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7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  <p:sldMasterId id="2147483690" r:id="rId3"/>
  </p:sldMasterIdLst>
  <p:notesMasterIdLst>
    <p:notesMasterId r:id="rId52"/>
  </p:notesMasterIdLst>
  <p:sldIdLst>
    <p:sldId id="804" r:id="rId4"/>
    <p:sldId id="754" r:id="rId5"/>
    <p:sldId id="869" r:id="rId6"/>
    <p:sldId id="870" r:id="rId7"/>
    <p:sldId id="871" r:id="rId8"/>
    <p:sldId id="872" r:id="rId9"/>
    <p:sldId id="874" r:id="rId10"/>
    <p:sldId id="873" r:id="rId11"/>
    <p:sldId id="868" r:id="rId12"/>
    <p:sldId id="827" r:id="rId13"/>
    <p:sldId id="834" r:id="rId14"/>
    <p:sldId id="866" r:id="rId15"/>
    <p:sldId id="474" r:id="rId16"/>
    <p:sldId id="475" r:id="rId17"/>
    <p:sldId id="867" r:id="rId18"/>
    <p:sldId id="851" r:id="rId19"/>
    <p:sldId id="858" r:id="rId20"/>
    <p:sldId id="859" r:id="rId21"/>
    <p:sldId id="860" r:id="rId22"/>
    <p:sldId id="861" r:id="rId23"/>
    <p:sldId id="857" r:id="rId24"/>
    <p:sldId id="863" r:id="rId25"/>
    <p:sldId id="864" r:id="rId26"/>
    <p:sldId id="811" r:id="rId27"/>
    <p:sldId id="865" r:id="rId28"/>
    <p:sldId id="875" r:id="rId29"/>
    <p:sldId id="845" r:id="rId30"/>
    <p:sldId id="805" r:id="rId31"/>
    <p:sldId id="878" r:id="rId32"/>
    <p:sldId id="876" r:id="rId33"/>
    <p:sldId id="885" r:id="rId34"/>
    <p:sldId id="879" r:id="rId35"/>
    <p:sldId id="880" r:id="rId36"/>
    <p:sldId id="883" r:id="rId37"/>
    <p:sldId id="882" r:id="rId38"/>
    <p:sldId id="881" r:id="rId39"/>
    <p:sldId id="887" r:id="rId40"/>
    <p:sldId id="891" r:id="rId41"/>
    <p:sldId id="456" r:id="rId42"/>
    <p:sldId id="457" r:id="rId43"/>
    <p:sldId id="434" r:id="rId44"/>
    <p:sldId id="816" r:id="rId45"/>
    <p:sldId id="829" r:id="rId46"/>
    <p:sldId id="832" r:id="rId47"/>
    <p:sldId id="833" r:id="rId48"/>
    <p:sldId id="889" r:id="rId49"/>
    <p:sldId id="890" r:id="rId50"/>
    <p:sldId id="260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D939237-C15F-4672-9D22-71BBE56F2E3C}">
          <p14:sldIdLst>
            <p14:sldId id="804"/>
            <p14:sldId id="754"/>
            <p14:sldId id="869"/>
            <p14:sldId id="870"/>
            <p14:sldId id="871"/>
            <p14:sldId id="872"/>
            <p14:sldId id="874"/>
            <p14:sldId id="873"/>
            <p14:sldId id="868"/>
            <p14:sldId id="827"/>
            <p14:sldId id="834"/>
            <p14:sldId id="866"/>
            <p14:sldId id="474"/>
            <p14:sldId id="475"/>
            <p14:sldId id="867"/>
            <p14:sldId id="851"/>
            <p14:sldId id="858"/>
            <p14:sldId id="859"/>
            <p14:sldId id="860"/>
            <p14:sldId id="861"/>
            <p14:sldId id="857"/>
            <p14:sldId id="863"/>
            <p14:sldId id="864"/>
            <p14:sldId id="811"/>
            <p14:sldId id="865"/>
            <p14:sldId id="875"/>
            <p14:sldId id="845"/>
            <p14:sldId id="805"/>
            <p14:sldId id="878"/>
            <p14:sldId id="876"/>
            <p14:sldId id="885"/>
            <p14:sldId id="879"/>
            <p14:sldId id="880"/>
            <p14:sldId id="883"/>
            <p14:sldId id="882"/>
            <p14:sldId id="881"/>
            <p14:sldId id="887"/>
            <p14:sldId id="891"/>
            <p14:sldId id="456"/>
            <p14:sldId id="457"/>
            <p14:sldId id="434"/>
            <p14:sldId id="816"/>
            <p14:sldId id="829"/>
            <p14:sldId id="832"/>
            <p14:sldId id="833"/>
            <p14:sldId id="889"/>
            <p14:sldId id="890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35">
          <p15:clr>
            <a:srgbClr val="A4A3A4"/>
          </p15:clr>
        </p15:guide>
        <p15:guide id="2" pos="38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ochao" initials="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A5CD"/>
    <a:srgbClr val="D8E481"/>
    <a:srgbClr val="1E4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87209" autoAdjust="0"/>
  </p:normalViewPr>
  <p:slideViewPr>
    <p:cSldViewPr snapToGrid="0">
      <p:cViewPr>
        <p:scale>
          <a:sx n="125" d="100"/>
          <a:sy n="125" d="100"/>
        </p:scale>
        <p:origin x="120" y="-245"/>
      </p:cViewPr>
      <p:guideLst>
        <p:guide orient="horz" pos="1935"/>
        <p:guide pos="3879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ommentAuthors" Target="commentAuthor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50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我们共济的全称是深圳市共济科技股份有限公司，总部位于深圳，创立于</a:t>
            </a:r>
            <a:r>
              <a:rPr lang="en-US" altLang="zh-CN" dirty="0"/>
              <a:t>1996</a:t>
            </a:r>
            <a:r>
              <a:rPr lang="zh-CN" altLang="en-US" dirty="0"/>
              <a:t>年，最早我们是做动环监控起家的，到目前已经有</a:t>
            </a:r>
            <a:r>
              <a:rPr lang="en-US" altLang="zh-CN" dirty="0"/>
              <a:t>28</a:t>
            </a:r>
            <a:r>
              <a:rPr lang="zh-CN" altLang="en-US" dirty="0"/>
              <a:t>年的行业积累了，目前我们的产品线可以覆盖数据中心全生命周期，从建设、使用、到运维，。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人员方面，我们公司目前有</a:t>
            </a:r>
            <a:r>
              <a:rPr lang="en-US" altLang="zh-CN" dirty="0"/>
              <a:t>700</a:t>
            </a:r>
            <a:r>
              <a:rPr lang="zh-CN" altLang="en-US" dirty="0"/>
              <a:t>多人，技术人员占比超过</a:t>
            </a:r>
            <a:r>
              <a:rPr lang="en-US" altLang="zh-CN" dirty="0"/>
              <a:t>50%</a:t>
            </a:r>
            <a:r>
              <a:rPr lang="zh-CN" altLang="en-US" dirty="0"/>
              <a:t>，里面包括</a:t>
            </a:r>
            <a:r>
              <a:rPr lang="en-US" altLang="zh-CN" b="1" dirty="0"/>
              <a:t>200</a:t>
            </a:r>
            <a:r>
              <a:rPr lang="zh-CN" altLang="en-US" b="1" dirty="0"/>
              <a:t>多个研发</a:t>
            </a:r>
            <a:r>
              <a:rPr lang="zh-CN" altLang="en-US" dirty="0"/>
              <a:t>，我们主要是考虑到了数据中心建设的工程化因素，因为需要有足够的专业人员我们才能把项目做好，每年研发有</a:t>
            </a:r>
            <a:r>
              <a:rPr lang="en-US" altLang="zh-CN" dirty="0"/>
              <a:t>18%</a:t>
            </a:r>
            <a:r>
              <a:rPr lang="zh-CN" altLang="en-US" dirty="0"/>
              <a:t>以上的投入，我们深知把服务做深，才能把客户的需求落实好，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504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告警收敛有两部分场景，一部分针对常规的告警误报，一部分是复杂事件告警；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、我们告警不需要人工配置就能解决的，比如抖动、跳变的，我们都会过滤好；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、对于特别复杂的告警，标准化解决不了的，我们还可以用我们的复杂事件分析引擎来收敛。通过设置告警数据模型，自动定位故障根因。</a:t>
            </a: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图形化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CEP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策略配置，有效屏蔽告警风暴，实现告警溯源，缩短故障定位时间。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296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低代码复杂分析引擎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过时场景：</a:t>
            </a:r>
            <a:r>
              <a:rPr lang="zh-CN" altLang="en-US" sz="1200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某个下位机断线，又连了上来，下位机中的某些告警可能早已恢复。此时应该过滤掉这些告警，不要再提示用户。</a:t>
            </a:r>
            <a:endParaRPr lang="en-US" altLang="zh-CN" sz="1200" dirty="0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rgbClr val="F7B5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预处理场景：</a:t>
            </a:r>
            <a:r>
              <a:rPr lang="zh-CN" altLang="en-US" sz="1200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瞬时时间按事件类型进行预处理，如“温度超阈值”又恢复，不予报警；“市电瞬断”再恢复，需报警。</a:t>
            </a:r>
            <a:endParaRPr lang="en-US" altLang="zh-CN" sz="1200" dirty="0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00CF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告警风暴场景：</a:t>
            </a:r>
            <a:r>
              <a:rPr lang="zh-CN" altLang="en-US" sz="1200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某一事件在发生时会引发大量关联设备告警，分析各设备告警逻辑关系，屏蔽次生告警信息，发送根源性告警信息。</a:t>
            </a:r>
            <a:endParaRPr lang="en-US" altLang="zh-CN" sz="1200" dirty="0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00B1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闪烁场景：</a:t>
            </a:r>
            <a:r>
              <a:rPr lang="zh-CN" altLang="en-US" sz="1200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当在短时间内连续发生告警、恢复事件时，能够合并去除多余的事件，仅保留最早和最后发生的事件。</a:t>
            </a:r>
            <a:endParaRPr lang="en-US" altLang="zh-CN" sz="1200" dirty="0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00B1D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00CF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en-US" altLang="zh-CN" sz="1200" dirty="0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F7B5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897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957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425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553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32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100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15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190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32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紧跟业务需求，持续为客户创造价值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761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234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056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441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584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sz="12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LGU-C</a:t>
            </a:r>
            <a:r>
              <a:rPr lang="zh-CN" altLang="en-US" sz="12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支持信创国产化版本（瑞芯微</a:t>
            </a:r>
            <a:r>
              <a:rPr lang="en-US" altLang="zh-CN" sz="12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）、支持麒麟桌面版系统。</a:t>
            </a:r>
            <a:endParaRPr lang="en-US" altLang="zh-CN" sz="1200" u="none" strike="noStrike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980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862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共济自研监测模块，全国产零部件</a:t>
            </a:r>
          </a:p>
        </p:txBody>
      </p:sp>
    </p:spTree>
    <p:extLst>
      <p:ext uri="{BB962C8B-B14F-4D97-AF65-F5344CB8AC3E}">
        <p14:creationId xmlns:p14="http://schemas.microsoft.com/office/powerpoint/2010/main" val="90398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eaLnBrk="1" hangingPunct="1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多维度全面监测蓄电池健康状态，提前预知电池恶化趋势。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电池健康状态</a:t>
            </a:r>
            <a:r>
              <a:rPr lang="zh-CN" altLang="en-US"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en-US" altLang="zh-CN"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State of Health</a:t>
            </a:r>
            <a:r>
              <a:rPr lang="zh-CN" altLang="en-US"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简称</a:t>
            </a:r>
            <a:r>
              <a:rPr lang="en-US" altLang="zh-CN"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SOH</a:t>
            </a:r>
            <a:r>
              <a:rPr lang="zh-CN" altLang="en-US" sz="1200" dirty="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标准温度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25℃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，电池充满容量与标称容量的百分比。</a:t>
            </a:r>
          </a:p>
          <a:p>
            <a:pPr algn="l"/>
            <a:r>
              <a:rPr lang="zh-CN" altLang="en-US" b="1" dirty="0"/>
              <a:t>电池剩余容量</a:t>
            </a:r>
            <a:r>
              <a:rPr lang="en-US" altLang="zh-CN" b="1" dirty="0"/>
              <a:t>(</a:t>
            </a:r>
            <a:r>
              <a:rPr lang="en-US" altLang="zh-CN" dirty="0"/>
              <a:t>State of Charge</a:t>
            </a:r>
            <a:r>
              <a:rPr lang="zh-CN" altLang="en-US" dirty="0"/>
              <a:t>简称</a:t>
            </a:r>
            <a:r>
              <a:rPr lang="en-US" altLang="zh-CN" dirty="0"/>
              <a:t>SOC)</a:t>
            </a:r>
            <a:r>
              <a:rPr lang="zh-CN" altLang="en-US" dirty="0"/>
              <a:t>：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标准温度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25℃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，电池当前容量与标称容量的百分比。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l"/>
            <a:r>
              <a:rPr lang="zh-CN" altLang="en-US" b="1" dirty="0"/>
              <a:t>电池后备时间：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市电断电后蓄电池能够提供给计算机等设备的最大供电时间。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电池电压、内阻均衡分析是指：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通过传感器采集到电池电压、内阻数据，结合内置智能算法评估电池电压、内阻的均衡度。</a:t>
            </a:r>
          </a:p>
          <a:p>
            <a:pPr eaLnBrk="1" hangingPunct="1"/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436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1787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磁吸安装，更便捷；</a:t>
            </a:r>
            <a:endParaRPr lang="en-US" altLang="zh-CN" sz="1200" u="none" strike="noStrike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LCD</a:t>
            </a:r>
            <a:r>
              <a:rPr lang="zh-CN" altLang="en-US" sz="12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展示，数显更大更直观。</a:t>
            </a:r>
            <a:endParaRPr lang="en-US" altLang="zh-CN" sz="1200" u="none" strike="noStrike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针对机柜温湿度检测的场景，采集器供电功率不足时，亦可采用机架式电源模块给传感器供电。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1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813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支持定位、非定位场景的漏水监控</a:t>
            </a:r>
          </a:p>
        </p:txBody>
      </p:sp>
    </p:spTree>
    <p:extLst>
      <p:ext uri="{BB962C8B-B14F-4D97-AF65-F5344CB8AC3E}">
        <p14:creationId xmlns:p14="http://schemas.microsoft.com/office/powerpoint/2010/main" val="22222814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业内最小体积（</a:t>
            </a:r>
            <a:r>
              <a:rPr lang="en-US" altLang="zh-CN" dirty="0"/>
              <a:t>18mm*6.5mm</a:t>
            </a:r>
            <a:r>
              <a:rPr lang="zh-CN" altLang="en-US" dirty="0"/>
              <a:t>），匹配各种场景应用</a:t>
            </a:r>
            <a:endParaRPr lang="en-US" altLang="zh-CN" dirty="0"/>
          </a:p>
          <a:p>
            <a:r>
              <a:rPr lang="zh-CN" altLang="en-US" dirty="0"/>
              <a:t>具备三色指示灯，结合指示灯（开、关、闪烁）显示资产状态。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079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业内最小体积（</a:t>
            </a:r>
            <a:r>
              <a:rPr lang="en-US" altLang="zh-CN" dirty="0"/>
              <a:t>18mm*6.5mm</a:t>
            </a:r>
            <a:r>
              <a:rPr lang="zh-CN" altLang="en-US" dirty="0"/>
              <a:t>），匹配各种场景应用</a:t>
            </a:r>
            <a:endParaRPr lang="en-US" altLang="zh-CN" dirty="0"/>
          </a:p>
          <a:p>
            <a:r>
              <a:rPr lang="zh-CN" altLang="en-US" dirty="0"/>
              <a:t>具备三色指示灯，结合指示灯（开、关、闪烁）显示资产状态。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6050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3150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氟泵自然冷空调（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＜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</a:t>
            </a:r>
            <a:r>
              <a:rPr lang="zh-CN" altLang="en-US" sz="1200" baseline="-25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蒸发冷氟泵自然冷空调（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＜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1.25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574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第一，我们有很完善的驱动库，可以兼容超过多种协议，</a:t>
            </a:r>
            <a:r>
              <a:rPr lang="en-US" altLang="zh-CN" dirty="0"/>
              <a:t>20</a:t>
            </a:r>
            <a:r>
              <a:rPr lang="zh-CN" altLang="en-US" dirty="0"/>
              <a:t>几年，兼容</a:t>
            </a:r>
            <a:r>
              <a:rPr lang="en-US" altLang="zh-CN" dirty="0"/>
              <a:t>10000</a:t>
            </a:r>
            <a:r>
              <a:rPr lang="zh-CN" altLang="en-US" dirty="0"/>
              <a:t>种以上设备，基本就是国内现存的</a:t>
            </a:r>
            <a:r>
              <a:rPr lang="en-US" altLang="zh-CN" dirty="0"/>
              <a:t>99%</a:t>
            </a:r>
            <a:r>
              <a:rPr lang="zh-CN" altLang="en-US" dirty="0"/>
              <a:t>的设备能够接入。</a:t>
            </a:r>
          </a:p>
          <a:p>
            <a:r>
              <a:rPr lang="zh-CN" altLang="en-US" dirty="0"/>
              <a:t>第二，我们知道按照采集刷新要求，我们知道对这个最多串接数量；</a:t>
            </a:r>
          </a:p>
          <a:p>
            <a:r>
              <a:rPr lang="zh-CN" altLang="en-US" dirty="0"/>
              <a:t>第三，我们会根据设备重要性和指标及时性，制定优先级指令收发包的策略，比如哪些指标要高刷，电力开关设备跳闸我</a:t>
            </a:r>
            <a:r>
              <a:rPr lang="en-US" altLang="zh-CN" dirty="0"/>
              <a:t>1S</a:t>
            </a:r>
            <a:r>
              <a:rPr lang="zh-CN" altLang="en-US" dirty="0"/>
              <a:t>内就要知道，那像温湿度我们刷新频率就可以不用那么高，所以从机房管理必要性角度去设计就非常重要。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830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氟泵自然冷空调（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＜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1.3</a:t>
            </a:r>
            <a:r>
              <a:rPr lang="zh-CN" altLang="en-US" sz="1200" baseline="-250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北方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蒸发冷氟泵自然冷空调（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＜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1.25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54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F245E-7A8F-8F49-83F3-BFB23AAE09A7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21251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2192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60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250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743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dirty="0"/>
              <a:t>主导技术创新，引领行业发展趋势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55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工信部、算力大会、</a:t>
            </a:r>
            <a:r>
              <a:rPr lang="en-US" altLang="zh-CN" dirty="0"/>
              <a:t>760</a:t>
            </a:r>
            <a:r>
              <a:rPr lang="zh-CN" altLang="en-US" dirty="0"/>
              <a:t>万、</a:t>
            </a:r>
            <a:r>
              <a:rPr lang="en-US" altLang="zh-CN" dirty="0"/>
              <a:t>30%</a:t>
            </a:r>
            <a:r>
              <a:rPr lang="zh-CN" altLang="en-US" dirty="0"/>
              <a:t>占有率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0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涉及配电、环境、消防、安防、资产等各系统一体化监控。实现方仓内基础设施统一监控。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242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399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1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9616" y="6411693"/>
            <a:ext cx="2028669" cy="4463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9616" y="6411693"/>
            <a:ext cx="2028669" cy="4463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59" y="76201"/>
            <a:ext cx="12305563" cy="609600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9616" y="6411693"/>
            <a:ext cx="2028669" cy="4463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" y="167949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" y="167949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" y="167949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" y="167949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王梓新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903307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A51C1F-9B37-4850-B999-90E49CDC6FC4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39322C-9BCC-491E-A174-29D1806BE6D4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A51C1F-9B37-4850-B999-90E49CDC6FC4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39322C-9BCC-491E-A174-29D1806BE6D4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9616" y="6411693"/>
            <a:ext cx="2028669" cy="4463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A51C1F-9B37-4850-B999-90E49CDC6FC4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39322C-9BCC-491E-A174-29D1806BE6D4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A51C1F-9B37-4850-B999-90E49CDC6FC4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39322C-9BCC-491E-A174-29D1806BE6D4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A51C1F-9B37-4850-B999-90E49CDC6FC4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39322C-9BCC-491E-A174-29D1806BE6D4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A51C1F-9B37-4850-B999-90E49CDC6FC4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39322C-9BCC-491E-A174-29D1806BE6D4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标题 1"/>
          <p:cNvSpPr txBox="1"/>
          <p:nvPr userDrawn="1"/>
        </p:nvSpPr>
        <p:spPr>
          <a:xfrm>
            <a:off x="345543" y="152400"/>
            <a:ext cx="6243320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prstClr val="white"/>
                </a:solidFill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" y="167949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A51C1F-9B37-4850-B999-90E49CDC6FC4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39322C-9BCC-491E-A174-29D1806BE6D4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A51C1F-9B37-4850-B999-90E49CDC6FC4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39322C-9BCC-491E-A174-29D1806BE6D4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A51C1F-9B37-4850-B999-90E49CDC6FC4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39322C-9BCC-491E-A174-29D1806BE6D4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A51C1F-9B37-4850-B999-90E49CDC6FC4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39322C-9BCC-491E-A174-29D1806BE6D4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60" y="1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9616" y="6411693"/>
            <a:ext cx="2028669" cy="4463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60" y="1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60" y="1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60" y="1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60" y="1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60" y="1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60" y="1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60" y="1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60" y="1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60" y="1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60" y="1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9616" y="6411693"/>
            <a:ext cx="2028669" cy="4463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59" y="1"/>
            <a:ext cx="12305563" cy="6096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>
                <a:solidFill>
                  <a:prstClr val="black"/>
                </a:solidFill>
              </a:rPr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59" y="76201"/>
            <a:ext cx="12305563" cy="609600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9559" y="76201"/>
            <a:ext cx="12305563" cy="609600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9616" y="6411693"/>
            <a:ext cx="2028669" cy="4463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FC2D-77E2-4144-8635-F7F45FACCB5B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9282A1-8934-4158-A82D-C288769153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" y="167949"/>
            <a:ext cx="624332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9616" y="6411693"/>
            <a:ext cx="2028669" cy="4463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9616" y="6411693"/>
            <a:ext cx="2028669" cy="4463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9616" y="6411693"/>
            <a:ext cx="2028669" cy="4463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9616" y="6411693"/>
            <a:ext cx="2028669" cy="44630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014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6591300"/>
            <a:ext cx="12192000" cy="266700"/>
          </a:xfrm>
          <a:prstGeom prst="rect">
            <a:avLst/>
          </a:prstGeom>
          <a:solidFill>
            <a:srgbClr val="014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 flipV="1">
            <a:off x="0" y="876300"/>
            <a:ext cx="12192000" cy="228600"/>
          </a:xfrm>
          <a:prstGeom prst="rect">
            <a:avLst/>
          </a:prstGeom>
          <a:solidFill>
            <a:srgbClr val="012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 flipV="1">
            <a:off x="0" y="6362700"/>
            <a:ext cx="12192000" cy="228600"/>
          </a:xfrm>
          <a:prstGeom prst="rect">
            <a:avLst/>
          </a:prstGeom>
          <a:solidFill>
            <a:srgbClr val="012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6192"/>
            <a:ext cx="12192000" cy="731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6"/>
            <a:ext cx="12192000" cy="767588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9258298" y="6178154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SIMPLE IS MORE | </a:t>
            </a:r>
            <a:r>
              <a:rPr lang="zh-CN" altLang="en-US" sz="105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让数据中心更简单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jpe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150.png"/><Relationship Id="rId4" Type="http://schemas.openxmlformats.org/officeDocument/2006/relationships/tags" Target="../tags/tag4.xml"/><Relationship Id="rId9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png"/><Relationship Id="rId4" Type="http://schemas.openxmlformats.org/officeDocument/2006/relationships/image" Target="../media/image15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59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7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20" Type="http://schemas.openxmlformats.org/officeDocument/2006/relationships/image" Target="../media/image38.png"/><Relationship Id="rId41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ppt\网站配图\ahuf000144.jpg"/>
          <p:cNvPicPr>
            <a:picLocks noChangeAspect="1" noChangeArrowheads="1"/>
          </p:cNvPicPr>
          <p:nvPr/>
        </p:nvPicPr>
        <p:blipFill>
          <a:blip r:embed="rId2"/>
          <a:srcRect l="1604" t="1595" b="1107"/>
          <a:stretch>
            <a:fillRect/>
          </a:stretch>
        </p:blipFill>
        <p:spPr bwMode="auto">
          <a:xfrm>
            <a:off x="-2" y="0"/>
            <a:ext cx="12192001" cy="685695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5674200" y="1983799"/>
            <a:ext cx="6517802" cy="2723532"/>
          </a:xfrm>
          <a:prstGeom prst="rect">
            <a:avLst/>
          </a:prstGeom>
          <a:solidFill>
            <a:srgbClr val="00A2E9"/>
          </a:solidFill>
          <a:ln>
            <a:solidFill>
              <a:srgbClr val="00A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3317" name="Text Box 7"/>
          <p:cNvSpPr txBox="1">
            <a:spLocks noChangeArrowheads="1"/>
          </p:cNvSpPr>
          <p:nvPr/>
        </p:nvSpPr>
        <p:spPr bwMode="auto">
          <a:xfrm>
            <a:off x="5674200" y="2376069"/>
            <a:ext cx="6727371" cy="19389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5" tIns="45717" rIns="91435" bIns="45717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共济科技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方仓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/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微模块一体化智能监控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rPr>
              <a:t>解决方案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1983796"/>
            <a:ext cx="292285" cy="2723532"/>
          </a:xfrm>
          <a:prstGeom prst="rect">
            <a:avLst/>
          </a:prstGeom>
          <a:solidFill>
            <a:srgbClr val="00A2E9"/>
          </a:solidFill>
          <a:ln>
            <a:solidFill>
              <a:srgbClr val="00A2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31" y="5961716"/>
            <a:ext cx="2622227" cy="4239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903" y="5822323"/>
            <a:ext cx="1542877" cy="5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3967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方仓</a:t>
            </a:r>
            <a:r>
              <a:rPr lang="en-US" altLang="zh-CN" sz="3200" dirty="0">
                <a:solidFill>
                  <a:schemeClr val="tx1"/>
                </a:solidFill>
              </a:rPr>
              <a:t>/</a:t>
            </a:r>
            <a:r>
              <a:rPr lang="zh-CN" altLang="en-US" sz="3200" dirty="0">
                <a:solidFill>
                  <a:schemeClr val="tx1"/>
                </a:solidFill>
              </a:rPr>
              <a:t>微模块智能监控管理</a:t>
            </a:r>
            <a:r>
              <a:rPr lang="en-US" altLang="zh-CN" sz="3200" dirty="0">
                <a:solidFill>
                  <a:schemeClr val="tx1"/>
                </a:solidFill>
              </a:rPr>
              <a:t>-</a:t>
            </a:r>
            <a:r>
              <a:rPr lang="zh-CN" altLang="en-US" sz="3200" dirty="0">
                <a:solidFill>
                  <a:schemeClr val="tx1"/>
                </a:solidFill>
              </a:rPr>
              <a:t>系统架构</a:t>
            </a:r>
          </a:p>
        </p:txBody>
      </p:sp>
      <p:sp>
        <p:nvSpPr>
          <p:cNvPr id="740" name="Shape 296"/>
          <p:cNvSpPr/>
          <p:nvPr/>
        </p:nvSpPr>
        <p:spPr>
          <a:xfrm>
            <a:off x="1576223" y="4528249"/>
            <a:ext cx="1072307" cy="408120"/>
          </a:xfrm>
          <a:prstGeom prst="roundRect">
            <a:avLst>
              <a:gd name="adj" fmla="val 15000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FF93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</a:rPr>
              <a:t>配电</a:t>
            </a:r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741" name="Shape 297"/>
          <p:cNvSpPr/>
          <p:nvPr/>
        </p:nvSpPr>
        <p:spPr>
          <a:xfrm>
            <a:off x="618412" y="5358596"/>
            <a:ext cx="915053" cy="408120"/>
          </a:xfrm>
          <a:prstGeom prst="roundRect">
            <a:avLst>
              <a:gd name="adj" fmla="val 15000"/>
            </a:avLst>
          </a:prstGeom>
          <a:solidFill>
            <a:srgbClr val="FF9300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</a:rPr>
              <a:t>配电柜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42" name="Shape 298"/>
          <p:cNvSpPr/>
          <p:nvPr/>
        </p:nvSpPr>
        <p:spPr>
          <a:xfrm>
            <a:off x="1709628" y="5358596"/>
            <a:ext cx="817907" cy="408120"/>
          </a:xfrm>
          <a:prstGeom prst="roundRect">
            <a:avLst>
              <a:gd name="adj" fmla="val 15000"/>
            </a:avLst>
          </a:prstGeom>
          <a:solidFill>
            <a:srgbClr val="009517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ATS</a:t>
            </a:r>
            <a:r>
              <a:rPr lang="zh-CN" altLang="en-US">
                <a:solidFill>
                  <a:schemeClr val="bg1"/>
                </a:solidFill>
              </a:rPr>
              <a:t>设备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43" name="Shape 299"/>
          <p:cNvSpPr/>
          <p:nvPr/>
        </p:nvSpPr>
        <p:spPr>
          <a:xfrm>
            <a:off x="2703698" y="5358596"/>
            <a:ext cx="921647" cy="408120"/>
          </a:xfrm>
          <a:prstGeom prst="roundRect">
            <a:avLst>
              <a:gd name="adj" fmla="val 15000"/>
            </a:avLst>
          </a:prstGeom>
          <a:solidFill>
            <a:srgbClr val="AA7942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小母线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45" name="Shape 304"/>
          <p:cNvSpPr/>
          <p:nvPr/>
        </p:nvSpPr>
        <p:spPr>
          <a:xfrm>
            <a:off x="4436865" y="4528249"/>
            <a:ext cx="1072307" cy="408120"/>
          </a:xfrm>
          <a:prstGeom prst="roundRect">
            <a:avLst>
              <a:gd name="adj" fmla="val 15000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FF93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</a:rPr>
              <a:t>环境</a:t>
            </a:r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746" name="Shape 305"/>
          <p:cNvSpPr/>
          <p:nvPr/>
        </p:nvSpPr>
        <p:spPr>
          <a:xfrm>
            <a:off x="4062497" y="5358596"/>
            <a:ext cx="817907" cy="408120"/>
          </a:xfrm>
          <a:prstGeom prst="roundRect">
            <a:avLst>
              <a:gd name="adj" fmla="val 15000"/>
            </a:avLst>
          </a:prstGeom>
          <a:solidFill>
            <a:srgbClr val="FF9300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精密空调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47" name="Shape 306"/>
          <p:cNvSpPr/>
          <p:nvPr/>
        </p:nvSpPr>
        <p:spPr>
          <a:xfrm>
            <a:off x="5056567" y="5358596"/>
            <a:ext cx="817907" cy="408120"/>
          </a:xfrm>
          <a:prstGeom prst="roundRect">
            <a:avLst>
              <a:gd name="adj" fmla="val 15000"/>
            </a:avLst>
          </a:prstGeom>
          <a:solidFill>
            <a:srgbClr val="009517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</a:rPr>
              <a:t>漏水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48" name="Shape 307"/>
          <p:cNvSpPr/>
          <p:nvPr/>
        </p:nvSpPr>
        <p:spPr>
          <a:xfrm>
            <a:off x="5047844" y="5929329"/>
            <a:ext cx="817908" cy="408120"/>
          </a:xfrm>
          <a:prstGeom prst="roundRect">
            <a:avLst>
              <a:gd name="adj" fmla="val 15000"/>
            </a:avLst>
          </a:prstGeom>
          <a:solidFill>
            <a:srgbClr val="AA7942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</a:rPr>
              <a:t>温湿度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49" name="Shape 311"/>
          <p:cNvSpPr/>
          <p:nvPr/>
        </p:nvSpPr>
        <p:spPr>
          <a:xfrm>
            <a:off x="4880403" y="6500062"/>
            <a:ext cx="2290048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方仓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微模块内部监控对象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51" name="Shape 314"/>
          <p:cNvSpPr/>
          <p:nvPr/>
        </p:nvSpPr>
        <p:spPr>
          <a:xfrm>
            <a:off x="9063900" y="5358596"/>
            <a:ext cx="817907" cy="408120"/>
          </a:xfrm>
          <a:prstGeom prst="roundRect">
            <a:avLst>
              <a:gd name="adj" fmla="val 15000"/>
            </a:avLst>
          </a:prstGeom>
          <a:solidFill>
            <a:srgbClr val="7030A0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</a:rPr>
              <a:t>视频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52" name="Shape 315"/>
          <p:cNvSpPr/>
          <p:nvPr/>
        </p:nvSpPr>
        <p:spPr>
          <a:xfrm>
            <a:off x="6317577" y="5358596"/>
            <a:ext cx="817908" cy="408120"/>
          </a:xfrm>
          <a:prstGeom prst="roundRect">
            <a:avLst>
              <a:gd name="adj" fmla="val 15000"/>
            </a:avLst>
          </a:prstGeom>
          <a:solidFill>
            <a:srgbClr val="FF9300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烟感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53" name="Shape 316"/>
          <p:cNvSpPr/>
          <p:nvPr/>
        </p:nvSpPr>
        <p:spPr>
          <a:xfrm>
            <a:off x="6244535" y="5929329"/>
            <a:ext cx="970520" cy="408120"/>
          </a:xfrm>
          <a:prstGeom prst="roundRect">
            <a:avLst>
              <a:gd name="adj" fmla="val 15000"/>
            </a:avLst>
          </a:prstGeom>
          <a:solidFill>
            <a:schemeClr val="accent4">
              <a:lumMod val="75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极早期烟雾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54" name="Shape 317"/>
          <p:cNvSpPr/>
          <p:nvPr/>
        </p:nvSpPr>
        <p:spPr>
          <a:xfrm>
            <a:off x="9063900" y="5929329"/>
            <a:ext cx="817907" cy="408120"/>
          </a:xfrm>
          <a:prstGeom prst="roundRect">
            <a:avLst>
              <a:gd name="adj" fmla="val 15000"/>
            </a:avLst>
          </a:prstGeom>
          <a:solidFill>
            <a:srgbClr val="FF9300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门禁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59" name="Shape 331"/>
          <p:cNvSpPr/>
          <p:nvPr/>
        </p:nvSpPr>
        <p:spPr>
          <a:xfrm>
            <a:off x="254524" y="2262598"/>
            <a:ext cx="11222456" cy="1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60" name="Group 338"/>
          <p:cNvGrpSpPr/>
          <p:nvPr/>
        </p:nvGrpSpPr>
        <p:grpSpPr>
          <a:xfrm>
            <a:off x="1340256" y="952107"/>
            <a:ext cx="8139518" cy="650595"/>
            <a:chOff x="0" y="0"/>
            <a:chExt cx="6088109" cy="465777"/>
          </a:xfrm>
        </p:grpSpPr>
        <p:sp>
          <p:nvSpPr>
            <p:cNvPr id="761" name="Shape 332"/>
            <p:cNvSpPr/>
            <p:nvPr/>
          </p:nvSpPr>
          <p:spPr>
            <a:xfrm>
              <a:off x="0" y="3930"/>
              <a:ext cx="688208" cy="461848"/>
            </a:xfrm>
            <a:prstGeom prst="roundRect">
              <a:avLst>
                <a:gd name="adj" fmla="val 9490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FF93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400" b="1" dirty="0">
                  <a:solidFill>
                    <a:schemeClr val="tx1"/>
                  </a:solidFill>
                </a:rPr>
                <a:t>工业平板</a:t>
              </a:r>
              <a:endParaRPr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2" name="Shape 333"/>
            <p:cNvSpPr/>
            <p:nvPr/>
          </p:nvSpPr>
          <p:spPr>
            <a:xfrm>
              <a:off x="1080654" y="3930"/>
              <a:ext cx="688209" cy="461848"/>
            </a:xfrm>
            <a:prstGeom prst="roundRect">
              <a:avLst>
                <a:gd name="adj" fmla="val 9490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FF93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400" b="1" dirty="0">
                  <a:solidFill>
                    <a:schemeClr val="tx1"/>
                  </a:solidFill>
                </a:rPr>
                <a:t>界面管理</a:t>
              </a:r>
              <a:endParaRPr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3" name="Shape 334"/>
            <p:cNvSpPr/>
            <p:nvPr/>
          </p:nvSpPr>
          <p:spPr>
            <a:xfrm>
              <a:off x="2161309" y="0"/>
              <a:ext cx="688209" cy="461848"/>
            </a:xfrm>
            <a:prstGeom prst="roundRect">
              <a:avLst>
                <a:gd name="adj" fmla="val 9490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FF93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400" b="1" dirty="0">
                  <a:solidFill>
                    <a:schemeClr val="tx1"/>
                  </a:solidFill>
                </a:rPr>
                <a:t>告警管理</a:t>
              </a:r>
              <a:endParaRPr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4" name="Shape 335"/>
            <p:cNvSpPr/>
            <p:nvPr/>
          </p:nvSpPr>
          <p:spPr>
            <a:xfrm>
              <a:off x="3241963" y="3930"/>
              <a:ext cx="688209" cy="461848"/>
            </a:xfrm>
            <a:prstGeom prst="roundRect">
              <a:avLst>
                <a:gd name="adj" fmla="val 9490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FF93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400" b="1" dirty="0">
                  <a:solidFill>
                    <a:schemeClr val="tx1"/>
                  </a:solidFill>
                </a:rPr>
                <a:t>数据管理</a:t>
              </a:r>
              <a:endParaRPr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5" name="Shape 336"/>
            <p:cNvSpPr/>
            <p:nvPr/>
          </p:nvSpPr>
          <p:spPr>
            <a:xfrm>
              <a:off x="4322618" y="3930"/>
              <a:ext cx="688209" cy="461848"/>
            </a:xfrm>
            <a:prstGeom prst="roundRect">
              <a:avLst>
                <a:gd name="adj" fmla="val 9490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FF93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400" b="1" dirty="0">
                  <a:solidFill>
                    <a:schemeClr val="tx1"/>
                  </a:solidFill>
                </a:rPr>
                <a:t>权限管理</a:t>
              </a:r>
              <a:endParaRPr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6" name="Shape 337"/>
            <p:cNvSpPr/>
            <p:nvPr/>
          </p:nvSpPr>
          <p:spPr>
            <a:xfrm>
              <a:off x="5399901" y="3930"/>
              <a:ext cx="688209" cy="461848"/>
            </a:xfrm>
            <a:prstGeom prst="roundRect">
              <a:avLst>
                <a:gd name="adj" fmla="val 9490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FF93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400" b="1" dirty="0">
                  <a:solidFill>
                    <a:schemeClr val="tx1"/>
                  </a:solidFill>
                </a:rPr>
                <a:t>北向接口</a:t>
              </a:r>
              <a:endParaRPr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67" name="Shape 339"/>
          <p:cNvSpPr/>
          <p:nvPr/>
        </p:nvSpPr>
        <p:spPr>
          <a:xfrm rot="16200000">
            <a:off x="4957815" y="1840516"/>
            <a:ext cx="934794" cy="340022"/>
          </a:xfrm>
          <a:prstGeom prst="rightArrow">
            <a:avLst>
              <a:gd name="adj1" fmla="val 32000"/>
              <a:gd name="adj2" fmla="val 110819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9" name="Shape 341"/>
          <p:cNvSpPr/>
          <p:nvPr/>
        </p:nvSpPr>
        <p:spPr>
          <a:xfrm>
            <a:off x="10262635" y="2892951"/>
            <a:ext cx="99001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采集监控</a:t>
            </a:r>
            <a:r>
              <a:rPr sz="1400" dirty="0">
                <a:latin typeface="微软雅黑"/>
                <a:ea typeface="微软雅黑"/>
                <a:cs typeface="微软雅黑"/>
              </a:rPr>
              <a:t>层</a:t>
            </a:r>
          </a:p>
        </p:txBody>
      </p:sp>
      <p:sp>
        <p:nvSpPr>
          <p:cNvPr id="770" name="Shape 342"/>
          <p:cNvSpPr/>
          <p:nvPr/>
        </p:nvSpPr>
        <p:spPr>
          <a:xfrm>
            <a:off x="10262635" y="1198872"/>
            <a:ext cx="99001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 dirty="0" err="1">
                <a:solidFill>
                  <a:schemeClr val="tx1"/>
                </a:solidFill>
              </a:rPr>
              <a:t>交互</a:t>
            </a:r>
            <a:r>
              <a:rPr lang="zh-CN" altLang="en-US" sz="1400" dirty="0">
                <a:solidFill>
                  <a:schemeClr val="tx1"/>
                </a:solidFill>
              </a:rPr>
              <a:t>展示</a:t>
            </a:r>
            <a:r>
              <a:rPr sz="1400" dirty="0">
                <a:solidFill>
                  <a:schemeClr val="tx1"/>
                </a:solidFill>
              </a:rPr>
              <a:t>层</a:t>
            </a:r>
          </a:p>
        </p:txBody>
      </p:sp>
      <p:sp>
        <p:nvSpPr>
          <p:cNvPr id="773" name="Shape 298"/>
          <p:cNvSpPr/>
          <p:nvPr/>
        </p:nvSpPr>
        <p:spPr>
          <a:xfrm>
            <a:off x="1695473" y="5929329"/>
            <a:ext cx="817907" cy="408120"/>
          </a:xfrm>
          <a:prstGeom prst="roundRect">
            <a:avLst>
              <a:gd name="adj" fmla="val 15000"/>
            </a:avLst>
          </a:prstGeom>
          <a:solidFill>
            <a:srgbClr val="7030A0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HVDC/UPS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74" name="Shape 299"/>
          <p:cNvSpPr/>
          <p:nvPr/>
        </p:nvSpPr>
        <p:spPr>
          <a:xfrm>
            <a:off x="2687328" y="5929329"/>
            <a:ext cx="921647" cy="408120"/>
          </a:xfrm>
          <a:prstGeom prst="roundRect">
            <a:avLst>
              <a:gd name="adj" fmla="val 15000"/>
            </a:avLst>
          </a:prstGeom>
          <a:solidFill>
            <a:srgbClr val="0070C0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</a:rPr>
              <a:t>蓄电池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775" name="Shape 299"/>
          <p:cNvSpPr/>
          <p:nvPr/>
        </p:nvSpPr>
        <p:spPr>
          <a:xfrm>
            <a:off x="599878" y="5929329"/>
            <a:ext cx="921647" cy="408120"/>
          </a:xfrm>
          <a:prstGeom prst="roundRect">
            <a:avLst>
              <a:gd name="adj" fmla="val 15000"/>
            </a:avLst>
          </a:prstGeom>
          <a:solidFill>
            <a:schemeClr val="accent4">
              <a:lumMod val="75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逆变器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76" name="Shape 324"/>
          <p:cNvSpPr/>
          <p:nvPr/>
        </p:nvSpPr>
        <p:spPr>
          <a:xfrm>
            <a:off x="460475" y="5202915"/>
            <a:ext cx="3304688" cy="1251462"/>
          </a:xfrm>
          <a:prstGeom prst="roundRect">
            <a:avLst>
              <a:gd name="adj" fmla="val 9490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defRPr sz="900">
                <a:solidFill>
                  <a:srgbClr val="FF93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77" name="Shape 324"/>
          <p:cNvSpPr/>
          <p:nvPr/>
        </p:nvSpPr>
        <p:spPr>
          <a:xfrm>
            <a:off x="3944523" y="5190187"/>
            <a:ext cx="2047494" cy="1247134"/>
          </a:xfrm>
          <a:prstGeom prst="roundRect">
            <a:avLst>
              <a:gd name="adj" fmla="val 9490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defRPr sz="900">
                <a:solidFill>
                  <a:srgbClr val="FF93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78" name="Shape 324"/>
          <p:cNvSpPr/>
          <p:nvPr/>
        </p:nvSpPr>
        <p:spPr>
          <a:xfrm>
            <a:off x="8922777" y="5207362"/>
            <a:ext cx="1116342" cy="1229955"/>
          </a:xfrm>
          <a:prstGeom prst="roundRect">
            <a:avLst>
              <a:gd name="adj" fmla="val 9490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defRPr sz="900">
                <a:solidFill>
                  <a:srgbClr val="FF93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2C2C67E-43D6-DE40-283D-69AFEDB145FC}"/>
              </a:ext>
            </a:extLst>
          </p:cNvPr>
          <p:cNvGrpSpPr/>
          <p:nvPr/>
        </p:nvGrpSpPr>
        <p:grpSpPr>
          <a:xfrm>
            <a:off x="4657967" y="3331739"/>
            <a:ext cx="1536375" cy="518432"/>
            <a:chOff x="4657967" y="3336737"/>
            <a:chExt cx="1536375" cy="518432"/>
          </a:xfrm>
        </p:grpSpPr>
        <p:sp>
          <p:nvSpPr>
            <p:cNvPr id="771" name="Shape 324"/>
            <p:cNvSpPr/>
            <p:nvPr/>
          </p:nvSpPr>
          <p:spPr>
            <a:xfrm>
              <a:off x="4657967" y="3336737"/>
              <a:ext cx="1536375" cy="518432"/>
            </a:xfrm>
            <a:prstGeom prst="roundRect">
              <a:avLst>
                <a:gd name="adj" fmla="val 9490"/>
              </a:avLst>
            </a:prstGeom>
            <a:solidFill>
              <a:schemeClr val="accent3">
                <a:lumOff val="44000"/>
              </a:schemeClr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/>
            <a:p>
              <a:pPr algn="ctr">
                <a:defRPr sz="900">
                  <a:solidFill>
                    <a:srgbClr val="FF93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400" dirty="0"/>
            </a:p>
          </p:txBody>
        </p:sp>
        <p:sp>
          <p:nvSpPr>
            <p:cNvPr id="798" name="矩形 797"/>
            <p:cNvSpPr/>
            <p:nvPr/>
          </p:nvSpPr>
          <p:spPr>
            <a:xfrm>
              <a:off x="4704501" y="3451726"/>
              <a:ext cx="14414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/>
                  <a:ea typeface="微软雅黑"/>
                  <a:cs typeface="微软雅黑"/>
                  <a:sym typeface="微软雅黑"/>
                </a:rPr>
                <a:t>区域监控采集器</a:t>
              </a:r>
            </a:p>
          </p:txBody>
        </p:sp>
      </p:grpSp>
      <p:sp>
        <p:nvSpPr>
          <p:cNvPr id="802" name="Shape 340"/>
          <p:cNvSpPr/>
          <p:nvPr/>
        </p:nvSpPr>
        <p:spPr>
          <a:xfrm>
            <a:off x="10262635" y="4528249"/>
            <a:ext cx="99001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zh-CN" altLang="en-US" sz="1400" dirty="0">
                <a:latin typeface="微软雅黑"/>
                <a:ea typeface="微软雅黑"/>
                <a:cs typeface="微软雅黑"/>
              </a:rPr>
              <a:t>基础设施</a:t>
            </a:r>
            <a:r>
              <a:rPr sz="1400" dirty="0">
                <a:latin typeface="微软雅黑"/>
                <a:ea typeface="微软雅黑"/>
                <a:cs typeface="微软雅黑"/>
              </a:rPr>
              <a:t>层</a:t>
            </a:r>
          </a:p>
        </p:txBody>
      </p:sp>
      <p:sp>
        <p:nvSpPr>
          <p:cNvPr id="806" name="矩形 805"/>
          <p:cNvSpPr/>
          <p:nvPr/>
        </p:nvSpPr>
        <p:spPr>
          <a:xfrm>
            <a:off x="9142023" y="2814628"/>
            <a:ext cx="39786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3" name="矩形 812"/>
          <p:cNvSpPr/>
          <p:nvPr/>
        </p:nvSpPr>
        <p:spPr>
          <a:xfrm>
            <a:off x="166163" y="2236161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latin typeface="微软雅黑"/>
                <a:ea typeface="微软雅黑"/>
                <a:cs typeface="微软雅黑"/>
              </a:rPr>
              <a:t>局域网</a:t>
            </a:r>
          </a:p>
        </p:txBody>
      </p:sp>
      <p:sp>
        <p:nvSpPr>
          <p:cNvPr id="814" name="Shape 331"/>
          <p:cNvSpPr/>
          <p:nvPr/>
        </p:nvSpPr>
        <p:spPr>
          <a:xfrm>
            <a:off x="235225" y="4062957"/>
            <a:ext cx="11222456" cy="1"/>
          </a:xfrm>
          <a:prstGeom prst="line">
            <a:avLst/>
          </a:prstGeom>
          <a:ln w="254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9" name="矩形 818"/>
          <p:cNvSpPr/>
          <p:nvPr/>
        </p:nvSpPr>
        <p:spPr>
          <a:xfrm>
            <a:off x="4899680" y="4155330"/>
            <a:ext cx="7008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RS485/DI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" name="矩形 819"/>
          <p:cNvSpPr/>
          <p:nvPr/>
        </p:nvSpPr>
        <p:spPr>
          <a:xfrm>
            <a:off x="3130070" y="4155330"/>
            <a:ext cx="7008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RS485/DI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1" name="Shape 324"/>
          <p:cNvSpPr/>
          <p:nvPr/>
        </p:nvSpPr>
        <p:spPr>
          <a:xfrm>
            <a:off x="4657967" y="2561172"/>
            <a:ext cx="1536375" cy="518432"/>
          </a:xfrm>
          <a:prstGeom prst="roundRect">
            <a:avLst>
              <a:gd name="adj" fmla="val 9490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defRPr sz="900">
                <a:solidFill>
                  <a:srgbClr val="FF93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400" dirty="0"/>
          </a:p>
        </p:txBody>
      </p:sp>
      <p:sp>
        <p:nvSpPr>
          <p:cNvPr id="822" name="矩形 821"/>
          <p:cNvSpPr/>
          <p:nvPr/>
        </p:nvSpPr>
        <p:spPr>
          <a:xfrm>
            <a:off x="5087238" y="2667292"/>
            <a:ext cx="7232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latin typeface="微软雅黑"/>
                <a:ea typeface="微软雅黑"/>
                <a:cs typeface="微软雅黑"/>
                <a:sym typeface="微软雅黑"/>
              </a:rPr>
              <a:t>交换机</a:t>
            </a:r>
          </a:p>
        </p:txBody>
      </p:sp>
      <p:sp>
        <p:nvSpPr>
          <p:cNvPr id="825" name="矩形 824"/>
          <p:cNvSpPr/>
          <p:nvPr/>
        </p:nvSpPr>
        <p:spPr>
          <a:xfrm>
            <a:off x="5383005" y="3120134"/>
            <a:ext cx="39786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2" name="Shape 304"/>
          <p:cNvSpPr/>
          <p:nvPr/>
        </p:nvSpPr>
        <p:spPr>
          <a:xfrm>
            <a:off x="6244535" y="4528249"/>
            <a:ext cx="1072307" cy="408120"/>
          </a:xfrm>
          <a:prstGeom prst="roundRect">
            <a:avLst>
              <a:gd name="adj" fmla="val 15000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FF93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</a:rPr>
              <a:t>消防</a:t>
            </a:r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833" name="Shape 304"/>
          <p:cNvSpPr/>
          <p:nvPr/>
        </p:nvSpPr>
        <p:spPr>
          <a:xfrm>
            <a:off x="8934591" y="4528249"/>
            <a:ext cx="1072307" cy="408120"/>
          </a:xfrm>
          <a:prstGeom prst="roundRect">
            <a:avLst>
              <a:gd name="adj" fmla="val 15000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FF93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</a:rPr>
              <a:t>安防</a:t>
            </a:r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834" name="Shape 324"/>
          <p:cNvSpPr/>
          <p:nvPr/>
        </p:nvSpPr>
        <p:spPr>
          <a:xfrm>
            <a:off x="6124687" y="5190187"/>
            <a:ext cx="1315714" cy="1247134"/>
          </a:xfrm>
          <a:prstGeom prst="roundRect">
            <a:avLst>
              <a:gd name="adj" fmla="val 9490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defRPr sz="900">
                <a:solidFill>
                  <a:srgbClr val="FF93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840" name="矩形 839"/>
          <p:cNvSpPr/>
          <p:nvPr/>
        </p:nvSpPr>
        <p:spPr>
          <a:xfrm>
            <a:off x="5717558" y="4155330"/>
            <a:ext cx="7008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RS485/DI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Shape 305">
            <a:extLst>
              <a:ext uri="{FF2B5EF4-FFF2-40B4-BE49-F238E27FC236}">
                <a16:creationId xmlns:a16="http://schemas.microsoft.com/office/drawing/2014/main" id="{0E925C1D-F3E1-A78F-884D-BBC1AF704DEA}"/>
              </a:ext>
            </a:extLst>
          </p:cNvPr>
          <p:cNvSpPr/>
          <p:nvPr/>
        </p:nvSpPr>
        <p:spPr>
          <a:xfrm>
            <a:off x="4062496" y="5929329"/>
            <a:ext cx="817907" cy="408120"/>
          </a:xfrm>
          <a:prstGeom prst="roundRect">
            <a:avLst>
              <a:gd name="adj" fmla="val 15000"/>
            </a:avLst>
          </a:prstGeom>
          <a:solidFill>
            <a:schemeClr val="accent4">
              <a:lumMod val="75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AHU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Shape 315">
            <a:extLst>
              <a:ext uri="{FF2B5EF4-FFF2-40B4-BE49-F238E27FC236}">
                <a16:creationId xmlns:a16="http://schemas.microsoft.com/office/drawing/2014/main" id="{F38F8A6B-F269-6AE5-E78D-5DC504B322AB}"/>
              </a:ext>
            </a:extLst>
          </p:cNvPr>
          <p:cNvSpPr/>
          <p:nvPr/>
        </p:nvSpPr>
        <p:spPr>
          <a:xfrm>
            <a:off x="7758835" y="5358596"/>
            <a:ext cx="817908" cy="408120"/>
          </a:xfrm>
          <a:prstGeom prst="roundRect">
            <a:avLst>
              <a:gd name="adj" fmla="val 15000"/>
            </a:avLst>
          </a:prstGeom>
          <a:solidFill>
            <a:srgbClr val="009517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资产检测条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Shape 304">
            <a:extLst>
              <a:ext uri="{FF2B5EF4-FFF2-40B4-BE49-F238E27FC236}">
                <a16:creationId xmlns:a16="http://schemas.microsoft.com/office/drawing/2014/main" id="{606D656F-83D4-AE27-A3F2-9CF7E41D1A42}"/>
              </a:ext>
            </a:extLst>
          </p:cNvPr>
          <p:cNvSpPr/>
          <p:nvPr/>
        </p:nvSpPr>
        <p:spPr>
          <a:xfrm>
            <a:off x="7637533" y="4528249"/>
            <a:ext cx="1072307" cy="408120"/>
          </a:xfrm>
          <a:prstGeom prst="roundRect">
            <a:avLst>
              <a:gd name="adj" fmla="val 15000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900">
                <a:solidFill>
                  <a:srgbClr val="FF93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</a:rPr>
              <a:t>资产</a:t>
            </a:r>
            <a:endParaRPr sz="1400" b="1" dirty="0">
              <a:solidFill>
                <a:schemeClr val="tx1"/>
              </a:solidFill>
            </a:endParaRPr>
          </a:p>
        </p:txBody>
      </p:sp>
      <p:sp>
        <p:nvSpPr>
          <p:cNvPr id="11" name="Shape 324">
            <a:extLst>
              <a:ext uri="{FF2B5EF4-FFF2-40B4-BE49-F238E27FC236}">
                <a16:creationId xmlns:a16="http://schemas.microsoft.com/office/drawing/2014/main" id="{C858F95D-206F-8714-9ADE-199189F6E092}"/>
              </a:ext>
            </a:extLst>
          </p:cNvPr>
          <p:cNvSpPr/>
          <p:nvPr/>
        </p:nvSpPr>
        <p:spPr>
          <a:xfrm>
            <a:off x="7615516" y="5192934"/>
            <a:ext cx="1119724" cy="1247134"/>
          </a:xfrm>
          <a:prstGeom prst="roundRect">
            <a:avLst>
              <a:gd name="adj" fmla="val 9490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defRPr sz="900">
                <a:solidFill>
                  <a:srgbClr val="FF93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AE31196-2C10-A646-AA9B-A4836F474D86}"/>
              </a:ext>
            </a:extLst>
          </p:cNvPr>
          <p:cNvGrpSpPr/>
          <p:nvPr/>
        </p:nvGrpSpPr>
        <p:grpSpPr>
          <a:xfrm>
            <a:off x="7397904" y="3331739"/>
            <a:ext cx="1536375" cy="518432"/>
            <a:chOff x="7397904" y="3331739"/>
            <a:chExt cx="1536375" cy="518432"/>
          </a:xfrm>
        </p:grpSpPr>
        <p:sp>
          <p:nvSpPr>
            <p:cNvPr id="21" name="Shape 324">
              <a:extLst>
                <a:ext uri="{FF2B5EF4-FFF2-40B4-BE49-F238E27FC236}">
                  <a16:creationId xmlns:a16="http://schemas.microsoft.com/office/drawing/2014/main" id="{728077BE-CE87-3831-6ADB-F2F5AC48CB9F}"/>
                </a:ext>
              </a:extLst>
            </p:cNvPr>
            <p:cNvSpPr/>
            <p:nvPr/>
          </p:nvSpPr>
          <p:spPr>
            <a:xfrm>
              <a:off x="7397904" y="3331739"/>
              <a:ext cx="1536375" cy="518432"/>
            </a:xfrm>
            <a:prstGeom prst="roundRect">
              <a:avLst>
                <a:gd name="adj" fmla="val 9490"/>
              </a:avLst>
            </a:prstGeom>
            <a:solidFill>
              <a:schemeClr val="accent3">
                <a:lumOff val="44000"/>
              </a:schemeClr>
            </a:solidFill>
            <a:ln w="25400">
              <a:solidFill>
                <a:schemeClr val="accent1"/>
              </a:solidFill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/>
            <a:lstStyle/>
            <a:p>
              <a:pPr algn="ctr">
                <a:defRPr sz="900">
                  <a:solidFill>
                    <a:srgbClr val="FF930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4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C02CD5B-0F93-9583-E873-245AB6166573}"/>
                </a:ext>
              </a:extLst>
            </p:cNvPr>
            <p:cNvSpPr/>
            <p:nvPr/>
          </p:nvSpPr>
          <p:spPr>
            <a:xfrm>
              <a:off x="7623974" y="3446728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/>
                  <a:ea typeface="微软雅黑"/>
                  <a:cs typeface="微软雅黑"/>
                  <a:sym typeface="微软雅黑"/>
                </a:rPr>
                <a:t>资产采集器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D2979E04-287A-28CC-020F-F3F5F4153922}"/>
              </a:ext>
            </a:extLst>
          </p:cNvPr>
          <p:cNvSpPr/>
          <p:nvPr/>
        </p:nvSpPr>
        <p:spPr>
          <a:xfrm>
            <a:off x="7775820" y="2822013"/>
            <a:ext cx="39786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58D9C5F-B703-79FD-8D34-5DF91E5B952C}"/>
              </a:ext>
            </a:extLst>
          </p:cNvPr>
          <p:cNvCxnSpPr>
            <a:stCxn id="740" idx="0"/>
            <a:endCxn id="771" idx="2"/>
          </p:cNvCxnSpPr>
          <p:nvPr/>
        </p:nvCxnSpPr>
        <p:spPr>
          <a:xfrm flipV="1">
            <a:off x="2112377" y="3850171"/>
            <a:ext cx="3313778" cy="67807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FC8CE91-8B2B-22E4-BF2E-B1F43B7EC1B9}"/>
              </a:ext>
            </a:extLst>
          </p:cNvPr>
          <p:cNvCxnSpPr>
            <a:cxnSpLocks/>
            <a:stCxn id="776" idx="0"/>
            <a:endCxn id="740" idx="2"/>
          </p:cNvCxnSpPr>
          <p:nvPr/>
        </p:nvCxnSpPr>
        <p:spPr>
          <a:xfrm flipH="1" flipV="1">
            <a:off x="2112377" y="4936369"/>
            <a:ext cx="442" cy="26654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F3DE24B-2E55-45F7-1794-58ADFE2DD9AA}"/>
              </a:ext>
            </a:extLst>
          </p:cNvPr>
          <p:cNvCxnSpPr>
            <a:stCxn id="745" idx="2"/>
            <a:endCxn id="777" idx="0"/>
          </p:cNvCxnSpPr>
          <p:nvPr/>
        </p:nvCxnSpPr>
        <p:spPr>
          <a:xfrm flipH="1">
            <a:off x="4968270" y="4936369"/>
            <a:ext cx="4749" cy="25381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9E4309DA-52DE-A5AF-1AFC-E7F1DAAA232B}"/>
              </a:ext>
            </a:extLst>
          </p:cNvPr>
          <p:cNvCxnSpPr>
            <a:cxnSpLocks/>
            <a:stCxn id="832" idx="2"/>
            <a:endCxn id="834" idx="0"/>
          </p:cNvCxnSpPr>
          <p:nvPr/>
        </p:nvCxnSpPr>
        <p:spPr>
          <a:xfrm>
            <a:off x="6780689" y="4936369"/>
            <a:ext cx="1855" cy="25381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26E71C1-3687-BFC7-674A-910D6BDF1E1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8173687" y="4936369"/>
            <a:ext cx="1691" cy="25656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EB11976-F984-CB48-D00D-5706992B03AC}"/>
              </a:ext>
            </a:extLst>
          </p:cNvPr>
          <p:cNvCxnSpPr>
            <a:cxnSpLocks/>
          </p:cNvCxnSpPr>
          <p:nvPr/>
        </p:nvCxnSpPr>
        <p:spPr>
          <a:xfrm>
            <a:off x="9489670" y="4945695"/>
            <a:ext cx="1691" cy="25381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4951384-37A6-5593-F240-D6BFB2F97CCB}"/>
              </a:ext>
            </a:extLst>
          </p:cNvPr>
          <p:cNvCxnSpPr>
            <a:cxnSpLocks/>
            <a:stCxn id="745" idx="0"/>
            <a:endCxn id="771" idx="2"/>
          </p:cNvCxnSpPr>
          <p:nvPr/>
        </p:nvCxnSpPr>
        <p:spPr>
          <a:xfrm flipV="1">
            <a:off x="4973019" y="3850171"/>
            <a:ext cx="453136" cy="67807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68B4F0E-536E-ABB3-51B4-1ACE55146986}"/>
              </a:ext>
            </a:extLst>
          </p:cNvPr>
          <p:cNvCxnSpPr>
            <a:cxnSpLocks/>
            <a:stCxn id="832" idx="0"/>
            <a:endCxn id="771" idx="2"/>
          </p:cNvCxnSpPr>
          <p:nvPr/>
        </p:nvCxnSpPr>
        <p:spPr>
          <a:xfrm flipH="1" flipV="1">
            <a:off x="5426155" y="3850171"/>
            <a:ext cx="1354534" cy="67807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AC45EEB-9154-A731-09EA-6BA7EDF2554A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flipH="1" flipV="1">
            <a:off x="8166092" y="3850171"/>
            <a:ext cx="7595" cy="67807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761B09A-070A-F7AE-DDE5-FEDB53743518}"/>
              </a:ext>
            </a:extLst>
          </p:cNvPr>
          <p:cNvCxnSpPr>
            <a:cxnSpLocks/>
            <a:stCxn id="771" idx="0"/>
            <a:endCxn id="821" idx="2"/>
          </p:cNvCxnSpPr>
          <p:nvPr/>
        </p:nvCxnSpPr>
        <p:spPr>
          <a:xfrm flipV="1">
            <a:off x="5426155" y="3079604"/>
            <a:ext cx="0" cy="2521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411F7B69-A632-E332-CCB5-AF9E34687D3E}"/>
              </a:ext>
            </a:extLst>
          </p:cNvPr>
          <p:cNvCxnSpPr>
            <a:stCxn id="21" idx="0"/>
            <a:endCxn id="821" idx="3"/>
          </p:cNvCxnSpPr>
          <p:nvPr/>
        </p:nvCxnSpPr>
        <p:spPr>
          <a:xfrm rot="16200000" flipV="1">
            <a:off x="6924542" y="2090189"/>
            <a:ext cx="511351" cy="1971750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连接符: 肘形 703">
            <a:extLst>
              <a:ext uri="{FF2B5EF4-FFF2-40B4-BE49-F238E27FC236}">
                <a16:creationId xmlns:a16="http://schemas.microsoft.com/office/drawing/2014/main" id="{8E10418B-A912-0FDA-998A-A58609F86BDB}"/>
              </a:ext>
            </a:extLst>
          </p:cNvPr>
          <p:cNvCxnSpPr>
            <a:stCxn id="833" idx="0"/>
            <a:endCxn id="821" idx="3"/>
          </p:cNvCxnSpPr>
          <p:nvPr/>
        </p:nvCxnSpPr>
        <p:spPr>
          <a:xfrm rot="16200000" flipV="1">
            <a:off x="6978614" y="2036117"/>
            <a:ext cx="1707861" cy="327640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矩形 705">
            <a:extLst>
              <a:ext uri="{FF2B5EF4-FFF2-40B4-BE49-F238E27FC236}">
                <a16:creationId xmlns:a16="http://schemas.microsoft.com/office/drawing/2014/main" id="{FC2C81E9-6D2B-844A-47DC-9EED1B55610E}"/>
              </a:ext>
            </a:extLst>
          </p:cNvPr>
          <p:cNvSpPr/>
          <p:nvPr/>
        </p:nvSpPr>
        <p:spPr>
          <a:xfrm>
            <a:off x="8140692" y="4093358"/>
            <a:ext cx="52931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RS485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41979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方仓</a:t>
            </a:r>
            <a:r>
              <a:rPr lang="en-US" altLang="zh-CN" sz="3200" dirty="0">
                <a:solidFill>
                  <a:schemeClr val="tx1"/>
                </a:solidFill>
              </a:rPr>
              <a:t>/</a:t>
            </a:r>
            <a:r>
              <a:rPr lang="zh-CN" altLang="en-US" sz="3200" dirty="0">
                <a:solidFill>
                  <a:schemeClr val="tx1"/>
                </a:solidFill>
              </a:rPr>
              <a:t>微模块智能监控管理</a:t>
            </a:r>
            <a:r>
              <a:rPr lang="en-US" altLang="zh-CN" sz="3200" dirty="0">
                <a:solidFill>
                  <a:schemeClr val="tx1"/>
                </a:solidFill>
              </a:rPr>
              <a:t>-</a:t>
            </a:r>
            <a:r>
              <a:rPr lang="zh-CN" altLang="en-US" sz="3200" dirty="0">
                <a:solidFill>
                  <a:schemeClr val="tx1"/>
                </a:solidFill>
              </a:rPr>
              <a:t>功能架构</a:t>
            </a:r>
          </a:p>
        </p:txBody>
      </p:sp>
      <p:sp>
        <p:nvSpPr>
          <p:cNvPr id="48" name="Shape 349"/>
          <p:cNvSpPr/>
          <p:nvPr/>
        </p:nvSpPr>
        <p:spPr>
          <a:xfrm>
            <a:off x="2511162" y="5649080"/>
            <a:ext cx="1670594" cy="629081"/>
          </a:xfrm>
          <a:prstGeom prst="roundRect">
            <a:avLst>
              <a:gd name="adj" fmla="val 49669"/>
            </a:avLst>
          </a:prstGeom>
          <a:solidFill>
            <a:srgbClr val="00FDFF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/>
              <a:t>动力子系统接口</a:t>
            </a:r>
          </a:p>
        </p:txBody>
      </p:sp>
      <p:sp>
        <p:nvSpPr>
          <p:cNvPr id="49" name="Shape 350"/>
          <p:cNvSpPr/>
          <p:nvPr/>
        </p:nvSpPr>
        <p:spPr>
          <a:xfrm>
            <a:off x="4800277" y="5649080"/>
            <a:ext cx="1670594" cy="629081"/>
          </a:xfrm>
          <a:prstGeom prst="roundRect">
            <a:avLst>
              <a:gd name="adj" fmla="val 49669"/>
            </a:avLst>
          </a:prstGeom>
          <a:solidFill>
            <a:srgbClr val="00FDFF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/>
              <a:t>环境子系统接口</a:t>
            </a:r>
          </a:p>
        </p:txBody>
      </p:sp>
      <p:sp>
        <p:nvSpPr>
          <p:cNvPr id="50" name="Shape 351"/>
          <p:cNvSpPr/>
          <p:nvPr/>
        </p:nvSpPr>
        <p:spPr>
          <a:xfrm>
            <a:off x="7235065" y="5649080"/>
            <a:ext cx="1670594" cy="629081"/>
          </a:xfrm>
          <a:prstGeom prst="roundRect">
            <a:avLst>
              <a:gd name="adj" fmla="val 49669"/>
            </a:avLst>
          </a:prstGeom>
          <a:solidFill>
            <a:srgbClr val="00FDFF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/>
              <a:t>安防子系统接口</a:t>
            </a:r>
          </a:p>
        </p:txBody>
      </p:sp>
      <p:sp>
        <p:nvSpPr>
          <p:cNvPr id="51" name="Shape 352"/>
          <p:cNvSpPr/>
          <p:nvPr/>
        </p:nvSpPr>
        <p:spPr>
          <a:xfrm>
            <a:off x="9669852" y="5649080"/>
            <a:ext cx="1670594" cy="629081"/>
          </a:xfrm>
          <a:prstGeom prst="roundRect">
            <a:avLst>
              <a:gd name="adj" fmla="val 49669"/>
            </a:avLst>
          </a:prstGeom>
          <a:solidFill>
            <a:srgbClr val="00FDFF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/>
              <a:t>其他子系统接口</a:t>
            </a:r>
          </a:p>
        </p:txBody>
      </p:sp>
      <p:sp>
        <p:nvSpPr>
          <p:cNvPr id="52" name="Shape 353"/>
          <p:cNvSpPr/>
          <p:nvPr/>
        </p:nvSpPr>
        <p:spPr>
          <a:xfrm>
            <a:off x="2455668" y="4140987"/>
            <a:ext cx="1226644" cy="629081"/>
          </a:xfrm>
          <a:prstGeom prst="roundRect">
            <a:avLst>
              <a:gd name="adj" fmla="val 49669"/>
            </a:avLst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 dirty="0" err="1"/>
              <a:t>集中监控</a:t>
            </a:r>
            <a:endParaRPr sz="1400" dirty="0"/>
          </a:p>
        </p:txBody>
      </p:sp>
      <p:sp>
        <p:nvSpPr>
          <p:cNvPr id="53" name="Shape 354"/>
          <p:cNvSpPr/>
          <p:nvPr/>
        </p:nvSpPr>
        <p:spPr>
          <a:xfrm>
            <a:off x="3859150" y="4140987"/>
            <a:ext cx="1226644" cy="629081"/>
          </a:xfrm>
          <a:prstGeom prst="roundRect">
            <a:avLst>
              <a:gd name="adj" fmla="val 49669"/>
            </a:avLst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/>
              <a:t>历史数据</a:t>
            </a:r>
          </a:p>
        </p:txBody>
      </p:sp>
      <p:sp>
        <p:nvSpPr>
          <p:cNvPr id="54" name="Shape 355"/>
          <p:cNvSpPr/>
          <p:nvPr/>
        </p:nvSpPr>
        <p:spPr>
          <a:xfrm>
            <a:off x="5311528" y="4140987"/>
            <a:ext cx="1226644" cy="629081"/>
          </a:xfrm>
          <a:prstGeom prst="roundRect">
            <a:avLst>
              <a:gd name="adj" fmla="val 49669"/>
            </a:avLst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/>
              <a:t>告警处理</a:t>
            </a:r>
          </a:p>
        </p:txBody>
      </p:sp>
      <p:sp>
        <p:nvSpPr>
          <p:cNvPr id="55" name="Shape 356"/>
          <p:cNvSpPr/>
          <p:nvPr/>
        </p:nvSpPr>
        <p:spPr>
          <a:xfrm>
            <a:off x="6763900" y="4140987"/>
            <a:ext cx="1226644" cy="629081"/>
          </a:xfrm>
          <a:prstGeom prst="roundRect">
            <a:avLst>
              <a:gd name="adj" fmla="val 49669"/>
            </a:avLst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/>
              <a:t>用户管理</a:t>
            </a:r>
          </a:p>
        </p:txBody>
      </p:sp>
      <p:sp>
        <p:nvSpPr>
          <p:cNvPr id="56" name="Shape 357"/>
          <p:cNvSpPr/>
          <p:nvPr/>
        </p:nvSpPr>
        <p:spPr>
          <a:xfrm>
            <a:off x="8323851" y="4140987"/>
            <a:ext cx="1226644" cy="629081"/>
          </a:xfrm>
          <a:prstGeom prst="roundRect">
            <a:avLst>
              <a:gd name="adj" fmla="val 49669"/>
            </a:avLst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 dirty="0" err="1"/>
              <a:t>能耗分析</a:t>
            </a:r>
            <a:endParaRPr sz="1400" dirty="0"/>
          </a:p>
        </p:txBody>
      </p:sp>
      <p:sp>
        <p:nvSpPr>
          <p:cNvPr id="57" name="Shape 359"/>
          <p:cNvSpPr/>
          <p:nvPr/>
        </p:nvSpPr>
        <p:spPr>
          <a:xfrm>
            <a:off x="9849770" y="4140987"/>
            <a:ext cx="1226644" cy="629081"/>
          </a:xfrm>
          <a:prstGeom prst="roundRect">
            <a:avLst>
              <a:gd name="adj" fmla="val 49669"/>
            </a:avLst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/>
              <a:t>接口驱动</a:t>
            </a:r>
          </a:p>
        </p:txBody>
      </p:sp>
      <p:sp>
        <p:nvSpPr>
          <p:cNvPr id="58" name="Shape 360"/>
          <p:cNvSpPr/>
          <p:nvPr/>
        </p:nvSpPr>
        <p:spPr>
          <a:xfrm>
            <a:off x="2455668" y="2952449"/>
            <a:ext cx="1464118" cy="779700"/>
          </a:xfrm>
          <a:prstGeom prst="roundRect">
            <a:avLst>
              <a:gd name="adj" fmla="val 40074"/>
            </a:avLst>
          </a:prstGeom>
          <a:solidFill>
            <a:srgbClr val="FFFFCC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400" dirty="0"/>
              <a:t>基础设施监控服务</a:t>
            </a:r>
          </a:p>
        </p:txBody>
      </p:sp>
      <p:sp>
        <p:nvSpPr>
          <p:cNvPr id="59" name="Shape 361"/>
          <p:cNvSpPr/>
          <p:nvPr/>
        </p:nvSpPr>
        <p:spPr>
          <a:xfrm>
            <a:off x="4241872" y="2952449"/>
            <a:ext cx="1464119" cy="779700"/>
          </a:xfrm>
          <a:prstGeom prst="roundRect">
            <a:avLst>
              <a:gd name="adj" fmla="val 40074"/>
            </a:avLst>
          </a:prstGeom>
          <a:solidFill>
            <a:srgbClr val="FFFFCC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400" dirty="0"/>
              <a:t>数据管理服务</a:t>
            </a:r>
            <a:endParaRPr sz="1400" dirty="0"/>
          </a:p>
        </p:txBody>
      </p:sp>
      <p:sp>
        <p:nvSpPr>
          <p:cNvPr id="60" name="Shape 362"/>
          <p:cNvSpPr/>
          <p:nvPr/>
        </p:nvSpPr>
        <p:spPr>
          <a:xfrm>
            <a:off x="6137330" y="2952449"/>
            <a:ext cx="1464118" cy="779700"/>
          </a:xfrm>
          <a:prstGeom prst="roundRect">
            <a:avLst>
              <a:gd name="adj" fmla="val 40074"/>
            </a:avLst>
          </a:prstGeom>
          <a:solidFill>
            <a:srgbClr val="FFFFCC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400" dirty="0"/>
              <a:t>能耗管理服务</a:t>
            </a:r>
            <a:endParaRPr sz="1400" dirty="0"/>
          </a:p>
        </p:txBody>
      </p:sp>
      <p:sp>
        <p:nvSpPr>
          <p:cNvPr id="61" name="Shape 363"/>
          <p:cNvSpPr/>
          <p:nvPr/>
        </p:nvSpPr>
        <p:spPr>
          <a:xfrm>
            <a:off x="8032786" y="2952449"/>
            <a:ext cx="1464119" cy="779700"/>
          </a:xfrm>
          <a:prstGeom prst="roundRect">
            <a:avLst>
              <a:gd name="adj" fmla="val 40074"/>
            </a:avLst>
          </a:prstGeom>
          <a:solidFill>
            <a:srgbClr val="FFFFCC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400" dirty="0" err="1"/>
              <a:t>资产管理服务</a:t>
            </a:r>
            <a:endParaRPr sz="1400" dirty="0"/>
          </a:p>
          <a:p>
            <a: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400" dirty="0"/>
              <a:t>（</a:t>
            </a:r>
            <a:r>
              <a:rPr lang="zh-CN" altLang="en-US" sz="1400" dirty="0"/>
              <a:t>支持</a:t>
            </a:r>
            <a:r>
              <a:rPr sz="1400" dirty="0" err="1"/>
              <a:t>扩展</a:t>
            </a:r>
            <a:r>
              <a:rPr sz="1400" dirty="0"/>
              <a:t>）</a:t>
            </a:r>
          </a:p>
        </p:txBody>
      </p:sp>
      <p:sp>
        <p:nvSpPr>
          <p:cNvPr id="62" name="Shape 364"/>
          <p:cNvSpPr/>
          <p:nvPr/>
        </p:nvSpPr>
        <p:spPr>
          <a:xfrm>
            <a:off x="9864080" y="2952449"/>
            <a:ext cx="1464118" cy="779700"/>
          </a:xfrm>
          <a:prstGeom prst="roundRect">
            <a:avLst>
              <a:gd name="adj" fmla="val 40074"/>
            </a:avLst>
          </a:prstGeom>
          <a:solidFill>
            <a:srgbClr val="FFFFCC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400" dirty="0" err="1"/>
              <a:t>容量管理服务</a:t>
            </a:r>
            <a:endParaRPr sz="1400" dirty="0"/>
          </a:p>
          <a:p>
            <a: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400" dirty="0"/>
              <a:t>（</a:t>
            </a:r>
            <a:r>
              <a:rPr lang="zh-CN" altLang="en-US" sz="1400" dirty="0"/>
              <a:t>支持扩展）</a:t>
            </a:r>
          </a:p>
        </p:txBody>
      </p:sp>
      <p:sp>
        <p:nvSpPr>
          <p:cNvPr id="63" name="Shape 365"/>
          <p:cNvSpPr/>
          <p:nvPr/>
        </p:nvSpPr>
        <p:spPr>
          <a:xfrm>
            <a:off x="2497288" y="1376314"/>
            <a:ext cx="1670594" cy="629081"/>
          </a:xfrm>
          <a:prstGeom prst="roundRect">
            <a:avLst>
              <a:gd name="adj" fmla="val 49669"/>
            </a:avLst>
          </a:prstGeom>
          <a:solidFill>
            <a:srgbClr val="FFC000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400">
                <a:solidFill>
                  <a:schemeClr val="bg1"/>
                </a:solidFill>
              </a:rPr>
              <a:t>WEB</a:t>
            </a:r>
            <a:r>
              <a:rPr lang="zh-CN" altLang="en-US" sz="1400">
                <a:solidFill>
                  <a:schemeClr val="bg1"/>
                </a:solidFill>
              </a:rPr>
              <a:t>浏览</a:t>
            </a:r>
            <a:endParaRPr sz="1400">
              <a:solidFill>
                <a:schemeClr val="bg1"/>
              </a:solidFill>
            </a:endParaRPr>
          </a:p>
        </p:txBody>
      </p:sp>
      <p:sp>
        <p:nvSpPr>
          <p:cNvPr id="64" name="Shape 366"/>
          <p:cNvSpPr/>
          <p:nvPr/>
        </p:nvSpPr>
        <p:spPr>
          <a:xfrm>
            <a:off x="4786405" y="1376314"/>
            <a:ext cx="1670594" cy="629081"/>
          </a:xfrm>
          <a:prstGeom prst="roundRect">
            <a:avLst>
              <a:gd name="adj" fmla="val 49669"/>
            </a:avLst>
          </a:prstGeom>
          <a:solidFill>
            <a:srgbClr val="FFC000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</a:rPr>
              <a:t>平板展示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65" name="Shape 367"/>
          <p:cNvSpPr/>
          <p:nvPr/>
        </p:nvSpPr>
        <p:spPr>
          <a:xfrm>
            <a:off x="7221192" y="1376314"/>
            <a:ext cx="1670594" cy="629081"/>
          </a:xfrm>
          <a:prstGeom prst="roundRect">
            <a:avLst>
              <a:gd name="adj" fmla="val 49669"/>
            </a:avLst>
          </a:prstGeom>
          <a:solidFill>
            <a:srgbClr val="009193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</a:rPr>
              <a:t>北向接口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66" name="Shape 368"/>
          <p:cNvSpPr/>
          <p:nvPr/>
        </p:nvSpPr>
        <p:spPr>
          <a:xfrm>
            <a:off x="9655979" y="1376314"/>
            <a:ext cx="1684467" cy="629081"/>
          </a:xfrm>
          <a:prstGeom prst="roundRect">
            <a:avLst>
              <a:gd name="adj" fmla="val 49669"/>
            </a:avLst>
          </a:prstGeom>
          <a:solidFill>
            <a:srgbClr val="009193"/>
          </a:solidFill>
          <a:ln w="127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</a:rPr>
              <a:t>大动环对接接口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67" name="Shape 369"/>
          <p:cNvSpPr/>
          <p:nvPr/>
        </p:nvSpPr>
        <p:spPr>
          <a:xfrm rot="16200000">
            <a:off x="6494516" y="2229808"/>
            <a:ext cx="608251" cy="48781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endParaRPr sz="3200"/>
          </a:p>
        </p:txBody>
      </p:sp>
      <p:sp>
        <p:nvSpPr>
          <p:cNvPr id="68" name="Shape 370"/>
          <p:cNvSpPr/>
          <p:nvPr/>
        </p:nvSpPr>
        <p:spPr>
          <a:xfrm rot="16200000">
            <a:off x="3042333" y="5011398"/>
            <a:ext cx="608251" cy="48781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endParaRPr sz="3200"/>
          </a:p>
        </p:txBody>
      </p:sp>
      <p:sp>
        <p:nvSpPr>
          <p:cNvPr id="69" name="Shape 371"/>
          <p:cNvSpPr/>
          <p:nvPr/>
        </p:nvSpPr>
        <p:spPr>
          <a:xfrm rot="16200000">
            <a:off x="5331450" y="5011398"/>
            <a:ext cx="608251" cy="48781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endParaRPr sz="3200"/>
          </a:p>
        </p:txBody>
      </p:sp>
      <p:sp>
        <p:nvSpPr>
          <p:cNvPr id="70" name="Shape 372"/>
          <p:cNvSpPr/>
          <p:nvPr/>
        </p:nvSpPr>
        <p:spPr>
          <a:xfrm rot="16200000">
            <a:off x="7766237" y="5011398"/>
            <a:ext cx="608251" cy="48781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endParaRPr sz="3200"/>
          </a:p>
        </p:txBody>
      </p:sp>
      <p:sp>
        <p:nvSpPr>
          <p:cNvPr id="71" name="Shape 373"/>
          <p:cNvSpPr/>
          <p:nvPr/>
        </p:nvSpPr>
        <p:spPr>
          <a:xfrm rot="16200000">
            <a:off x="10379521" y="5011398"/>
            <a:ext cx="608251" cy="48781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lumOff val="44000"/>
            </a:schemeClr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endParaRPr sz="3200"/>
          </a:p>
        </p:txBody>
      </p:sp>
      <p:grpSp>
        <p:nvGrpSpPr>
          <p:cNvPr id="72" name="Group 382"/>
          <p:cNvGrpSpPr/>
          <p:nvPr/>
        </p:nvGrpSpPr>
        <p:grpSpPr>
          <a:xfrm>
            <a:off x="471341" y="1401999"/>
            <a:ext cx="1670594" cy="4885682"/>
            <a:chOff x="0" y="0"/>
            <a:chExt cx="1270000" cy="2978723"/>
          </a:xfrm>
        </p:grpSpPr>
        <p:sp>
          <p:nvSpPr>
            <p:cNvPr id="73" name="Shape 374"/>
            <p:cNvSpPr/>
            <p:nvPr/>
          </p:nvSpPr>
          <p:spPr>
            <a:xfrm>
              <a:off x="0" y="0"/>
              <a:ext cx="1270000" cy="2978723"/>
            </a:xfrm>
            <a:prstGeom prst="roundRect">
              <a:avLst>
                <a:gd name="adj" fmla="val 15000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3200"/>
            </a:p>
          </p:txBody>
        </p:sp>
        <p:sp>
          <p:nvSpPr>
            <p:cNvPr id="74" name="Shape 375"/>
            <p:cNvSpPr/>
            <p:nvPr/>
          </p:nvSpPr>
          <p:spPr>
            <a:xfrm>
              <a:off x="168747" y="113271"/>
              <a:ext cx="932506" cy="383541"/>
            </a:xfrm>
            <a:prstGeom prst="roundRect">
              <a:avLst>
                <a:gd name="adj" fmla="val 49669"/>
              </a:avLst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400"/>
                <a:t>导航管理</a:t>
              </a:r>
            </a:p>
          </p:txBody>
        </p:sp>
        <p:sp>
          <p:nvSpPr>
            <p:cNvPr id="75" name="Shape 376"/>
            <p:cNvSpPr/>
            <p:nvPr/>
          </p:nvSpPr>
          <p:spPr>
            <a:xfrm>
              <a:off x="168747" y="499686"/>
              <a:ext cx="932506" cy="383541"/>
            </a:xfrm>
            <a:prstGeom prst="roundRect">
              <a:avLst>
                <a:gd name="adj" fmla="val 49669"/>
              </a:avLst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100" dirty="0" err="1"/>
                <a:t>访问权限机制</a:t>
              </a:r>
              <a:endParaRPr sz="1100" dirty="0"/>
            </a:p>
          </p:txBody>
        </p:sp>
        <p:sp>
          <p:nvSpPr>
            <p:cNvPr id="76" name="Shape 377"/>
            <p:cNvSpPr/>
            <p:nvPr/>
          </p:nvSpPr>
          <p:spPr>
            <a:xfrm>
              <a:off x="168747" y="889914"/>
              <a:ext cx="932506" cy="383541"/>
            </a:xfrm>
            <a:prstGeom prst="roundRect">
              <a:avLst>
                <a:gd name="adj" fmla="val 49669"/>
              </a:avLst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100" dirty="0" err="1"/>
                <a:t>逻辑策略机制</a:t>
              </a:r>
              <a:endParaRPr sz="1100" dirty="0"/>
            </a:p>
          </p:txBody>
        </p:sp>
        <p:sp>
          <p:nvSpPr>
            <p:cNvPr id="77" name="Shape 378"/>
            <p:cNvSpPr/>
            <p:nvPr/>
          </p:nvSpPr>
          <p:spPr>
            <a:xfrm>
              <a:off x="168747" y="1275343"/>
              <a:ext cx="932506" cy="383541"/>
            </a:xfrm>
            <a:prstGeom prst="roundRect">
              <a:avLst>
                <a:gd name="adj" fmla="val 49669"/>
              </a:avLst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400" dirty="0" err="1"/>
                <a:t>维护管理</a:t>
              </a:r>
              <a:endParaRPr sz="1400" dirty="0"/>
            </a:p>
          </p:txBody>
        </p:sp>
        <p:sp>
          <p:nvSpPr>
            <p:cNvPr id="78" name="Shape 379"/>
            <p:cNvSpPr/>
            <p:nvPr/>
          </p:nvSpPr>
          <p:spPr>
            <a:xfrm>
              <a:off x="168747" y="1666557"/>
              <a:ext cx="932506" cy="383541"/>
            </a:xfrm>
            <a:prstGeom prst="roundRect">
              <a:avLst>
                <a:gd name="adj" fmla="val 49669"/>
              </a:avLst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400"/>
                <a:t>日志管理</a:t>
              </a:r>
            </a:p>
          </p:txBody>
        </p:sp>
        <p:sp>
          <p:nvSpPr>
            <p:cNvPr id="79" name="Shape 380"/>
            <p:cNvSpPr/>
            <p:nvPr/>
          </p:nvSpPr>
          <p:spPr>
            <a:xfrm>
              <a:off x="174020" y="2064543"/>
              <a:ext cx="932506" cy="383541"/>
            </a:xfrm>
            <a:prstGeom prst="roundRect">
              <a:avLst>
                <a:gd name="adj" fmla="val 49669"/>
              </a:avLst>
            </a:prstGeom>
            <a:solidFill>
              <a:schemeClr val="accent3">
                <a:lumOff val="44000"/>
              </a:schemeClr>
            </a:solidFill>
            <a:ln w="12700" cap="flat">
              <a:solidFill>
                <a:schemeClr val="accent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400" dirty="0" err="1"/>
                <a:t>接口管理</a:t>
              </a:r>
              <a:endParaRPr sz="1400" dirty="0"/>
            </a:p>
          </p:txBody>
        </p:sp>
        <p:sp>
          <p:nvSpPr>
            <p:cNvPr id="80" name="Shape 381"/>
            <p:cNvSpPr/>
            <p:nvPr/>
          </p:nvSpPr>
          <p:spPr>
            <a:xfrm>
              <a:off x="137228" y="2572274"/>
              <a:ext cx="1006088" cy="2814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2400" dirty="0" err="1"/>
                <a:t>系统管理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021550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监控平台功能</a:t>
            </a:r>
            <a:r>
              <a:rPr lang="en-US" altLang="zh-CN" sz="3200" dirty="0">
                <a:solidFill>
                  <a:schemeClr val="tx1"/>
                </a:solidFill>
              </a:rPr>
              <a:t>-</a:t>
            </a:r>
            <a:r>
              <a:rPr lang="zh-CN" altLang="en-US" sz="3200" dirty="0">
                <a:solidFill>
                  <a:schemeClr val="tx1"/>
                </a:solidFill>
              </a:rPr>
              <a:t>告警告知</a:t>
            </a:r>
          </a:p>
        </p:txBody>
      </p:sp>
      <p:sp>
        <p:nvSpPr>
          <p:cNvPr id="2" name="Oval 3">
            <a:extLst>
              <a:ext uri="{FF2B5EF4-FFF2-40B4-BE49-F238E27FC236}">
                <a16:creationId xmlns:a16="http://schemas.microsoft.com/office/drawing/2014/main" id="{06485225-B147-A375-04DE-AE3C4AA87A66}"/>
              </a:ext>
            </a:extLst>
          </p:cNvPr>
          <p:cNvSpPr/>
          <p:nvPr/>
        </p:nvSpPr>
        <p:spPr>
          <a:xfrm>
            <a:off x="7489310" y="2288541"/>
            <a:ext cx="616689" cy="6166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18CD3A3-D372-ACBF-480B-9349342B6BA4}"/>
              </a:ext>
            </a:extLst>
          </p:cNvPr>
          <p:cNvSpPr/>
          <p:nvPr/>
        </p:nvSpPr>
        <p:spPr>
          <a:xfrm>
            <a:off x="7774795" y="2905228"/>
            <a:ext cx="45719" cy="182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03E0491-5F23-9B2C-AE12-572EA89F35D4}"/>
              </a:ext>
            </a:extLst>
          </p:cNvPr>
          <p:cNvSpPr/>
          <p:nvPr/>
        </p:nvSpPr>
        <p:spPr>
          <a:xfrm>
            <a:off x="7774795" y="3088108"/>
            <a:ext cx="45719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Oval 8">
            <a:extLst>
              <a:ext uri="{FF2B5EF4-FFF2-40B4-BE49-F238E27FC236}">
                <a16:creationId xmlns:a16="http://schemas.microsoft.com/office/drawing/2014/main" id="{FE32CF51-F132-AA43-A90E-7B29F6886461}"/>
              </a:ext>
            </a:extLst>
          </p:cNvPr>
          <p:cNvSpPr/>
          <p:nvPr/>
        </p:nvSpPr>
        <p:spPr>
          <a:xfrm>
            <a:off x="7489310" y="3270989"/>
            <a:ext cx="616689" cy="6166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AFF12C4-86C7-B6EB-935F-A3D489628EC2}"/>
              </a:ext>
            </a:extLst>
          </p:cNvPr>
          <p:cNvSpPr/>
          <p:nvPr/>
        </p:nvSpPr>
        <p:spPr>
          <a:xfrm>
            <a:off x="7774795" y="3888196"/>
            <a:ext cx="45719" cy="182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B16457CB-3FAF-29D4-99C1-676378D1FE38}"/>
              </a:ext>
            </a:extLst>
          </p:cNvPr>
          <p:cNvSpPr/>
          <p:nvPr/>
        </p:nvSpPr>
        <p:spPr>
          <a:xfrm>
            <a:off x="7489310" y="4253436"/>
            <a:ext cx="616689" cy="6166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9969F1B6-A9FE-35AC-E4A3-AF92B752601F}"/>
              </a:ext>
            </a:extLst>
          </p:cNvPr>
          <p:cNvSpPr/>
          <p:nvPr/>
        </p:nvSpPr>
        <p:spPr>
          <a:xfrm>
            <a:off x="7774795" y="4070555"/>
            <a:ext cx="45719" cy="182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66F5FCAF-3C87-E350-C81A-D89F8EC5D65B}"/>
              </a:ext>
            </a:extLst>
          </p:cNvPr>
          <p:cNvSpPr txBox="1"/>
          <p:nvPr/>
        </p:nvSpPr>
        <p:spPr>
          <a:xfrm>
            <a:off x="1430424" y="5955790"/>
            <a:ext cx="10473423" cy="5074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itchFamily="34" charset="0"/>
              </a:rPr>
              <a:t>支持电话语音、短信、邮件、桌面语音、声光告警等多种告知方式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itchFamily="34" charset="0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A312214A-8141-CA1F-4A69-5A2B1F660139}"/>
              </a:ext>
            </a:extLst>
          </p:cNvPr>
          <p:cNvSpPr txBox="1"/>
          <p:nvPr/>
        </p:nvSpPr>
        <p:spPr>
          <a:xfrm>
            <a:off x="8391482" y="2374195"/>
            <a:ext cx="3503338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自定义告警告知策略，支持图形化界面方式实现策略定义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6976F6CB-9C2D-1BC1-2D3F-2091BF5E765E}"/>
              </a:ext>
            </a:extLst>
          </p:cNvPr>
          <p:cNvSpPr txBox="1"/>
          <p:nvPr/>
        </p:nvSpPr>
        <p:spPr>
          <a:xfrm>
            <a:off x="8391482" y="3442677"/>
            <a:ext cx="2864689" cy="36932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查询，方便快捷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7AE1FE3-3A02-0F01-EEBC-50FD801BD133}"/>
              </a:ext>
            </a:extLst>
          </p:cNvPr>
          <p:cNvSpPr txBox="1"/>
          <p:nvPr/>
        </p:nvSpPr>
        <p:spPr>
          <a:xfrm>
            <a:off x="8391482" y="4345416"/>
            <a:ext cx="3512365" cy="36932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定时报平安，轻松掌握机房实时情况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8DD14258-A04E-90C2-D549-345EEEFEF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0" y="1043025"/>
            <a:ext cx="6607066" cy="3619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" name="Group 24">
            <a:extLst>
              <a:ext uri="{FF2B5EF4-FFF2-40B4-BE49-F238E27FC236}">
                <a16:creationId xmlns:a16="http://schemas.microsoft.com/office/drawing/2014/main" id="{C3AEBD5D-E272-85E8-E3A0-C15463C5FA03}"/>
              </a:ext>
            </a:extLst>
          </p:cNvPr>
          <p:cNvGrpSpPr/>
          <p:nvPr/>
        </p:nvGrpSpPr>
        <p:grpSpPr>
          <a:xfrm>
            <a:off x="283543" y="4882484"/>
            <a:ext cx="1703548" cy="1793326"/>
            <a:chOff x="434975" y="1644651"/>
            <a:chExt cx="3044825" cy="346868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3ACD325-8BFE-545A-B1E4-CA9393BD3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6350" y="3192463"/>
              <a:ext cx="1144588" cy="4318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214" y="102"/>
                </a:cxn>
                <a:cxn ang="0">
                  <a:pos x="430" y="0"/>
                </a:cxn>
                <a:cxn ang="0">
                  <a:pos x="490" y="0"/>
                </a:cxn>
                <a:cxn ang="0">
                  <a:pos x="200" y="168"/>
                </a:cxn>
                <a:cxn ang="0">
                  <a:pos x="137" y="153"/>
                </a:cxn>
                <a:cxn ang="0">
                  <a:pos x="35" y="82"/>
                </a:cxn>
                <a:cxn ang="0">
                  <a:pos x="0" y="0"/>
                </a:cxn>
                <a:cxn ang="0">
                  <a:pos x="64" y="0"/>
                </a:cxn>
              </a:cxnLst>
              <a:rect l="0" t="0" r="r" b="b"/>
              <a:pathLst>
                <a:path w="490" h="185">
                  <a:moveTo>
                    <a:pt x="64" y="0"/>
                  </a:moveTo>
                  <a:cubicBezTo>
                    <a:pt x="84" y="51"/>
                    <a:pt x="134" y="85"/>
                    <a:pt x="214" y="102"/>
                  </a:cubicBezTo>
                  <a:cubicBezTo>
                    <a:pt x="335" y="115"/>
                    <a:pt x="407" y="81"/>
                    <a:pt x="430" y="0"/>
                  </a:cubicBezTo>
                  <a:cubicBezTo>
                    <a:pt x="490" y="0"/>
                    <a:pt x="490" y="0"/>
                    <a:pt x="490" y="0"/>
                  </a:cubicBezTo>
                  <a:cubicBezTo>
                    <a:pt x="470" y="129"/>
                    <a:pt x="373" y="185"/>
                    <a:pt x="200" y="168"/>
                  </a:cubicBezTo>
                  <a:cubicBezTo>
                    <a:pt x="177" y="164"/>
                    <a:pt x="156" y="159"/>
                    <a:pt x="137" y="153"/>
                  </a:cubicBezTo>
                  <a:cubicBezTo>
                    <a:pt x="93" y="137"/>
                    <a:pt x="59" y="114"/>
                    <a:pt x="35" y="82"/>
                  </a:cubicBezTo>
                  <a:cubicBezTo>
                    <a:pt x="18" y="59"/>
                    <a:pt x="6" y="32"/>
                    <a:pt x="0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0A080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0D5221C-AA01-45D7-F39F-140BCCC20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" y="4117976"/>
              <a:ext cx="873125" cy="995363"/>
            </a:xfrm>
            <a:custGeom>
              <a:avLst/>
              <a:gdLst/>
              <a:ahLst/>
              <a:cxnLst>
                <a:cxn ang="0">
                  <a:pos x="159" y="4"/>
                </a:cxn>
                <a:cxn ang="0">
                  <a:pos x="535" y="78"/>
                </a:cxn>
                <a:cxn ang="0">
                  <a:pos x="550" y="79"/>
                </a:cxn>
                <a:cxn ang="0">
                  <a:pos x="436" y="627"/>
                </a:cxn>
                <a:cxn ang="0">
                  <a:pos x="0" y="627"/>
                </a:cxn>
                <a:cxn ang="0">
                  <a:pos x="133" y="0"/>
                </a:cxn>
                <a:cxn ang="0">
                  <a:pos x="159" y="4"/>
                </a:cxn>
              </a:cxnLst>
              <a:rect l="0" t="0" r="r" b="b"/>
              <a:pathLst>
                <a:path w="550" h="627">
                  <a:moveTo>
                    <a:pt x="159" y="4"/>
                  </a:moveTo>
                  <a:lnTo>
                    <a:pt x="535" y="78"/>
                  </a:lnTo>
                  <a:lnTo>
                    <a:pt x="550" y="79"/>
                  </a:lnTo>
                  <a:lnTo>
                    <a:pt x="436" y="627"/>
                  </a:lnTo>
                  <a:lnTo>
                    <a:pt x="0" y="627"/>
                  </a:lnTo>
                  <a:lnTo>
                    <a:pt x="133" y="0"/>
                  </a:lnTo>
                  <a:lnTo>
                    <a:pt x="159" y="4"/>
                  </a:lnTo>
                  <a:close/>
                </a:path>
              </a:pathLst>
            </a:custGeom>
            <a:solidFill>
              <a:srgbClr val="000000">
                <a:lumMod val="90000"/>
                <a:lumOff val="1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B4D84B3-076F-5214-C3CF-75B8102FA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3981451"/>
              <a:ext cx="633413" cy="260350"/>
            </a:xfrm>
            <a:custGeom>
              <a:avLst/>
              <a:gdLst/>
              <a:ahLst/>
              <a:cxnLst>
                <a:cxn ang="0">
                  <a:pos x="50" y="5"/>
                </a:cxn>
                <a:cxn ang="0">
                  <a:pos x="355" y="49"/>
                </a:cxn>
                <a:cxn ang="0">
                  <a:pos x="360" y="49"/>
                </a:cxn>
                <a:cxn ang="0">
                  <a:pos x="399" y="56"/>
                </a:cxn>
                <a:cxn ang="0">
                  <a:pos x="376" y="164"/>
                </a:cxn>
                <a:cxn ang="0">
                  <a:pos x="0" y="90"/>
                </a:cxn>
                <a:cxn ang="0">
                  <a:pos x="17" y="0"/>
                </a:cxn>
                <a:cxn ang="0">
                  <a:pos x="50" y="5"/>
                </a:cxn>
              </a:cxnLst>
              <a:rect l="0" t="0" r="r" b="b"/>
              <a:pathLst>
                <a:path w="399" h="164">
                  <a:moveTo>
                    <a:pt x="50" y="5"/>
                  </a:moveTo>
                  <a:lnTo>
                    <a:pt x="355" y="49"/>
                  </a:lnTo>
                  <a:lnTo>
                    <a:pt x="360" y="49"/>
                  </a:lnTo>
                  <a:lnTo>
                    <a:pt x="399" y="56"/>
                  </a:lnTo>
                  <a:lnTo>
                    <a:pt x="376" y="164"/>
                  </a:lnTo>
                  <a:lnTo>
                    <a:pt x="0" y="90"/>
                  </a:lnTo>
                  <a:lnTo>
                    <a:pt x="17" y="0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rgbClr val="000000">
                <a:lumMod val="50000"/>
                <a:lumOff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699A6BB4-1E8A-0D69-FE9B-A90A9EB1F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588" y="3573463"/>
              <a:ext cx="752475" cy="485775"/>
            </a:xfrm>
            <a:custGeom>
              <a:avLst/>
              <a:gdLst/>
              <a:ahLst/>
              <a:cxnLst>
                <a:cxn ang="0">
                  <a:pos x="335" y="306"/>
                </a:cxn>
                <a:cxn ang="0">
                  <a:pos x="30" y="262"/>
                </a:cxn>
                <a:cxn ang="0">
                  <a:pos x="36" y="240"/>
                </a:cxn>
                <a:cxn ang="0">
                  <a:pos x="5" y="141"/>
                </a:cxn>
                <a:cxn ang="0">
                  <a:pos x="0" y="107"/>
                </a:cxn>
                <a:cxn ang="0">
                  <a:pos x="4" y="0"/>
                </a:cxn>
                <a:cxn ang="0">
                  <a:pos x="474" y="22"/>
                </a:cxn>
                <a:cxn ang="0">
                  <a:pos x="418" y="172"/>
                </a:cxn>
                <a:cxn ang="0">
                  <a:pos x="343" y="272"/>
                </a:cxn>
                <a:cxn ang="0">
                  <a:pos x="337" y="306"/>
                </a:cxn>
                <a:cxn ang="0">
                  <a:pos x="335" y="306"/>
                </a:cxn>
              </a:cxnLst>
              <a:rect l="0" t="0" r="r" b="b"/>
              <a:pathLst>
                <a:path w="474" h="306">
                  <a:moveTo>
                    <a:pt x="335" y="306"/>
                  </a:moveTo>
                  <a:lnTo>
                    <a:pt x="30" y="262"/>
                  </a:lnTo>
                  <a:lnTo>
                    <a:pt x="36" y="240"/>
                  </a:lnTo>
                  <a:lnTo>
                    <a:pt x="5" y="141"/>
                  </a:lnTo>
                  <a:lnTo>
                    <a:pt x="0" y="107"/>
                  </a:lnTo>
                  <a:lnTo>
                    <a:pt x="4" y="0"/>
                  </a:lnTo>
                  <a:lnTo>
                    <a:pt x="474" y="22"/>
                  </a:lnTo>
                  <a:lnTo>
                    <a:pt x="418" y="172"/>
                  </a:lnTo>
                  <a:lnTo>
                    <a:pt x="343" y="272"/>
                  </a:lnTo>
                  <a:lnTo>
                    <a:pt x="337" y="306"/>
                  </a:lnTo>
                  <a:lnTo>
                    <a:pt x="335" y="306"/>
                  </a:lnTo>
                  <a:close/>
                </a:path>
              </a:pathLst>
            </a:custGeom>
            <a:solidFill>
              <a:srgbClr val="78797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769028C-7396-FC98-6FDD-5981DA671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938" y="3194051"/>
              <a:ext cx="746125" cy="414338"/>
            </a:xfrm>
            <a:custGeom>
              <a:avLst/>
              <a:gdLst/>
              <a:ahLst/>
              <a:cxnLst>
                <a:cxn ang="0">
                  <a:pos x="319" y="177"/>
                </a:cxn>
                <a:cxn ang="0">
                  <a:pos x="0" y="162"/>
                </a:cxn>
                <a:cxn ang="0">
                  <a:pos x="9" y="111"/>
                </a:cxn>
                <a:cxn ang="0">
                  <a:pos x="44" y="3"/>
                </a:cxn>
                <a:cxn ang="0">
                  <a:pos x="105" y="16"/>
                </a:cxn>
                <a:cxn ang="0">
                  <a:pos x="103" y="47"/>
                </a:cxn>
                <a:cxn ang="0">
                  <a:pos x="110" y="48"/>
                </a:cxn>
                <a:cxn ang="0">
                  <a:pos x="125" y="20"/>
                </a:cxn>
                <a:cxn ang="0">
                  <a:pos x="170" y="32"/>
                </a:cxn>
                <a:cxn ang="0">
                  <a:pos x="168" y="59"/>
                </a:cxn>
                <a:cxn ang="0">
                  <a:pos x="172" y="60"/>
                </a:cxn>
                <a:cxn ang="0">
                  <a:pos x="185" y="38"/>
                </a:cxn>
                <a:cxn ang="0">
                  <a:pos x="243" y="58"/>
                </a:cxn>
                <a:cxn ang="0">
                  <a:pos x="238" y="76"/>
                </a:cxn>
                <a:cxn ang="0">
                  <a:pos x="247" y="78"/>
                </a:cxn>
                <a:cxn ang="0">
                  <a:pos x="271" y="57"/>
                </a:cxn>
                <a:cxn ang="0">
                  <a:pos x="299" y="74"/>
                </a:cxn>
                <a:cxn ang="0">
                  <a:pos x="319" y="177"/>
                </a:cxn>
              </a:cxnLst>
              <a:rect l="0" t="0" r="r" b="b"/>
              <a:pathLst>
                <a:path w="319" h="177">
                  <a:moveTo>
                    <a:pt x="319" y="177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62" y="0"/>
                    <a:pt x="82" y="5"/>
                    <a:pt x="105" y="16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5" y="48"/>
                    <a:pt x="108" y="49"/>
                    <a:pt x="110" y="48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40" y="20"/>
                    <a:pt x="155" y="24"/>
                    <a:pt x="170" y="32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8" y="60"/>
                    <a:pt x="170" y="61"/>
                    <a:pt x="172" y="60"/>
                  </a:cubicBezTo>
                  <a:cubicBezTo>
                    <a:pt x="185" y="38"/>
                    <a:pt x="185" y="38"/>
                    <a:pt x="185" y="38"/>
                  </a:cubicBezTo>
                  <a:cubicBezTo>
                    <a:pt x="206" y="39"/>
                    <a:pt x="226" y="46"/>
                    <a:pt x="243" y="58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41" y="80"/>
                    <a:pt x="244" y="80"/>
                    <a:pt x="247" y="78"/>
                  </a:cubicBezTo>
                  <a:cubicBezTo>
                    <a:pt x="252" y="66"/>
                    <a:pt x="260" y="60"/>
                    <a:pt x="271" y="57"/>
                  </a:cubicBezTo>
                  <a:cubicBezTo>
                    <a:pt x="281" y="55"/>
                    <a:pt x="290" y="60"/>
                    <a:pt x="299" y="74"/>
                  </a:cubicBezTo>
                  <a:lnTo>
                    <a:pt x="319" y="177"/>
                  </a:lnTo>
                  <a:close/>
                </a:path>
              </a:pathLst>
            </a:custGeom>
            <a:solidFill>
              <a:srgbClr val="000000">
                <a:lumMod val="50000"/>
                <a:lumOff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66A074B2-53A2-B190-EF25-94E79F4D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3419476"/>
              <a:ext cx="58738" cy="323850"/>
            </a:xfrm>
            <a:custGeom>
              <a:avLst/>
              <a:gdLst/>
              <a:ahLst/>
              <a:cxnLst>
                <a:cxn ang="0">
                  <a:pos x="24" y="97"/>
                </a:cxn>
                <a:cxn ang="0">
                  <a:pos x="20" y="204"/>
                </a:cxn>
                <a:cxn ang="0">
                  <a:pos x="0" y="56"/>
                </a:cxn>
                <a:cxn ang="0">
                  <a:pos x="14" y="0"/>
                </a:cxn>
                <a:cxn ang="0">
                  <a:pos x="37" y="22"/>
                </a:cxn>
                <a:cxn ang="0">
                  <a:pos x="24" y="97"/>
                </a:cxn>
              </a:cxnLst>
              <a:rect l="0" t="0" r="r" b="b"/>
              <a:pathLst>
                <a:path w="37" h="204">
                  <a:moveTo>
                    <a:pt x="24" y="97"/>
                  </a:moveTo>
                  <a:lnTo>
                    <a:pt x="20" y="204"/>
                  </a:lnTo>
                  <a:lnTo>
                    <a:pt x="0" y="56"/>
                  </a:lnTo>
                  <a:lnTo>
                    <a:pt x="14" y="0"/>
                  </a:lnTo>
                  <a:lnTo>
                    <a:pt x="37" y="22"/>
                  </a:lnTo>
                  <a:lnTo>
                    <a:pt x="24" y="97"/>
                  </a:lnTo>
                  <a:close/>
                </a:path>
              </a:pathLst>
            </a:custGeom>
            <a:solidFill>
              <a:srgbClr val="36373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13A7924-AA1F-C0C9-4DC1-E8176F61A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" y="2797176"/>
              <a:ext cx="104775" cy="347663"/>
            </a:xfrm>
            <a:custGeom>
              <a:avLst/>
              <a:gdLst/>
              <a:ahLst/>
              <a:cxnLst>
                <a:cxn ang="0">
                  <a:pos x="0" y="25"/>
                </a:cxn>
                <a:cxn ang="0">
                  <a:pos x="7" y="1"/>
                </a:cxn>
                <a:cxn ang="0">
                  <a:pos x="22" y="20"/>
                </a:cxn>
                <a:cxn ang="0">
                  <a:pos x="38" y="71"/>
                </a:cxn>
                <a:cxn ang="0">
                  <a:pos x="44" y="124"/>
                </a:cxn>
                <a:cxn ang="0">
                  <a:pos x="38" y="148"/>
                </a:cxn>
                <a:cxn ang="0">
                  <a:pos x="22" y="129"/>
                </a:cxn>
                <a:cxn ang="0">
                  <a:pos x="7" y="78"/>
                </a:cxn>
                <a:cxn ang="0">
                  <a:pos x="0" y="25"/>
                </a:cxn>
              </a:cxnLst>
              <a:rect l="0" t="0" r="r" b="b"/>
              <a:pathLst>
                <a:path w="45" h="149">
                  <a:moveTo>
                    <a:pt x="0" y="25"/>
                  </a:moveTo>
                  <a:cubicBezTo>
                    <a:pt x="0" y="10"/>
                    <a:pt x="3" y="2"/>
                    <a:pt x="7" y="1"/>
                  </a:cubicBezTo>
                  <a:cubicBezTo>
                    <a:pt x="11" y="0"/>
                    <a:pt x="16" y="7"/>
                    <a:pt x="22" y="20"/>
                  </a:cubicBezTo>
                  <a:cubicBezTo>
                    <a:pt x="29" y="34"/>
                    <a:pt x="34" y="51"/>
                    <a:pt x="38" y="71"/>
                  </a:cubicBezTo>
                  <a:cubicBezTo>
                    <a:pt x="42" y="91"/>
                    <a:pt x="45" y="109"/>
                    <a:pt x="44" y="124"/>
                  </a:cubicBezTo>
                  <a:cubicBezTo>
                    <a:pt x="44" y="139"/>
                    <a:pt x="42" y="147"/>
                    <a:pt x="38" y="148"/>
                  </a:cubicBezTo>
                  <a:cubicBezTo>
                    <a:pt x="34" y="149"/>
                    <a:pt x="29" y="142"/>
                    <a:pt x="22" y="129"/>
                  </a:cubicBezTo>
                  <a:cubicBezTo>
                    <a:pt x="16" y="115"/>
                    <a:pt x="11" y="98"/>
                    <a:pt x="7" y="78"/>
                  </a:cubicBezTo>
                  <a:cubicBezTo>
                    <a:pt x="2" y="58"/>
                    <a:pt x="0" y="40"/>
                    <a:pt x="0" y="25"/>
                  </a:cubicBezTo>
                  <a:close/>
                </a:path>
              </a:pathLst>
            </a:custGeom>
            <a:solidFill>
              <a:srgbClr val="000000">
                <a:lumMod val="75000"/>
                <a:lumOff val="2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0E3209C-9D87-1F31-20DA-2752F8E84C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8250" y="3159126"/>
              <a:ext cx="1235075" cy="33338"/>
            </a:xfrm>
            <a:custGeom>
              <a:avLst/>
              <a:gdLst/>
              <a:ahLst/>
              <a:cxnLst>
                <a:cxn ang="0">
                  <a:pos x="634" y="0"/>
                </a:cxn>
                <a:cxn ang="0">
                  <a:pos x="778" y="0"/>
                </a:cxn>
                <a:cxn ang="0">
                  <a:pos x="778" y="21"/>
                </a:cxn>
                <a:cxn ang="0">
                  <a:pos x="634" y="21"/>
                </a:cxn>
                <a:cxn ang="0">
                  <a:pos x="634" y="0"/>
                </a:cxn>
                <a:cxn ang="0">
                  <a:pos x="0" y="0"/>
                </a:cxn>
                <a:cxn ang="0">
                  <a:pos x="142" y="0"/>
                </a:cxn>
                <a:cxn ang="0">
                  <a:pos x="142" y="21"/>
                </a:cxn>
                <a:cxn ang="0">
                  <a:pos x="0" y="21"/>
                </a:cxn>
                <a:cxn ang="0">
                  <a:pos x="0" y="0"/>
                </a:cxn>
              </a:cxnLst>
              <a:rect l="0" t="0" r="r" b="b"/>
              <a:pathLst>
                <a:path w="778" h="21">
                  <a:moveTo>
                    <a:pt x="634" y="0"/>
                  </a:moveTo>
                  <a:lnTo>
                    <a:pt x="778" y="0"/>
                  </a:lnTo>
                  <a:lnTo>
                    <a:pt x="778" y="21"/>
                  </a:lnTo>
                  <a:lnTo>
                    <a:pt x="634" y="21"/>
                  </a:lnTo>
                  <a:lnTo>
                    <a:pt x="634" y="0"/>
                  </a:lnTo>
                  <a:close/>
                  <a:moveTo>
                    <a:pt x="0" y="0"/>
                  </a:moveTo>
                  <a:lnTo>
                    <a:pt x="142" y="0"/>
                  </a:lnTo>
                  <a:lnTo>
                    <a:pt x="142" y="2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080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DA7AB1D3-C49F-7CD2-158D-8107DECBC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0" y="2746376"/>
              <a:ext cx="681038" cy="412750"/>
            </a:xfrm>
            <a:custGeom>
              <a:avLst/>
              <a:gdLst/>
              <a:ahLst/>
              <a:cxnLst>
                <a:cxn ang="0">
                  <a:pos x="276" y="0"/>
                </a:cxn>
                <a:cxn ang="0">
                  <a:pos x="254" y="177"/>
                </a:cxn>
                <a:cxn ang="0">
                  <a:pos x="232" y="177"/>
                </a:cxn>
                <a:cxn ang="0">
                  <a:pos x="136" y="177"/>
                </a:cxn>
                <a:cxn ang="0">
                  <a:pos x="0" y="177"/>
                </a:cxn>
                <a:cxn ang="0">
                  <a:pos x="10" y="63"/>
                </a:cxn>
                <a:cxn ang="0">
                  <a:pos x="276" y="0"/>
                </a:cxn>
              </a:cxnLst>
              <a:rect l="0" t="0" r="r" b="b"/>
              <a:pathLst>
                <a:path w="291" h="177">
                  <a:moveTo>
                    <a:pt x="276" y="0"/>
                  </a:moveTo>
                  <a:cubicBezTo>
                    <a:pt x="291" y="88"/>
                    <a:pt x="284" y="147"/>
                    <a:pt x="254" y="177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15" y="152"/>
                    <a:pt x="18" y="114"/>
                    <a:pt x="10" y="63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557EE743-1326-6C7A-7530-963D62726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4475" y="2598738"/>
              <a:ext cx="717550" cy="560388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22" y="63"/>
                </a:cxn>
                <a:cxn ang="0">
                  <a:pos x="283" y="0"/>
                </a:cxn>
                <a:cxn ang="0">
                  <a:pos x="248" y="240"/>
                </a:cxn>
                <a:cxn ang="0">
                  <a:pos x="0" y="240"/>
                </a:cxn>
              </a:cxnLst>
              <a:rect l="0" t="0" r="r" b="b"/>
              <a:pathLst>
                <a:path w="307" h="240">
                  <a:moveTo>
                    <a:pt x="0" y="240"/>
                  </a:moveTo>
                  <a:cubicBezTo>
                    <a:pt x="30" y="210"/>
                    <a:pt x="37" y="151"/>
                    <a:pt x="22" y="63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307" y="132"/>
                    <a:pt x="295" y="212"/>
                    <a:pt x="248" y="240"/>
                  </a:cubicBezTo>
                  <a:lnTo>
                    <a:pt x="0" y="240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46F79856-F033-ADE9-82F2-1BA8703DA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3913" y="2451101"/>
              <a:ext cx="769938" cy="708025"/>
            </a:xfrm>
            <a:custGeom>
              <a:avLst/>
              <a:gdLst/>
              <a:ahLst/>
              <a:cxnLst>
                <a:cxn ang="0">
                  <a:pos x="162" y="303"/>
                </a:cxn>
                <a:cxn ang="0">
                  <a:pos x="64" y="303"/>
                </a:cxn>
                <a:cxn ang="0">
                  <a:pos x="0" y="303"/>
                </a:cxn>
                <a:cxn ang="0">
                  <a:pos x="35" y="63"/>
                </a:cxn>
                <a:cxn ang="0">
                  <a:pos x="297" y="0"/>
                </a:cxn>
                <a:cxn ang="0">
                  <a:pos x="237" y="303"/>
                </a:cxn>
                <a:cxn ang="0">
                  <a:pos x="162" y="303"/>
                </a:cxn>
              </a:cxnLst>
              <a:rect l="0" t="0" r="r" b="b"/>
              <a:pathLst>
                <a:path w="329" h="303">
                  <a:moveTo>
                    <a:pt x="162" y="303"/>
                  </a:moveTo>
                  <a:cubicBezTo>
                    <a:pt x="64" y="303"/>
                    <a:pt x="64" y="303"/>
                    <a:pt x="64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47" y="275"/>
                    <a:pt x="59" y="195"/>
                    <a:pt x="35" y="63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329" y="176"/>
                    <a:pt x="308" y="277"/>
                    <a:pt x="237" y="303"/>
                  </a:cubicBezTo>
                  <a:lnTo>
                    <a:pt x="162" y="303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B86DD5C0-7B1E-21CE-FFDF-F9586FCB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7950" y="2311401"/>
              <a:ext cx="831850" cy="847725"/>
            </a:xfrm>
            <a:custGeom>
              <a:avLst/>
              <a:gdLst/>
              <a:ahLst/>
              <a:cxnLst>
                <a:cxn ang="0">
                  <a:pos x="0" y="363"/>
                </a:cxn>
                <a:cxn ang="0">
                  <a:pos x="60" y="60"/>
                </a:cxn>
                <a:cxn ang="0">
                  <a:pos x="309" y="0"/>
                </a:cxn>
                <a:cxn ang="0">
                  <a:pos x="310" y="3"/>
                </a:cxn>
                <a:cxn ang="0">
                  <a:pos x="261" y="363"/>
                </a:cxn>
                <a:cxn ang="0">
                  <a:pos x="0" y="363"/>
                </a:cxn>
              </a:cxnLst>
              <a:rect l="0" t="0" r="r" b="b"/>
              <a:pathLst>
                <a:path w="356" h="363">
                  <a:moveTo>
                    <a:pt x="0" y="363"/>
                  </a:moveTo>
                  <a:cubicBezTo>
                    <a:pt x="71" y="337"/>
                    <a:pt x="92" y="236"/>
                    <a:pt x="60" y="60"/>
                  </a:cubicBezTo>
                  <a:cubicBezTo>
                    <a:pt x="309" y="0"/>
                    <a:pt x="309" y="0"/>
                    <a:pt x="309" y="0"/>
                  </a:cubicBezTo>
                  <a:cubicBezTo>
                    <a:pt x="310" y="1"/>
                    <a:pt x="310" y="2"/>
                    <a:pt x="310" y="3"/>
                  </a:cubicBezTo>
                  <a:cubicBezTo>
                    <a:pt x="356" y="210"/>
                    <a:pt x="339" y="330"/>
                    <a:pt x="261" y="363"/>
                  </a:cubicBezTo>
                  <a:lnTo>
                    <a:pt x="0" y="363"/>
                  </a:ln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8B3B938-C901-4B48-3E74-A6AFD52FC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000" y="1881188"/>
              <a:ext cx="884238" cy="717550"/>
            </a:xfrm>
            <a:custGeom>
              <a:avLst/>
              <a:gdLst/>
              <a:ahLst/>
              <a:cxnLst>
                <a:cxn ang="0">
                  <a:pos x="378" y="244"/>
                </a:cxn>
                <a:cxn ang="0">
                  <a:pos x="116" y="307"/>
                </a:cxn>
                <a:cxn ang="0">
                  <a:pos x="0" y="107"/>
                </a:cxn>
                <a:cxn ang="0">
                  <a:pos x="235" y="0"/>
                </a:cxn>
                <a:cxn ang="0">
                  <a:pos x="378" y="244"/>
                </a:cxn>
              </a:cxnLst>
              <a:rect l="0" t="0" r="r" b="b"/>
              <a:pathLst>
                <a:path w="378" h="307">
                  <a:moveTo>
                    <a:pt x="378" y="244"/>
                  </a:moveTo>
                  <a:cubicBezTo>
                    <a:pt x="116" y="307"/>
                    <a:pt x="116" y="307"/>
                    <a:pt x="116" y="307"/>
                  </a:cubicBezTo>
                  <a:cubicBezTo>
                    <a:pt x="85" y="185"/>
                    <a:pt x="46" y="118"/>
                    <a:pt x="0" y="107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98" y="5"/>
                    <a:pt x="346" y="87"/>
                    <a:pt x="378" y="244"/>
                  </a:cubicBez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42D0F783-857A-A03C-45B2-7E76CCDBF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2132013"/>
              <a:ext cx="809625" cy="614363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346" y="200"/>
                </a:cxn>
                <a:cxn ang="0">
                  <a:pos x="85" y="263"/>
                </a:cxn>
                <a:cxn ang="0">
                  <a:pos x="0" y="105"/>
                </a:cxn>
                <a:cxn ang="0">
                  <a:pos x="230" y="0"/>
                </a:cxn>
              </a:cxnLst>
              <a:rect l="0" t="0" r="r" b="b"/>
              <a:pathLst>
                <a:path w="346" h="263">
                  <a:moveTo>
                    <a:pt x="230" y="0"/>
                  </a:moveTo>
                  <a:cubicBezTo>
                    <a:pt x="276" y="11"/>
                    <a:pt x="315" y="78"/>
                    <a:pt x="346" y="200"/>
                  </a:cubicBezTo>
                  <a:cubicBezTo>
                    <a:pt x="85" y="263"/>
                    <a:pt x="85" y="263"/>
                    <a:pt x="85" y="263"/>
                  </a:cubicBezTo>
                  <a:cubicBezTo>
                    <a:pt x="72" y="178"/>
                    <a:pt x="43" y="126"/>
                    <a:pt x="0" y="105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03AC26E-7D7A-D263-16BD-5D7862A48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88" y="2376488"/>
              <a:ext cx="765175" cy="515938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327" y="158"/>
                </a:cxn>
                <a:cxn ang="0">
                  <a:pos x="61" y="221"/>
                </a:cxn>
                <a:cxn ang="0">
                  <a:pos x="0" y="110"/>
                </a:cxn>
                <a:cxn ang="0">
                  <a:pos x="242" y="0"/>
                </a:cxn>
              </a:cxnLst>
              <a:rect l="0" t="0" r="r" b="b"/>
              <a:pathLst>
                <a:path w="327" h="221">
                  <a:moveTo>
                    <a:pt x="242" y="0"/>
                  </a:moveTo>
                  <a:cubicBezTo>
                    <a:pt x="285" y="21"/>
                    <a:pt x="314" y="73"/>
                    <a:pt x="327" y="158"/>
                  </a:cubicBezTo>
                  <a:cubicBezTo>
                    <a:pt x="61" y="221"/>
                    <a:pt x="61" y="221"/>
                    <a:pt x="61" y="221"/>
                  </a:cubicBezTo>
                  <a:cubicBezTo>
                    <a:pt x="49" y="156"/>
                    <a:pt x="29" y="118"/>
                    <a:pt x="0" y="11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3C79C1E8-DB68-02F6-455D-E0DE1C3A0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688" y="2892426"/>
              <a:ext cx="415925" cy="301625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170" y="0"/>
                </a:cxn>
                <a:cxn ang="0">
                  <a:pos x="160" y="114"/>
                </a:cxn>
                <a:cxn ang="0">
                  <a:pos x="28" y="115"/>
                </a:cxn>
                <a:cxn ang="0">
                  <a:pos x="25" y="127"/>
                </a:cxn>
                <a:cxn ang="0">
                  <a:pos x="1" y="126"/>
                </a:cxn>
                <a:cxn ang="0">
                  <a:pos x="2" y="115"/>
                </a:cxn>
                <a:cxn ang="0">
                  <a:pos x="0" y="41"/>
                </a:cxn>
              </a:cxnLst>
              <a:rect l="0" t="0" r="r" b="b"/>
              <a:pathLst>
                <a:path w="178" h="129">
                  <a:moveTo>
                    <a:pt x="0" y="41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8" y="51"/>
                    <a:pt x="175" y="89"/>
                    <a:pt x="160" y="114"/>
                  </a:cubicBezTo>
                  <a:cubicBezTo>
                    <a:pt x="28" y="115"/>
                    <a:pt x="28" y="115"/>
                    <a:pt x="28" y="115"/>
                  </a:cubicBezTo>
                  <a:cubicBezTo>
                    <a:pt x="27" y="119"/>
                    <a:pt x="26" y="123"/>
                    <a:pt x="25" y="127"/>
                  </a:cubicBezTo>
                  <a:cubicBezTo>
                    <a:pt x="16" y="129"/>
                    <a:pt x="8" y="128"/>
                    <a:pt x="1" y="126"/>
                  </a:cubicBezTo>
                  <a:cubicBezTo>
                    <a:pt x="2" y="122"/>
                    <a:pt x="2" y="118"/>
                    <a:pt x="2" y="115"/>
                  </a:cubicBezTo>
                  <a:cubicBezTo>
                    <a:pt x="5" y="90"/>
                    <a:pt x="4" y="65"/>
                    <a:pt x="0" y="41"/>
                  </a:cubicBezTo>
                  <a:close/>
                </a:path>
              </a:pathLst>
            </a:custGeom>
            <a:solidFill>
              <a:srgbClr val="0070C0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032FADD-FA8F-BED5-10FC-EE1717D85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3" y="2633663"/>
              <a:ext cx="488950" cy="355600"/>
            </a:xfrm>
            <a:custGeom>
              <a:avLst/>
              <a:gdLst/>
              <a:ahLst/>
              <a:cxnLst>
                <a:cxn ang="0">
                  <a:pos x="209" y="111"/>
                </a:cxn>
                <a:cxn ang="0">
                  <a:pos x="39" y="152"/>
                </a:cxn>
                <a:cxn ang="0">
                  <a:pos x="27" y="106"/>
                </a:cxn>
                <a:cxn ang="0">
                  <a:pos x="10" y="69"/>
                </a:cxn>
                <a:cxn ang="0">
                  <a:pos x="0" y="53"/>
                </a:cxn>
                <a:cxn ang="0">
                  <a:pos x="23" y="40"/>
                </a:cxn>
                <a:cxn ang="0">
                  <a:pos x="31" y="53"/>
                </a:cxn>
                <a:cxn ang="0">
                  <a:pos x="148" y="0"/>
                </a:cxn>
                <a:cxn ang="0">
                  <a:pos x="209" y="111"/>
                </a:cxn>
              </a:cxnLst>
              <a:rect l="0" t="0" r="r" b="b"/>
              <a:pathLst>
                <a:path w="209" h="152">
                  <a:moveTo>
                    <a:pt x="209" y="111"/>
                  </a:moveTo>
                  <a:cubicBezTo>
                    <a:pt x="39" y="152"/>
                    <a:pt x="39" y="152"/>
                    <a:pt x="39" y="152"/>
                  </a:cubicBezTo>
                  <a:cubicBezTo>
                    <a:pt x="37" y="136"/>
                    <a:pt x="33" y="121"/>
                    <a:pt x="27" y="106"/>
                  </a:cubicBezTo>
                  <a:cubicBezTo>
                    <a:pt x="23" y="93"/>
                    <a:pt x="17" y="81"/>
                    <a:pt x="10" y="69"/>
                  </a:cubicBezTo>
                  <a:cubicBezTo>
                    <a:pt x="7" y="63"/>
                    <a:pt x="4" y="58"/>
                    <a:pt x="0" y="53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8" y="43"/>
                    <a:pt x="31" y="48"/>
                    <a:pt x="31" y="53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77" y="8"/>
                    <a:pt x="197" y="46"/>
                    <a:pt x="209" y="111"/>
                  </a:cubicBez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8116F463-2849-A494-EB11-30970B29D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275" y="1644651"/>
              <a:ext cx="915988" cy="806450"/>
            </a:xfrm>
            <a:custGeom>
              <a:avLst/>
              <a:gdLst/>
              <a:ahLst/>
              <a:cxnLst>
                <a:cxn ang="0">
                  <a:pos x="143" y="345"/>
                </a:cxn>
                <a:cxn ang="0">
                  <a:pos x="0" y="101"/>
                </a:cxn>
                <a:cxn ang="0">
                  <a:pos x="220" y="0"/>
                </a:cxn>
                <a:cxn ang="0">
                  <a:pos x="392" y="285"/>
                </a:cxn>
                <a:cxn ang="0">
                  <a:pos x="143" y="345"/>
                </a:cxn>
              </a:cxnLst>
              <a:rect l="0" t="0" r="r" b="b"/>
              <a:pathLst>
                <a:path w="392" h="345">
                  <a:moveTo>
                    <a:pt x="143" y="345"/>
                  </a:moveTo>
                  <a:cubicBezTo>
                    <a:pt x="111" y="188"/>
                    <a:pt x="63" y="106"/>
                    <a:pt x="0" y="101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91" y="1"/>
                    <a:pt x="349" y="96"/>
                    <a:pt x="392" y="285"/>
                  </a:cubicBezTo>
                  <a:lnTo>
                    <a:pt x="143" y="345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81497" tIns="40749" rIns="81497" bIns="4074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41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215">
            <a:extLst>
              <a:ext uri="{FF2B5EF4-FFF2-40B4-BE49-F238E27FC236}">
                <a16:creationId xmlns:a16="http://schemas.microsoft.com/office/drawing/2014/main" id="{D6354BAA-CE32-670B-20E0-7E0F2AF67BF7}"/>
              </a:ext>
            </a:extLst>
          </p:cNvPr>
          <p:cNvGrpSpPr/>
          <p:nvPr/>
        </p:nvGrpSpPr>
        <p:grpSpPr>
          <a:xfrm>
            <a:off x="1914792" y="4805783"/>
            <a:ext cx="1887589" cy="1069003"/>
            <a:chOff x="3215664" y="686168"/>
            <a:chExt cx="4071288" cy="2495182"/>
          </a:xfrm>
        </p:grpSpPr>
        <p:grpSp>
          <p:nvGrpSpPr>
            <p:cNvPr id="36" name="Group 159">
              <a:extLst>
                <a:ext uri="{FF2B5EF4-FFF2-40B4-BE49-F238E27FC236}">
                  <a16:creationId xmlns:a16="http://schemas.microsoft.com/office/drawing/2014/main" id="{2916E377-41BF-4B0A-EB2C-A1603ECBAD5E}"/>
                </a:ext>
              </a:extLst>
            </p:cNvPr>
            <p:cNvGrpSpPr/>
            <p:nvPr/>
          </p:nvGrpSpPr>
          <p:grpSpPr>
            <a:xfrm rot="1059006">
              <a:off x="5811146" y="1881188"/>
              <a:ext cx="378793" cy="444432"/>
              <a:chOff x="5357106" y="1433050"/>
              <a:chExt cx="378793" cy="444432"/>
            </a:xfrm>
          </p:grpSpPr>
          <p:grpSp>
            <p:nvGrpSpPr>
              <p:cNvPr id="207" name="Group 149">
                <a:extLst>
                  <a:ext uri="{FF2B5EF4-FFF2-40B4-BE49-F238E27FC236}">
                    <a16:creationId xmlns:a16="http://schemas.microsoft.com/office/drawing/2014/main" id="{FBAEE79F-E1AF-CA9A-DDBD-9EDEC7DC03F8}"/>
                  </a:ext>
                </a:extLst>
              </p:cNvPr>
              <p:cNvGrpSpPr/>
              <p:nvPr/>
            </p:nvGrpSpPr>
            <p:grpSpPr>
              <a:xfrm rot="2608998">
                <a:off x="5357106" y="1433050"/>
                <a:ext cx="378793" cy="444432"/>
                <a:chOff x="4951413" y="1201738"/>
                <a:chExt cx="439738" cy="515938"/>
              </a:xfrm>
              <a:solidFill>
                <a:srgbClr val="0070C0"/>
              </a:solidFill>
            </p:grpSpPr>
            <p:sp>
              <p:nvSpPr>
                <p:cNvPr id="218" name="Oval 13">
                  <a:extLst>
                    <a:ext uri="{FF2B5EF4-FFF2-40B4-BE49-F238E27FC236}">
                      <a16:creationId xmlns:a16="http://schemas.microsoft.com/office/drawing/2014/main" id="{16C6860B-A245-6018-1A6A-A4608B26E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1413" y="1201738"/>
                  <a:ext cx="439738" cy="4413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9" name="Freeform 14">
                  <a:extLst>
                    <a:ext uri="{FF2B5EF4-FFF2-40B4-BE49-F238E27FC236}">
                      <a16:creationId xmlns:a16="http://schemas.microsoft.com/office/drawing/2014/main" id="{B3034C67-4BEB-35D5-5C03-A922871E49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4125" y="1611313"/>
                  <a:ext cx="112713" cy="106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" y="67"/>
                    </a:cxn>
                    <a:cxn ang="0">
                      <a:pos x="71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1" h="67">
                      <a:moveTo>
                        <a:pt x="0" y="0"/>
                      </a:moveTo>
                      <a:lnTo>
                        <a:pt x="5" y="67"/>
                      </a:lnTo>
                      <a:lnTo>
                        <a:pt x="7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08" name="Group 148">
                <a:extLst>
                  <a:ext uri="{FF2B5EF4-FFF2-40B4-BE49-F238E27FC236}">
                    <a16:creationId xmlns:a16="http://schemas.microsoft.com/office/drawing/2014/main" id="{97AE64F2-5BEF-ACA5-E781-2347B310FFEE}"/>
                  </a:ext>
                </a:extLst>
              </p:cNvPr>
              <p:cNvGrpSpPr/>
              <p:nvPr/>
            </p:nvGrpSpPr>
            <p:grpSpPr>
              <a:xfrm>
                <a:off x="5509997" y="1505893"/>
                <a:ext cx="136748" cy="263924"/>
                <a:chOff x="5094288" y="1274763"/>
                <a:chExt cx="158750" cy="306387"/>
              </a:xfrm>
            </p:grpSpPr>
            <p:sp>
              <p:nvSpPr>
                <p:cNvPr id="209" name="Freeform 15">
                  <a:extLst>
                    <a:ext uri="{FF2B5EF4-FFF2-40B4-BE49-F238E27FC236}">
                      <a16:creationId xmlns:a16="http://schemas.microsoft.com/office/drawing/2014/main" id="{C176DA0D-911A-8F77-228B-D34C939E04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463" y="1317625"/>
                  <a:ext cx="55563" cy="236538"/>
                </a:xfrm>
                <a:custGeom>
                  <a:avLst/>
                  <a:gdLst/>
                  <a:ahLst/>
                  <a:cxnLst>
                    <a:cxn ang="0">
                      <a:pos x="35" y="119"/>
                    </a:cxn>
                    <a:cxn ang="0">
                      <a:pos x="24" y="149"/>
                    </a:cxn>
                    <a:cxn ang="0">
                      <a:pos x="11" y="149"/>
                    </a:cxn>
                    <a:cxn ang="0">
                      <a:pos x="0" y="119"/>
                    </a:cxn>
                    <a:cxn ang="0">
                      <a:pos x="0" y="0"/>
                    </a:cxn>
                    <a:cxn ang="0">
                      <a:pos x="35" y="0"/>
                    </a:cxn>
                    <a:cxn ang="0">
                      <a:pos x="35" y="119"/>
                    </a:cxn>
                  </a:cxnLst>
                  <a:rect l="0" t="0" r="r" b="b"/>
                  <a:pathLst>
                    <a:path w="35" h="149">
                      <a:moveTo>
                        <a:pt x="35" y="119"/>
                      </a:moveTo>
                      <a:lnTo>
                        <a:pt x="24" y="149"/>
                      </a:lnTo>
                      <a:lnTo>
                        <a:pt x="11" y="149"/>
                      </a:lnTo>
                      <a:lnTo>
                        <a:pt x="0" y="119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11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0" name="Freeform 16">
                  <a:extLst>
                    <a:ext uri="{FF2B5EF4-FFF2-40B4-BE49-F238E27FC236}">
                      <a16:creationId xmlns:a16="http://schemas.microsoft.com/office/drawing/2014/main" id="{19E50367-CFE1-CAA5-BD14-37396F864D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7463" y="1274763"/>
                  <a:ext cx="55563" cy="68263"/>
                </a:xfrm>
                <a:custGeom>
                  <a:avLst/>
                  <a:gdLst/>
                  <a:ahLst/>
                  <a:cxnLst>
                    <a:cxn ang="0">
                      <a:pos x="44" y="32"/>
                    </a:cxn>
                    <a:cxn ang="0">
                      <a:pos x="22" y="54"/>
                    </a:cxn>
                    <a:cxn ang="0">
                      <a:pos x="22" y="54"/>
                    </a:cxn>
                    <a:cxn ang="0">
                      <a:pos x="0" y="32"/>
                    </a:cxn>
                    <a:cxn ang="0">
                      <a:pos x="0" y="12"/>
                    </a:cxn>
                    <a:cxn ang="0">
                      <a:pos x="22" y="2"/>
                    </a:cxn>
                    <a:cxn ang="0">
                      <a:pos x="22" y="2"/>
                    </a:cxn>
                    <a:cxn ang="0">
                      <a:pos x="44" y="12"/>
                    </a:cxn>
                    <a:cxn ang="0">
                      <a:pos x="44" y="32"/>
                    </a:cxn>
                  </a:cxnLst>
                  <a:rect l="0" t="0" r="r" b="b"/>
                  <a:pathLst>
                    <a:path w="44" h="54">
                      <a:moveTo>
                        <a:pt x="44" y="32"/>
                      </a:moveTo>
                      <a:cubicBezTo>
                        <a:pt x="44" y="44"/>
                        <a:pt x="34" y="54"/>
                        <a:pt x="22" y="54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10" y="54"/>
                        <a:pt x="0" y="44"/>
                        <a:pt x="0" y="3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0"/>
                        <a:pt x="10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34" y="2"/>
                        <a:pt x="44" y="0"/>
                        <a:pt x="44" y="12"/>
                      </a:cubicBezTo>
                      <a:lnTo>
                        <a:pt x="44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1" name="Rectangle 17">
                  <a:extLst>
                    <a:ext uri="{FF2B5EF4-FFF2-40B4-BE49-F238E27FC236}">
                      <a16:creationId xmlns:a16="http://schemas.microsoft.com/office/drawing/2014/main" id="{6740CF83-80A0-0FDD-866F-9B001C557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4288" y="1303338"/>
                  <a:ext cx="61913" cy="571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2" name="Freeform 18">
                  <a:extLst>
                    <a:ext uri="{FF2B5EF4-FFF2-40B4-BE49-F238E27FC236}">
                      <a16:creationId xmlns:a16="http://schemas.microsoft.com/office/drawing/2014/main" id="{7C633BE3-615E-F653-786E-32A70F337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4925" y="1546225"/>
                  <a:ext cx="20638" cy="3492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21"/>
                    </a:cxn>
                    <a:cxn ang="0">
                      <a:pos x="17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7" h="27">
                      <a:moveTo>
                        <a:pt x="0" y="5"/>
                      </a:moveTo>
                      <a:cubicBezTo>
                        <a:pt x="0" y="5"/>
                        <a:pt x="4" y="18"/>
                        <a:pt x="6" y="21"/>
                      </a:cubicBezTo>
                      <a:cubicBezTo>
                        <a:pt x="8" y="25"/>
                        <a:pt x="11" y="27"/>
                        <a:pt x="17" y="6"/>
                      </a:cubicBezTo>
                      <a:cubicBezTo>
                        <a:pt x="17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3" name="Freeform 19">
                  <a:extLst>
                    <a:ext uri="{FF2B5EF4-FFF2-40B4-BE49-F238E27FC236}">
                      <a16:creationId xmlns:a16="http://schemas.microsoft.com/office/drawing/2014/main" id="{C55AEB87-D390-4E11-2ADD-98EAE9D876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1600" y="1317625"/>
                  <a:ext cx="55563" cy="236538"/>
                </a:xfrm>
                <a:custGeom>
                  <a:avLst/>
                  <a:gdLst/>
                  <a:ahLst/>
                  <a:cxnLst>
                    <a:cxn ang="0">
                      <a:pos x="35" y="119"/>
                    </a:cxn>
                    <a:cxn ang="0">
                      <a:pos x="24" y="149"/>
                    </a:cxn>
                    <a:cxn ang="0">
                      <a:pos x="11" y="149"/>
                    </a:cxn>
                    <a:cxn ang="0">
                      <a:pos x="0" y="119"/>
                    </a:cxn>
                    <a:cxn ang="0">
                      <a:pos x="0" y="0"/>
                    </a:cxn>
                    <a:cxn ang="0">
                      <a:pos x="35" y="0"/>
                    </a:cxn>
                    <a:cxn ang="0">
                      <a:pos x="35" y="119"/>
                    </a:cxn>
                  </a:cxnLst>
                  <a:rect l="0" t="0" r="r" b="b"/>
                  <a:pathLst>
                    <a:path w="35" h="149">
                      <a:moveTo>
                        <a:pt x="35" y="119"/>
                      </a:moveTo>
                      <a:lnTo>
                        <a:pt x="24" y="149"/>
                      </a:lnTo>
                      <a:lnTo>
                        <a:pt x="11" y="149"/>
                      </a:lnTo>
                      <a:lnTo>
                        <a:pt x="0" y="119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11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4" name="Freeform 20">
                  <a:extLst>
                    <a:ext uri="{FF2B5EF4-FFF2-40B4-BE49-F238E27FC236}">
                      <a16:creationId xmlns:a16="http://schemas.microsoft.com/office/drawing/2014/main" id="{A474B282-9C13-2FE7-ACAE-DF4C0732F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81600" y="1274763"/>
                  <a:ext cx="55563" cy="68263"/>
                </a:xfrm>
                <a:custGeom>
                  <a:avLst/>
                  <a:gdLst/>
                  <a:ahLst/>
                  <a:cxnLst>
                    <a:cxn ang="0">
                      <a:pos x="44" y="32"/>
                    </a:cxn>
                    <a:cxn ang="0">
                      <a:pos x="22" y="54"/>
                    </a:cxn>
                    <a:cxn ang="0">
                      <a:pos x="22" y="54"/>
                    </a:cxn>
                    <a:cxn ang="0">
                      <a:pos x="0" y="32"/>
                    </a:cxn>
                    <a:cxn ang="0">
                      <a:pos x="0" y="12"/>
                    </a:cxn>
                    <a:cxn ang="0">
                      <a:pos x="22" y="2"/>
                    </a:cxn>
                    <a:cxn ang="0">
                      <a:pos x="22" y="2"/>
                    </a:cxn>
                    <a:cxn ang="0">
                      <a:pos x="44" y="12"/>
                    </a:cxn>
                    <a:cxn ang="0">
                      <a:pos x="44" y="32"/>
                    </a:cxn>
                  </a:cxnLst>
                  <a:rect l="0" t="0" r="r" b="b"/>
                  <a:pathLst>
                    <a:path w="44" h="54">
                      <a:moveTo>
                        <a:pt x="44" y="32"/>
                      </a:moveTo>
                      <a:cubicBezTo>
                        <a:pt x="44" y="44"/>
                        <a:pt x="34" y="54"/>
                        <a:pt x="22" y="54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10" y="54"/>
                        <a:pt x="0" y="44"/>
                        <a:pt x="0" y="3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0"/>
                        <a:pt x="10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34" y="2"/>
                        <a:pt x="44" y="0"/>
                        <a:pt x="44" y="12"/>
                      </a:cubicBezTo>
                      <a:lnTo>
                        <a:pt x="44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5" name="Rectangle 21">
                  <a:extLst>
                    <a:ext uri="{FF2B5EF4-FFF2-40B4-BE49-F238E27FC236}">
                      <a16:creationId xmlns:a16="http://schemas.microsoft.com/office/drawing/2014/main" id="{E1CE1042-D9B6-9775-0FC2-C258CF1A3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8425" y="1303338"/>
                  <a:ext cx="61913" cy="571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6" name="Freeform 22">
                  <a:extLst>
                    <a:ext uri="{FF2B5EF4-FFF2-40B4-BE49-F238E27FC236}">
                      <a16:creationId xmlns:a16="http://schemas.microsoft.com/office/drawing/2014/main" id="{B30BE52D-F8D4-9FFF-A397-D361A4BDC9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97475" y="1546225"/>
                  <a:ext cx="22225" cy="3492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21"/>
                    </a:cxn>
                    <a:cxn ang="0">
                      <a:pos x="17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7" h="27">
                      <a:moveTo>
                        <a:pt x="0" y="5"/>
                      </a:moveTo>
                      <a:cubicBezTo>
                        <a:pt x="0" y="5"/>
                        <a:pt x="5" y="18"/>
                        <a:pt x="6" y="21"/>
                      </a:cubicBezTo>
                      <a:cubicBezTo>
                        <a:pt x="8" y="25"/>
                        <a:pt x="11" y="27"/>
                        <a:pt x="17" y="6"/>
                      </a:cubicBezTo>
                      <a:cubicBezTo>
                        <a:pt x="17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7" name="Freeform 23">
                  <a:extLst>
                    <a:ext uri="{FF2B5EF4-FFF2-40B4-BE49-F238E27FC236}">
                      <a16:creationId xmlns:a16="http://schemas.microsoft.com/office/drawing/2014/main" id="{17D4CF2C-2588-68A9-B5E4-EF492C4E4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3988" y="1312863"/>
                  <a:ext cx="19050" cy="120650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4" y="11"/>
                    </a:cxn>
                    <a:cxn ang="0">
                      <a:pos x="14" y="89"/>
                    </a:cxn>
                    <a:cxn ang="0">
                      <a:pos x="10" y="95"/>
                    </a:cxn>
                    <a:cxn ang="0">
                      <a:pos x="10" y="33"/>
                    </a:cxn>
                    <a:cxn ang="0">
                      <a:pos x="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" h="95">
                      <a:moveTo>
                        <a:pt x="1" y="1"/>
                      </a:moveTo>
                      <a:cubicBezTo>
                        <a:pt x="1" y="1"/>
                        <a:pt x="13" y="7"/>
                        <a:pt x="14" y="11"/>
                      </a:cubicBezTo>
                      <a:cubicBezTo>
                        <a:pt x="14" y="15"/>
                        <a:pt x="14" y="89"/>
                        <a:pt x="14" y="89"/>
                      </a:cubicBezTo>
                      <a:cubicBezTo>
                        <a:pt x="14" y="89"/>
                        <a:pt x="16" y="95"/>
                        <a:pt x="10" y="95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7" name="Group 183">
              <a:extLst>
                <a:ext uri="{FF2B5EF4-FFF2-40B4-BE49-F238E27FC236}">
                  <a16:creationId xmlns:a16="http://schemas.microsoft.com/office/drawing/2014/main" id="{0BE4BCD2-A19E-3F0A-CEF7-A58DFDA5BC4C}"/>
                </a:ext>
              </a:extLst>
            </p:cNvPr>
            <p:cNvGrpSpPr/>
            <p:nvPr/>
          </p:nvGrpSpPr>
          <p:grpSpPr>
            <a:xfrm>
              <a:off x="3553278" y="2499662"/>
              <a:ext cx="752115" cy="641350"/>
              <a:chOff x="4708103" y="2905793"/>
              <a:chExt cx="752115" cy="641350"/>
            </a:xfrm>
          </p:grpSpPr>
          <p:grpSp>
            <p:nvGrpSpPr>
              <p:cNvPr id="197" name="Group 151">
                <a:extLst>
                  <a:ext uri="{FF2B5EF4-FFF2-40B4-BE49-F238E27FC236}">
                    <a16:creationId xmlns:a16="http://schemas.microsoft.com/office/drawing/2014/main" id="{2D04E250-32DC-6A6A-7BB3-32879BCCECBD}"/>
                  </a:ext>
                </a:extLst>
              </p:cNvPr>
              <p:cNvGrpSpPr/>
              <p:nvPr/>
            </p:nvGrpSpPr>
            <p:grpSpPr>
              <a:xfrm rot="3113967">
                <a:off x="4763486" y="2850410"/>
                <a:ext cx="641350" cy="752115"/>
                <a:chOff x="4357688" y="3155950"/>
                <a:chExt cx="744538" cy="873125"/>
              </a:xfrm>
              <a:solidFill>
                <a:srgbClr val="0070C0"/>
              </a:solidFill>
            </p:grpSpPr>
            <p:sp>
              <p:nvSpPr>
                <p:cNvPr id="205" name="Oval 24">
                  <a:extLst>
                    <a:ext uri="{FF2B5EF4-FFF2-40B4-BE49-F238E27FC236}">
                      <a16:creationId xmlns:a16="http://schemas.microsoft.com/office/drawing/2014/main" id="{CB92E114-5C03-E93A-50D1-67879B2E4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7688" y="3155950"/>
                  <a:ext cx="744538" cy="746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6" name="Freeform 25">
                  <a:extLst>
                    <a:ext uri="{FF2B5EF4-FFF2-40B4-BE49-F238E27FC236}">
                      <a16:creationId xmlns:a16="http://schemas.microsoft.com/office/drawing/2014/main" id="{F21F3373-5EF9-432C-F5B0-D4B7D3B79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6600" y="3851275"/>
                  <a:ext cx="192088" cy="177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" y="112"/>
                    </a:cxn>
                    <a:cxn ang="0">
                      <a:pos x="121" y="1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1" h="112">
                      <a:moveTo>
                        <a:pt x="0" y="0"/>
                      </a:moveTo>
                      <a:lnTo>
                        <a:pt x="10" y="112"/>
                      </a:lnTo>
                      <a:lnTo>
                        <a:pt x="121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98" name="Group 152">
                <a:extLst>
                  <a:ext uri="{FF2B5EF4-FFF2-40B4-BE49-F238E27FC236}">
                    <a16:creationId xmlns:a16="http://schemas.microsoft.com/office/drawing/2014/main" id="{613A04E1-454B-9F3D-0637-1CDCA379D46D}"/>
                  </a:ext>
                </a:extLst>
              </p:cNvPr>
              <p:cNvGrpSpPr/>
              <p:nvPr/>
            </p:nvGrpSpPr>
            <p:grpSpPr>
              <a:xfrm>
                <a:off x="4905802" y="3014240"/>
                <a:ext cx="463578" cy="352811"/>
                <a:chOff x="4476750" y="3311525"/>
                <a:chExt cx="538163" cy="409576"/>
              </a:xfrm>
            </p:grpSpPr>
            <p:sp>
              <p:nvSpPr>
                <p:cNvPr id="199" name="Freeform 50">
                  <a:extLst>
                    <a:ext uri="{FF2B5EF4-FFF2-40B4-BE49-F238E27FC236}">
                      <a16:creationId xmlns:a16="http://schemas.microsoft.com/office/drawing/2014/main" id="{CC441BAF-76D3-A50D-192F-9440FBA23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6750" y="3311525"/>
                  <a:ext cx="517525" cy="231775"/>
                </a:xfrm>
                <a:custGeom>
                  <a:avLst/>
                  <a:gdLst/>
                  <a:ahLst/>
                  <a:cxnLst>
                    <a:cxn ang="0">
                      <a:pos x="161" y="146"/>
                    </a:cxn>
                    <a:cxn ang="0">
                      <a:pos x="0" y="74"/>
                    </a:cxn>
                    <a:cxn ang="0">
                      <a:pos x="166" y="0"/>
                    </a:cxn>
                    <a:cxn ang="0">
                      <a:pos x="326" y="71"/>
                    </a:cxn>
                    <a:cxn ang="0">
                      <a:pos x="161" y="146"/>
                    </a:cxn>
                  </a:cxnLst>
                  <a:rect l="0" t="0" r="r" b="b"/>
                  <a:pathLst>
                    <a:path w="326" h="146">
                      <a:moveTo>
                        <a:pt x="161" y="146"/>
                      </a:moveTo>
                      <a:lnTo>
                        <a:pt x="0" y="74"/>
                      </a:lnTo>
                      <a:lnTo>
                        <a:pt x="166" y="0"/>
                      </a:lnTo>
                      <a:lnTo>
                        <a:pt x="326" y="71"/>
                      </a:lnTo>
                      <a:lnTo>
                        <a:pt x="161" y="14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0" name="Rectangle 51">
                  <a:extLst>
                    <a:ext uri="{FF2B5EF4-FFF2-40B4-BE49-F238E27FC236}">
                      <a16:creationId xmlns:a16="http://schemas.microsoft.com/office/drawing/2014/main" id="{8C1E8978-F5D9-FB96-8DCB-05D2A80A9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2050" y="3421063"/>
                  <a:ext cx="17463" cy="1714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1" name="Oval 52">
                  <a:extLst>
                    <a:ext uri="{FF2B5EF4-FFF2-40B4-BE49-F238E27FC236}">
                      <a16:creationId xmlns:a16="http://schemas.microsoft.com/office/drawing/2014/main" id="{2780FC8E-F93B-80FD-40D8-F048F6498C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4588" y="3571875"/>
                  <a:ext cx="52388" cy="52388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2" name="Freeform 53">
                  <a:extLst>
                    <a:ext uri="{FF2B5EF4-FFF2-40B4-BE49-F238E27FC236}">
                      <a16:creationId xmlns:a16="http://schemas.microsoft.com/office/drawing/2014/main" id="{237A1622-60FC-8131-43AF-00ACA55566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8238" y="3600450"/>
                  <a:ext cx="38100" cy="112713"/>
                </a:xfrm>
                <a:custGeom>
                  <a:avLst/>
                  <a:gdLst/>
                  <a:ahLst/>
                  <a:cxnLst>
                    <a:cxn ang="0">
                      <a:pos x="16" y="5"/>
                    </a:cxn>
                    <a:cxn ang="0">
                      <a:pos x="7" y="90"/>
                    </a:cxn>
                    <a:cxn ang="0">
                      <a:pos x="30" y="90"/>
                    </a:cxn>
                    <a:cxn ang="0">
                      <a:pos x="30" y="0"/>
                    </a:cxn>
                    <a:cxn ang="0">
                      <a:pos x="16" y="5"/>
                    </a:cxn>
                  </a:cxnLst>
                  <a:rect l="0" t="0" r="r" b="b"/>
                  <a:pathLst>
                    <a:path w="30" h="90">
                      <a:moveTo>
                        <a:pt x="16" y="5"/>
                      </a:moveTo>
                      <a:cubicBezTo>
                        <a:pt x="16" y="5"/>
                        <a:pt x="0" y="38"/>
                        <a:pt x="7" y="90"/>
                      </a:cubicBezTo>
                      <a:cubicBezTo>
                        <a:pt x="30" y="90"/>
                        <a:pt x="30" y="90"/>
                        <a:pt x="30" y="9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16" y="7"/>
                        <a:pt x="16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3" name="Freeform 54">
                  <a:extLst>
                    <a:ext uri="{FF2B5EF4-FFF2-40B4-BE49-F238E27FC236}">
                      <a16:creationId xmlns:a16="http://schemas.microsoft.com/office/drawing/2014/main" id="{449CD2A7-4184-31FA-8F55-BB6A5BEB1F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6813" y="3600450"/>
                  <a:ext cx="38100" cy="112713"/>
                </a:xfrm>
                <a:custGeom>
                  <a:avLst/>
                  <a:gdLst/>
                  <a:ahLst/>
                  <a:cxnLst>
                    <a:cxn ang="0">
                      <a:pos x="14" y="5"/>
                    </a:cxn>
                    <a:cxn ang="0">
                      <a:pos x="23" y="90"/>
                    </a:cxn>
                    <a:cxn ang="0">
                      <a:pos x="0" y="90"/>
                    </a:cxn>
                    <a:cxn ang="0">
                      <a:pos x="0" y="0"/>
                    </a:cxn>
                    <a:cxn ang="0">
                      <a:pos x="14" y="5"/>
                    </a:cxn>
                  </a:cxnLst>
                  <a:rect l="0" t="0" r="r" b="b"/>
                  <a:pathLst>
                    <a:path w="30" h="90">
                      <a:moveTo>
                        <a:pt x="14" y="5"/>
                      </a:moveTo>
                      <a:cubicBezTo>
                        <a:pt x="14" y="5"/>
                        <a:pt x="30" y="38"/>
                        <a:pt x="23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4" y="7"/>
                        <a:pt x="14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4" name="Freeform 55">
                  <a:extLst>
                    <a:ext uri="{FF2B5EF4-FFF2-40B4-BE49-F238E27FC236}">
                      <a16:creationId xmlns:a16="http://schemas.microsoft.com/office/drawing/2014/main" id="{BB1D0083-5A65-77CA-D2A8-E40D64C210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3497263"/>
                  <a:ext cx="298450" cy="223838"/>
                </a:xfrm>
                <a:custGeom>
                  <a:avLst/>
                  <a:gdLst/>
                  <a:ahLst/>
                  <a:cxnLst>
                    <a:cxn ang="0">
                      <a:pos x="236" y="0"/>
                    </a:cxn>
                    <a:cxn ang="0">
                      <a:pos x="118" y="56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115" y="177"/>
                    </a:cxn>
                    <a:cxn ang="0">
                      <a:pos x="115" y="177"/>
                    </a:cxn>
                    <a:cxn ang="0">
                      <a:pos x="118" y="177"/>
                    </a:cxn>
                    <a:cxn ang="0">
                      <a:pos x="121" y="177"/>
                    </a:cxn>
                    <a:cxn ang="0">
                      <a:pos x="121" y="177"/>
                    </a:cxn>
                    <a:cxn ang="0">
                      <a:pos x="236" y="136"/>
                    </a:cxn>
                    <a:cxn ang="0">
                      <a:pos x="236" y="0"/>
                    </a:cxn>
                  </a:cxnLst>
                  <a:rect l="0" t="0" r="r" b="b"/>
                  <a:pathLst>
                    <a:path w="236" h="177">
                      <a:moveTo>
                        <a:pt x="236" y="0"/>
                      </a:moveTo>
                      <a:cubicBezTo>
                        <a:pt x="236" y="1"/>
                        <a:pt x="137" y="47"/>
                        <a:pt x="118" y="56"/>
                      </a:cubicBezTo>
                      <a:cubicBezTo>
                        <a:pt x="99" y="47"/>
                        <a:pt x="0" y="1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32" y="170"/>
                        <a:pt x="95" y="176"/>
                        <a:pt x="115" y="177"/>
                      </a:cubicBezTo>
                      <a:cubicBezTo>
                        <a:pt x="115" y="177"/>
                        <a:pt x="115" y="177"/>
                        <a:pt x="115" y="177"/>
                      </a:cubicBezTo>
                      <a:cubicBezTo>
                        <a:pt x="115" y="177"/>
                        <a:pt x="116" y="177"/>
                        <a:pt x="118" y="177"/>
                      </a:cubicBezTo>
                      <a:cubicBezTo>
                        <a:pt x="120" y="177"/>
                        <a:pt x="121" y="177"/>
                        <a:pt x="121" y="177"/>
                      </a:cubicBezTo>
                      <a:cubicBezTo>
                        <a:pt x="121" y="177"/>
                        <a:pt x="121" y="177"/>
                        <a:pt x="121" y="177"/>
                      </a:cubicBezTo>
                      <a:cubicBezTo>
                        <a:pt x="141" y="176"/>
                        <a:pt x="204" y="170"/>
                        <a:pt x="236" y="136"/>
                      </a:cubicBez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8" name="Group 180">
              <a:extLst>
                <a:ext uri="{FF2B5EF4-FFF2-40B4-BE49-F238E27FC236}">
                  <a16:creationId xmlns:a16="http://schemas.microsoft.com/office/drawing/2014/main" id="{2D08EE31-FD77-C294-C4B4-14F0E4C496DB}"/>
                </a:ext>
              </a:extLst>
            </p:cNvPr>
            <p:cNvGrpSpPr/>
            <p:nvPr/>
          </p:nvGrpSpPr>
          <p:grpSpPr>
            <a:xfrm rot="20311865">
              <a:off x="5870045" y="1464355"/>
              <a:ext cx="490926" cy="419817"/>
              <a:chOff x="5530644" y="2880459"/>
              <a:chExt cx="490926" cy="419817"/>
            </a:xfrm>
          </p:grpSpPr>
          <p:grpSp>
            <p:nvGrpSpPr>
              <p:cNvPr id="193" name="Group 150">
                <a:extLst>
                  <a:ext uri="{FF2B5EF4-FFF2-40B4-BE49-F238E27FC236}">
                    <a16:creationId xmlns:a16="http://schemas.microsoft.com/office/drawing/2014/main" id="{3C384E70-1387-AB3F-4287-C2499FFA0300}"/>
                  </a:ext>
                </a:extLst>
              </p:cNvPr>
              <p:cNvGrpSpPr/>
              <p:nvPr/>
            </p:nvGrpSpPr>
            <p:grpSpPr>
              <a:xfrm rot="2737667">
                <a:off x="5566198" y="2844905"/>
                <a:ext cx="419817" cy="490926"/>
                <a:chOff x="5289550" y="3008313"/>
                <a:chExt cx="487363" cy="569913"/>
              </a:xfrm>
              <a:solidFill>
                <a:srgbClr val="0070C0"/>
              </a:solidFill>
            </p:grpSpPr>
            <p:sp>
              <p:nvSpPr>
                <p:cNvPr id="195" name="Oval 26">
                  <a:extLst>
                    <a:ext uri="{FF2B5EF4-FFF2-40B4-BE49-F238E27FC236}">
                      <a16:creationId xmlns:a16="http://schemas.microsoft.com/office/drawing/2014/main" id="{B03392D5-8039-144E-10A4-8FF25C3993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9550" y="3008313"/>
                  <a:ext cx="487363" cy="48577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6" name="Freeform 27">
                  <a:extLst>
                    <a:ext uri="{FF2B5EF4-FFF2-40B4-BE49-F238E27FC236}">
                      <a16:creationId xmlns:a16="http://schemas.microsoft.com/office/drawing/2014/main" id="{A898311B-D3D9-E8A6-23D7-3F832D4A6F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3375" y="3462338"/>
                  <a:ext cx="125413" cy="1158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73"/>
                    </a:cxn>
                    <a:cxn ang="0">
                      <a:pos x="79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9" h="73">
                      <a:moveTo>
                        <a:pt x="0" y="0"/>
                      </a:moveTo>
                      <a:lnTo>
                        <a:pt x="6" y="73"/>
                      </a:lnTo>
                      <a:lnTo>
                        <a:pt x="79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94" name="Freeform 56">
                <a:extLst>
                  <a:ext uri="{FF2B5EF4-FFF2-40B4-BE49-F238E27FC236}">
                    <a16:creationId xmlns:a16="http://schemas.microsoft.com/office/drawing/2014/main" id="{D4530A29-C5EC-0728-2510-45FED91025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7697" y="2931790"/>
                <a:ext cx="248882" cy="252984"/>
              </a:xfrm>
              <a:custGeom>
                <a:avLst/>
                <a:gdLst/>
                <a:ahLst/>
                <a:cxnLst>
                  <a:cxn ang="0">
                    <a:pos x="147" y="112"/>
                  </a:cxn>
                  <a:cxn ang="0">
                    <a:pos x="141" y="98"/>
                  </a:cxn>
                  <a:cxn ang="0">
                    <a:pos x="141" y="44"/>
                  </a:cxn>
                  <a:cxn ang="0">
                    <a:pos x="147" y="37"/>
                  </a:cxn>
                  <a:cxn ang="0">
                    <a:pos x="148" y="37"/>
                  </a:cxn>
                  <a:cxn ang="0">
                    <a:pos x="148" y="13"/>
                  </a:cxn>
                  <a:cxn ang="0">
                    <a:pos x="147" y="13"/>
                  </a:cxn>
                  <a:cxn ang="0">
                    <a:pos x="147" y="12"/>
                  </a:cxn>
                  <a:cxn ang="0">
                    <a:pos x="114" y="0"/>
                  </a:cxn>
                  <a:cxn ang="0">
                    <a:pos x="81" y="12"/>
                  </a:cxn>
                  <a:cxn ang="0">
                    <a:pos x="81" y="13"/>
                  </a:cxn>
                  <a:cxn ang="0">
                    <a:pos x="80" y="13"/>
                  </a:cxn>
                  <a:cxn ang="0">
                    <a:pos x="80" y="37"/>
                  </a:cxn>
                  <a:cxn ang="0">
                    <a:pos x="81" y="37"/>
                  </a:cxn>
                  <a:cxn ang="0">
                    <a:pos x="91" y="44"/>
                  </a:cxn>
                  <a:cxn ang="0">
                    <a:pos x="91" y="98"/>
                  </a:cxn>
                  <a:cxn ang="0">
                    <a:pos x="83" y="112"/>
                  </a:cxn>
                  <a:cxn ang="0">
                    <a:pos x="31" y="212"/>
                  </a:cxn>
                  <a:cxn ang="0">
                    <a:pos x="115" y="230"/>
                  </a:cxn>
                  <a:cxn ang="0">
                    <a:pos x="198" y="212"/>
                  </a:cxn>
                  <a:cxn ang="0">
                    <a:pos x="147" y="112"/>
                  </a:cxn>
                  <a:cxn ang="0">
                    <a:pos x="145" y="213"/>
                  </a:cxn>
                  <a:cxn ang="0">
                    <a:pos x="182" y="187"/>
                  </a:cxn>
                  <a:cxn ang="0">
                    <a:pos x="150" y="134"/>
                  </a:cxn>
                  <a:cxn ang="0">
                    <a:pos x="193" y="190"/>
                  </a:cxn>
                  <a:cxn ang="0">
                    <a:pos x="145" y="213"/>
                  </a:cxn>
                </a:cxnLst>
                <a:rect l="0" t="0" r="r" b="b"/>
                <a:pathLst>
                  <a:path w="229" h="231">
                    <a:moveTo>
                      <a:pt x="147" y="112"/>
                    </a:moveTo>
                    <a:cubicBezTo>
                      <a:pt x="147" y="112"/>
                      <a:pt x="141" y="109"/>
                      <a:pt x="141" y="98"/>
                    </a:cubicBezTo>
                    <a:cubicBezTo>
                      <a:pt x="141" y="89"/>
                      <a:pt x="141" y="55"/>
                      <a:pt x="141" y="44"/>
                    </a:cubicBezTo>
                    <a:cubicBezTo>
                      <a:pt x="145" y="42"/>
                      <a:pt x="147" y="40"/>
                      <a:pt x="147" y="37"/>
                    </a:cubicBez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7" y="13"/>
                      <a:pt x="147" y="13"/>
                      <a:pt x="147" y="12"/>
                    </a:cubicBezTo>
                    <a:cubicBezTo>
                      <a:pt x="147" y="5"/>
                      <a:pt x="132" y="0"/>
                      <a:pt x="114" y="0"/>
                    </a:cubicBezTo>
                    <a:cubicBezTo>
                      <a:pt x="96" y="0"/>
                      <a:pt x="81" y="5"/>
                      <a:pt x="81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2" y="40"/>
                      <a:pt x="84" y="42"/>
                      <a:pt x="91" y="44"/>
                    </a:cubicBezTo>
                    <a:cubicBezTo>
                      <a:pt x="91" y="56"/>
                      <a:pt x="91" y="89"/>
                      <a:pt x="91" y="98"/>
                    </a:cubicBezTo>
                    <a:cubicBezTo>
                      <a:pt x="91" y="109"/>
                      <a:pt x="83" y="112"/>
                      <a:pt x="83" y="112"/>
                    </a:cubicBezTo>
                    <a:cubicBezTo>
                      <a:pt x="71" y="119"/>
                      <a:pt x="0" y="190"/>
                      <a:pt x="31" y="212"/>
                    </a:cubicBezTo>
                    <a:cubicBezTo>
                      <a:pt x="59" y="231"/>
                      <a:pt x="105" y="231"/>
                      <a:pt x="115" y="230"/>
                    </a:cubicBezTo>
                    <a:cubicBezTo>
                      <a:pt x="124" y="231"/>
                      <a:pt x="170" y="231"/>
                      <a:pt x="198" y="212"/>
                    </a:cubicBezTo>
                    <a:cubicBezTo>
                      <a:pt x="229" y="190"/>
                      <a:pt x="159" y="119"/>
                      <a:pt x="147" y="112"/>
                    </a:cubicBezTo>
                    <a:close/>
                    <a:moveTo>
                      <a:pt x="145" y="213"/>
                    </a:moveTo>
                    <a:cubicBezTo>
                      <a:pt x="145" y="213"/>
                      <a:pt x="180" y="206"/>
                      <a:pt x="182" y="187"/>
                    </a:cubicBezTo>
                    <a:cubicBezTo>
                      <a:pt x="183" y="169"/>
                      <a:pt x="150" y="134"/>
                      <a:pt x="150" y="134"/>
                    </a:cubicBezTo>
                    <a:cubicBezTo>
                      <a:pt x="150" y="134"/>
                      <a:pt x="194" y="167"/>
                      <a:pt x="193" y="190"/>
                    </a:cubicBezTo>
                    <a:cubicBezTo>
                      <a:pt x="193" y="213"/>
                      <a:pt x="145" y="213"/>
                      <a:pt x="145" y="213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81497" tIns="40749" rIns="81497" bIns="407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41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Group 181">
              <a:extLst>
                <a:ext uri="{FF2B5EF4-FFF2-40B4-BE49-F238E27FC236}">
                  <a16:creationId xmlns:a16="http://schemas.microsoft.com/office/drawing/2014/main" id="{DC441E1B-248C-E868-12B3-E4D4B68F5EE4}"/>
                </a:ext>
              </a:extLst>
            </p:cNvPr>
            <p:cNvGrpSpPr/>
            <p:nvPr/>
          </p:nvGrpSpPr>
          <p:grpSpPr>
            <a:xfrm>
              <a:off x="4645688" y="1819110"/>
              <a:ext cx="507337" cy="593487"/>
              <a:chOff x="5225477" y="2162568"/>
              <a:chExt cx="507337" cy="593487"/>
            </a:xfrm>
          </p:grpSpPr>
          <p:grpSp>
            <p:nvGrpSpPr>
              <p:cNvPr id="187" name="Group 144">
                <a:extLst>
                  <a:ext uri="{FF2B5EF4-FFF2-40B4-BE49-F238E27FC236}">
                    <a16:creationId xmlns:a16="http://schemas.microsoft.com/office/drawing/2014/main" id="{ABA728A0-798A-1919-D66F-05CA19A5CA01}"/>
                  </a:ext>
                </a:extLst>
              </p:cNvPr>
              <p:cNvGrpSpPr/>
              <p:nvPr/>
            </p:nvGrpSpPr>
            <p:grpSpPr>
              <a:xfrm rot="2364507">
                <a:off x="5225477" y="2162568"/>
                <a:ext cx="507337" cy="593487"/>
                <a:chOff x="5019675" y="2357438"/>
                <a:chExt cx="588963" cy="688975"/>
              </a:xfrm>
              <a:solidFill>
                <a:srgbClr val="0070C0"/>
              </a:solidFill>
            </p:grpSpPr>
            <p:sp>
              <p:nvSpPr>
                <p:cNvPr id="191" name="Oval 28">
                  <a:extLst>
                    <a:ext uri="{FF2B5EF4-FFF2-40B4-BE49-F238E27FC236}">
                      <a16:creationId xmlns:a16="http://schemas.microsoft.com/office/drawing/2014/main" id="{53BB4D82-9DC2-EC34-CB92-490C50A97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9675" y="2357438"/>
                  <a:ext cx="588963" cy="5889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2" name="Freeform 29">
                  <a:extLst>
                    <a:ext uri="{FF2B5EF4-FFF2-40B4-BE49-F238E27FC236}">
                      <a16:creationId xmlns:a16="http://schemas.microsoft.com/office/drawing/2014/main" id="{002F83F0-0F92-737E-8C4B-E84F09D568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8900" y="2905125"/>
                  <a:ext cx="152400" cy="1412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89"/>
                    </a:cxn>
                    <a:cxn ang="0">
                      <a:pos x="96" y="1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6" h="89">
                      <a:moveTo>
                        <a:pt x="0" y="0"/>
                      </a:moveTo>
                      <a:lnTo>
                        <a:pt x="8" y="89"/>
                      </a:lnTo>
                      <a:lnTo>
                        <a:pt x="96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88" name="Group 143">
                <a:extLst>
                  <a:ext uri="{FF2B5EF4-FFF2-40B4-BE49-F238E27FC236}">
                    <a16:creationId xmlns:a16="http://schemas.microsoft.com/office/drawing/2014/main" id="{C001BE3E-E3D7-9520-FE19-A3BAE924902C}"/>
                  </a:ext>
                </a:extLst>
              </p:cNvPr>
              <p:cNvGrpSpPr/>
              <p:nvPr/>
            </p:nvGrpSpPr>
            <p:grpSpPr>
              <a:xfrm>
                <a:off x="5346916" y="2270966"/>
                <a:ext cx="351444" cy="313153"/>
                <a:chOff x="5126038" y="2471738"/>
                <a:chExt cx="407988" cy="363537"/>
              </a:xfrm>
            </p:grpSpPr>
            <p:sp>
              <p:nvSpPr>
                <p:cNvPr id="189" name="Freeform 57">
                  <a:extLst>
                    <a:ext uri="{FF2B5EF4-FFF2-40B4-BE49-F238E27FC236}">
                      <a16:creationId xmlns:a16="http://schemas.microsoft.com/office/drawing/2014/main" id="{6C108E77-3DBE-DA94-98D2-EA016160ED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35563" y="2471738"/>
                  <a:ext cx="361950" cy="361950"/>
                </a:xfrm>
                <a:custGeom>
                  <a:avLst/>
                  <a:gdLst/>
                  <a:ahLst/>
                  <a:cxnLst>
                    <a:cxn ang="0">
                      <a:pos x="143" y="0"/>
                    </a:cxn>
                    <a:cxn ang="0">
                      <a:pos x="0" y="143"/>
                    </a:cxn>
                    <a:cxn ang="0">
                      <a:pos x="143" y="286"/>
                    </a:cxn>
                    <a:cxn ang="0">
                      <a:pos x="286" y="143"/>
                    </a:cxn>
                    <a:cxn ang="0">
                      <a:pos x="143" y="0"/>
                    </a:cxn>
                    <a:cxn ang="0">
                      <a:pos x="143" y="279"/>
                    </a:cxn>
                    <a:cxn ang="0">
                      <a:pos x="7" y="143"/>
                    </a:cxn>
                    <a:cxn ang="0">
                      <a:pos x="143" y="6"/>
                    </a:cxn>
                    <a:cxn ang="0">
                      <a:pos x="280" y="143"/>
                    </a:cxn>
                    <a:cxn ang="0">
                      <a:pos x="143" y="279"/>
                    </a:cxn>
                  </a:cxnLst>
                  <a:rect l="0" t="0" r="r" b="b"/>
                  <a:pathLst>
                    <a:path w="286" h="286">
                      <a:moveTo>
                        <a:pt x="143" y="0"/>
                      </a:moveTo>
                      <a:cubicBezTo>
                        <a:pt x="64" y="0"/>
                        <a:pt x="0" y="64"/>
                        <a:pt x="0" y="143"/>
                      </a:cubicBezTo>
                      <a:cubicBezTo>
                        <a:pt x="0" y="222"/>
                        <a:pt x="64" y="286"/>
                        <a:pt x="143" y="286"/>
                      </a:cubicBezTo>
                      <a:cubicBezTo>
                        <a:pt x="222" y="286"/>
                        <a:pt x="286" y="222"/>
                        <a:pt x="286" y="143"/>
                      </a:cubicBezTo>
                      <a:cubicBezTo>
                        <a:pt x="286" y="64"/>
                        <a:pt x="222" y="0"/>
                        <a:pt x="143" y="0"/>
                      </a:cubicBezTo>
                      <a:close/>
                      <a:moveTo>
                        <a:pt x="143" y="279"/>
                      </a:moveTo>
                      <a:cubicBezTo>
                        <a:pt x="68" y="279"/>
                        <a:pt x="7" y="218"/>
                        <a:pt x="7" y="143"/>
                      </a:cubicBezTo>
                      <a:cubicBezTo>
                        <a:pt x="7" y="67"/>
                        <a:pt x="68" y="6"/>
                        <a:pt x="143" y="6"/>
                      </a:cubicBezTo>
                      <a:cubicBezTo>
                        <a:pt x="219" y="6"/>
                        <a:pt x="280" y="67"/>
                        <a:pt x="280" y="143"/>
                      </a:cubicBezTo>
                      <a:cubicBezTo>
                        <a:pt x="280" y="218"/>
                        <a:pt x="219" y="279"/>
                        <a:pt x="143" y="27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0" name="Freeform 58">
                  <a:extLst>
                    <a:ext uri="{FF2B5EF4-FFF2-40B4-BE49-F238E27FC236}">
                      <a16:creationId xmlns:a16="http://schemas.microsoft.com/office/drawing/2014/main" id="{63C99AD2-4B95-659F-F4C5-037512E280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6038" y="2476500"/>
                  <a:ext cx="407988" cy="358775"/>
                </a:xfrm>
                <a:custGeom>
                  <a:avLst/>
                  <a:gdLst/>
                  <a:ahLst/>
                  <a:cxnLst>
                    <a:cxn ang="0">
                      <a:pos x="93" y="22"/>
                    </a:cxn>
                    <a:cxn ang="0">
                      <a:pos x="87" y="33"/>
                    </a:cxn>
                    <a:cxn ang="0">
                      <a:pos x="81" y="41"/>
                    </a:cxn>
                    <a:cxn ang="0">
                      <a:pos x="76" y="37"/>
                    </a:cxn>
                    <a:cxn ang="0">
                      <a:pos x="75" y="46"/>
                    </a:cxn>
                    <a:cxn ang="0">
                      <a:pos x="60" y="49"/>
                    </a:cxn>
                    <a:cxn ang="0">
                      <a:pos x="51" y="58"/>
                    </a:cxn>
                    <a:cxn ang="0">
                      <a:pos x="39" y="76"/>
                    </a:cxn>
                    <a:cxn ang="0">
                      <a:pos x="31" y="87"/>
                    </a:cxn>
                    <a:cxn ang="0">
                      <a:pos x="38" y="95"/>
                    </a:cxn>
                    <a:cxn ang="0">
                      <a:pos x="39" y="99"/>
                    </a:cxn>
                    <a:cxn ang="0">
                      <a:pos x="32" y="93"/>
                    </a:cxn>
                    <a:cxn ang="0">
                      <a:pos x="27" y="85"/>
                    </a:cxn>
                    <a:cxn ang="0">
                      <a:pos x="24" y="97"/>
                    </a:cxn>
                    <a:cxn ang="0">
                      <a:pos x="25" y="118"/>
                    </a:cxn>
                    <a:cxn ang="0">
                      <a:pos x="35" y="113"/>
                    </a:cxn>
                    <a:cxn ang="0">
                      <a:pos x="46" y="125"/>
                    </a:cxn>
                    <a:cxn ang="0">
                      <a:pos x="59" y="138"/>
                    </a:cxn>
                    <a:cxn ang="0">
                      <a:pos x="71" y="149"/>
                    </a:cxn>
                    <a:cxn ang="0">
                      <a:pos x="87" y="166"/>
                    </a:cxn>
                    <a:cxn ang="0">
                      <a:pos x="82" y="190"/>
                    </a:cxn>
                    <a:cxn ang="0">
                      <a:pos x="69" y="219"/>
                    </a:cxn>
                    <a:cxn ang="0">
                      <a:pos x="74" y="240"/>
                    </a:cxn>
                    <a:cxn ang="0">
                      <a:pos x="66" y="241"/>
                    </a:cxn>
                    <a:cxn ang="0">
                      <a:pos x="46" y="209"/>
                    </a:cxn>
                    <a:cxn ang="0">
                      <a:pos x="24" y="159"/>
                    </a:cxn>
                    <a:cxn ang="0">
                      <a:pos x="17" y="123"/>
                    </a:cxn>
                    <a:cxn ang="0">
                      <a:pos x="104" y="259"/>
                    </a:cxn>
                    <a:cxn ang="0">
                      <a:pos x="127" y="255"/>
                    </a:cxn>
                    <a:cxn ang="0">
                      <a:pos x="156" y="252"/>
                    </a:cxn>
                    <a:cxn ang="0">
                      <a:pos x="154" y="264"/>
                    </a:cxn>
                    <a:cxn ang="0">
                      <a:pos x="171" y="263"/>
                    </a:cxn>
                    <a:cxn ang="0">
                      <a:pos x="196" y="260"/>
                    </a:cxn>
                    <a:cxn ang="0">
                      <a:pos x="194" y="4"/>
                    </a:cxn>
                    <a:cxn ang="0">
                      <a:pos x="278" y="91"/>
                    </a:cxn>
                    <a:cxn ang="0">
                      <a:pos x="267" y="82"/>
                    </a:cxn>
                    <a:cxn ang="0">
                      <a:pos x="256" y="105"/>
                    </a:cxn>
                    <a:cxn ang="0">
                      <a:pos x="240" y="84"/>
                    </a:cxn>
                    <a:cxn ang="0">
                      <a:pos x="247" y="106"/>
                    </a:cxn>
                    <a:cxn ang="0">
                      <a:pos x="263" y="112"/>
                    </a:cxn>
                    <a:cxn ang="0">
                      <a:pos x="256" y="142"/>
                    </a:cxn>
                    <a:cxn ang="0">
                      <a:pos x="248" y="173"/>
                    </a:cxn>
                    <a:cxn ang="0">
                      <a:pos x="238" y="194"/>
                    </a:cxn>
                    <a:cxn ang="0">
                      <a:pos x="208" y="218"/>
                    </a:cxn>
                    <a:cxn ang="0">
                      <a:pos x="200" y="197"/>
                    </a:cxn>
                    <a:cxn ang="0">
                      <a:pos x="201" y="171"/>
                    </a:cxn>
                    <a:cxn ang="0">
                      <a:pos x="191" y="143"/>
                    </a:cxn>
                    <a:cxn ang="0">
                      <a:pos x="177" y="127"/>
                    </a:cxn>
                    <a:cxn ang="0">
                      <a:pos x="140" y="128"/>
                    </a:cxn>
                    <a:cxn ang="0">
                      <a:pos x="127" y="108"/>
                    </a:cxn>
                    <a:cxn ang="0">
                      <a:pos x="142" y="70"/>
                    </a:cxn>
                    <a:cxn ang="0">
                      <a:pos x="168" y="59"/>
                    </a:cxn>
                    <a:cxn ang="0">
                      <a:pos x="185" y="66"/>
                    </a:cxn>
                    <a:cxn ang="0">
                      <a:pos x="207" y="66"/>
                    </a:cxn>
                    <a:cxn ang="0">
                      <a:pos x="229" y="62"/>
                    </a:cxn>
                    <a:cxn ang="0">
                      <a:pos x="208" y="53"/>
                    </a:cxn>
                    <a:cxn ang="0">
                      <a:pos x="207" y="46"/>
                    </a:cxn>
                    <a:cxn ang="0">
                      <a:pos x="180" y="46"/>
                    </a:cxn>
                    <a:cxn ang="0">
                      <a:pos x="157" y="53"/>
                    </a:cxn>
                    <a:cxn ang="0">
                      <a:pos x="152" y="30"/>
                    </a:cxn>
                    <a:cxn ang="0">
                      <a:pos x="136" y="16"/>
                    </a:cxn>
                    <a:cxn ang="0">
                      <a:pos x="154" y="5"/>
                    </a:cxn>
                  </a:cxnLst>
                  <a:rect l="0" t="0" r="r" b="b"/>
                  <a:pathLst>
                    <a:path w="322" h="282">
                      <a:moveTo>
                        <a:pt x="131" y="1"/>
                      </a:moveTo>
                      <a:cubicBezTo>
                        <a:pt x="131" y="1"/>
                        <a:pt x="83" y="7"/>
                        <a:pt x="50" y="45"/>
                      </a:cubicBezTo>
                      <a:cubicBezTo>
                        <a:pt x="50" y="45"/>
                        <a:pt x="75" y="19"/>
                        <a:pt x="91" y="19"/>
                      </a:cubicBezTo>
                      <a:cubicBezTo>
                        <a:pt x="94" y="20"/>
                        <a:pt x="94" y="20"/>
                        <a:pt x="94" y="20"/>
                      </a:cubicBezTo>
                      <a:cubicBezTo>
                        <a:pt x="94" y="20"/>
                        <a:pt x="94" y="22"/>
                        <a:pt x="93" y="22"/>
                      </a:cubicBezTo>
                      <a:cubicBezTo>
                        <a:pt x="93" y="23"/>
                        <a:pt x="91" y="25"/>
                        <a:pt x="91" y="26"/>
                      </a:cubicBezTo>
                      <a:cubicBezTo>
                        <a:pt x="91" y="27"/>
                        <a:pt x="91" y="29"/>
                        <a:pt x="91" y="29"/>
                      </a:cubicBezTo>
                      <a:cubicBezTo>
                        <a:pt x="90" y="30"/>
                        <a:pt x="90" y="30"/>
                        <a:pt x="90" y="30"/>
                      </a:cubicBezTo>
                      <a:cubicBezTo>
                        <a:pt x="90" y="30"/>
                        <a:pt x="88" y="31"/>
                        <a:pt x="88" y="31"/>
                      </a:cubicBezTo>
                      <a:cubicBezTo>
                        <a:pt x="88" y="32"/>
                        <a:pt x="87" y="32"/>
                        <a:pt x="87" y="33"/>
                      </a:cubicBezTo>
                      <a:cubicBezTo>
                        <a:pt x="87" y="34"/>
                        <a:pt x="87" y="36"/>
                        <a:pt x="87" y="36"/>
                      </a:cubicBezTo>
                      <a:cubicBezTo>
                        <a:pt x="88" y="39"/>
                        <a:pt x="88" y="39"/>
                        <a:pt x="88" y="39"/>
                      </a:cubicBezTo>
                      <a:cubicBezTo>
                        <a:pt x="87" y="40"/>
                        <a:pt x="87" y="40"/>
                        <a:pt x="87" y="40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5" y="41"/>
                        <a:pt x="82" y="42"/>
                        <a:pt x="81" y="41"/>
                      </a:cubicBezTo>
                      <a:cubicBezTo>
                        <a:pt x="80" y="41"/>
                        <a:pt x="80" y="39"/>
                        <a:pt x="80" y="39"/>
                      </a:cubicBezTo>
                      <a:cubicBezTo>
                        <a:pt x="83" y="37"/>
                        <a:pt x="83" y="37"/>
                        <a:pt x="83" y="37"/>
                      </a:cubicBezTo>
                      <a:cubicBezTo>
                        <a:pt x="83" y="37"/>
                        <a:pt x="83" y="37"/>
                        <a:pt x="82" y="36"/>
                      </a:cubicBezTo>
                      <a:cubicBezTo>
                        <a:pt x="81" y="36"/>
                        <a:pt x="82" y="34"/>
                        <a:pt x="80" y="34"/>
                      </a:cubicBezTo>
                      <a:cubicBezTo>
                        <a:pt x="79" y="35"/>
                        <a:pt x="76" y="37"/>
                        <a:pt x="76" y="37"/>
                      </a:cubicBezTo>
                      <a:cubicBezTo>
                        <a:pt x="74" y="38"/>
                        <a:pt x="74" y="38"/>
                        <a:pt x="74" y="38"/>
                      </a:cubicBezTo>
                      <a:cubicBezTo>
                        <a:pt x="74" y="38"/>
                        <a:pt x="73" y="41"/>
                        <a:pt x="73" y="41"/>
                      </a:cubicBezTo>
                      <a:cubicBezTo>
                        <a:pt x="74" y="41"/>
                        <a:pt x="75" y="42"/>
                        <a:pt x="75" y="42"/>
                      </a:cubicBezTo>
                      <a:cubicBezTo>
                        <a:pt x="75" y="42"/>
                        <a:pt x="75" y="43"/>
                        <a:pt x="75" y="44"/>
                      </a:cubicBezTo>
                      <a:cubicBezTo>
                        <a:pt x="75" y="45"/>
                        <a:pt x="75" y="46"/>
                        <a:pt x="75" y="46"/>
                      </a:cubicBezTo>
                      <a:cubicBezTo>
                        <a:pt x="75" y="46"/>
                        <a:pt x="74" y="47"/>
                        <a:pt x="72" y="47"/>
                      </a:cubicBezTo>
                      <a:cubicBezTo>
                        <a:pt x="71" y="46"/>
                        <a:pt x="69" y="46"/>
                        <a:pt x="68" y="46"/>
                      </a:cubicBezTo>
                      <a:cubicBezTo>
                        <a:pt x="67" y="45"/>
                        <a:pt x="66" y="45"/>
                        <a:pt x="65" y="45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7"/>
                        <a:pt x="60" y="49"/>
                        <a:pt x="60" y="49"/>
                      </a:cubicBezTo>
                      <a:cubicBezTo>
                        <a:pt x="60" y="49"/>
                        <a:pt x="59" y="49"/>
                        <a:pt x="59" y="50"/>
                      </a:cubicBezTo>
                      <a:cubicBezTo>
                        <a:pt x="59" y="51"/>
                        <a:pt x="58" y="53"/>
                        <a:pt x="58" y="53"/>
                      </a:cubicBezTo>
                      <a:cubicBezTo>
                        <a:pt x="58" y="53"/>
                        <a:pt x="57" y="54"/>
                        <a:pt x="55" y="55"/>
                      </a:cubicBezTo>
                      <a:cubicBezTo>
                        <a:pt x="53" y="55"/>
                        <a:pt x="52" y="56"/>
                        <a:pt x="52" y="56"/>
                      </a:cubicBezTo>
                      <a:cubicBezTo>
                        <a:pt x="51" y="58"/>
                        <a:pt x="51" y="58"/>
                        <a:pt x="51" y="58"/>
                      </a:cubicBezTo>
                      <a:cubicBezTo>
                        <a:pt x="51" y="58"/>
                        <a:pt x="49" y="60"/>
                        <a:pt x="48" y="61"/>
                      </a:cubicBezTo>
                      <a:cubicBezTo>
                        <a:pt x="47" y="62"/>
                        <a:pt x="44" y="65"/>
                        <a:pt x="43" y="65"/>
                      </a:cubicBezTo>
                      <a:cubicBezTo>
                        <a:pt x="43" y="65"/>
                        <a:pt x="41" y="67"/>
                        <a:pt x="41" y="68"/>
                      </a:cubicBezTo>
                      <a:cubicBezTo>
                        <a:pt x="40" y="69"/>
                        <a:pt x="41" y="71"/>
                        <a:pt x="40" y="72"/>
                      </a:cubicBezTo>
                      <a:cubicBezTo>
                        <a:pt x="40" y="73"/>
                        <a:pt x="39" y="74"/>
                        <a:pt x="39" y="76"/>
                      </a:cubicBezTo>
                      <a:cubicBezTo>
                        <a:pt x="39" y="77"/>
                        <a:pt x="38" y="79"/>
                        <a:pt x="37" y="79"/>
                      </a:cubicBezTo>
                      <a:cubicBezTo>
                        <a:pt x="36" y="80"/>
                        <a:pt x="35" y="81"/>
                        <a:pt x="35" y="81"/>
                      </a:cubicBezTo>
                      <a:cubicBezTo>
                        <a:pt x="34" y="81"/>
                        <a:pt x="32" y="82"/>
                        <a:pt x="31" y="83"/>
                      </a:cubicBezTo>
                      <a:cubicBezTo>
                        <a:pt x="30" y="83"/>
                        <a:pt x="29" y="85"/>
                        <a:pt x="29" y="85"/>
                      </a:cubicBezTo>
                      <a:cubicBezTo>
                        <a:pt x="29" y="86"/>
                        <a:pt x="31" y="87"/>
                        <a:pt x="31" y="87"/>
                      </a:cubicBezTo>
                      <a:cubicBezTo>
                        <a:pt x="32" y="87"/>
                        <a:pt x="33" y="88"/>
                        <a:pt x="33" y="88"/>
                      </a:cubicBezTo>
                      <a:cubicBezTo>
                        <a:pt x="33" y="88"/>
                        <a:pt x="33" y="90"/>
                        <a:pt x="33" y="91"/>
                      </a:cubicBezTo>
                      <a:cubicBezTo>
                        <a:pt x="33" y="91"/>
                        <a:pt x="32" y="94"/>
                        <a:pt x="33" y="94"/>
                      </a:cubicBezTo>
                      <a:cubicBezTo>
                        <a:pt x="34" y="94"/>
                        <a:pt x="36" y="94"/>
                        <a:pt x="36" y="94"/>
                      </a:cubicBezTo>
                      <a:cubicBezTo>
                        <a:pt x="38" y="95"/>
                        <a:pt x="38" y="95"/>
                        <a:pt x="38" y="95"/>
                      </a:cubicBezTo>
                      <a:cubicBezTo>
                        <a:pt x="41" y="96"/>
                        <a:pt x="41" y="96"/>
                        <a:pt x="41" y="96"/>
                      </a:cubicBezTo>
                      <a:cubicBezTo>
                        <a:pt x="42" y="97"/>
                        <a:pt x="42" y="97"/>
                        <a:pt x="42" y="97"/>
                      </a:cubicBezTo>
                      <a:cubicBezTo>
                        <a:pt x="42" y="97"/>
                        <a:pt x="42" y="99"/>
                        <a:pt x="41" y="99"/>
                      </a:cubicBezTo>
                      <a:cubicBezTo>
                        <a:pt x="41" y="100"/>
                        <a:pt x="40" y="101"/>
                        <a:pt x="40" y="101"/>
                      </a:cubicBezTo>
                      <a:cubicBezTo>
                        <a:pt x="39" y="100"/>
                        <a:pt x="39" y="100"/>
                        <a:pt x="39" y="99"/>
                      </a:cubicBezTo>
                      <a:cubicBezTo>
                        <a:pt x="38" y="98"/>
                        <a:pt x="39" y="98"/>
                        <a:pt x="37" y="97"/>
                      </a:cubicBezTo>
                      <a:cubicBezTo>
                        <a:pt x="36" y="97"/>
                        <a:pt x="35" y="98"/>
                        <a:pt x="35" y="98"/>
                      </a:cubicBezTo>
                      <a:cubicBezTo>
                        <a:pt x="34" y="97"/>
                        <a:pt x="33" y="97"/>
                        <a:pt x="33" y="97"/>
                      </a:cubicBezTo>
                      <a:cubicBezTo>
                        <a:pt x="32" y="96"/>
                        <a:pt x="32" y="97"/>
                        <a:pt x="32" y="96"/>
                      </a:cubicBezTo>
                      <a:cubicBezTo>
                        <a:pt x="32" y="94"/>
                        <a:pt x="33" y="94"/>
                        <a:pt x="32" y="93"/>
                      </a:cubicBezTo>
                      <a:cubicBezTo>
                        <a:pt x="32" y="92"/>
                        <a:pt x="31" y="91"/>
                        <a:pt x="30" y="91"/>
                      </a:cubicBezTo>
                      <a:cubicBezTo>
                        <a:pt x="30" y="91"/>
                        <a:pt x="31" y="92"/>
                        <a:pt x="30" y="91"/>
                      </a:cubicBezTo>
                      <a:cubicBezTo>
                        <a:pt x="29" y="90"/>
                        <a:pt x="28" y="89"/>
                        <a:pt x="27" y="89"/>
                      </a:cubicBezTo>
                      <a:cubicBezTo>
                        <a:pt x="27" y="89"/>
                        <a:pt x="26" y="90"/>
                        <a:pt x="26" y="89"/>
                      </a:cubicBezTo>
                      <a:cubicBezTo>
                        <a:pt x="26" y="88"/>
                        <a:pt x="27" y="86"/>
                        <a:pt x="27" y="85"/>
                      </a:cubicBezTo>
                      <a:cubicBezTo>
                        <a:pt x="27" y="85"/>
                        <a:pt x="27" y="83"/>
                        <a:pt x="27" y="83"/>
                      </a:cubicBezTo>
                      <a:cubicBezTo>
                        <a:pt x="27" y="82"/>
                        <a:pt x="28" y="78"/>
                        <a:pt x="28" y="78"/>
                      </a:cubicBezTo>
                      <a:cubicBezTo>
                        <a:pt x="28" y="78"/>
                        <a:pt x="24" y="87"/>
                        <a:pt x="22" y="93"/>
                      </a:cubicBezTo>
                      <a:cubicBezTo>
                        <a:pt x="22" y="93"/>
                        <a:pt x="24" y="93"/>
                        <a:pt x="24" y="94"/>
                      </a:cubicBezTo>
                      <a:cubicBezTo>
                        <a:pt x="24" y="95"/>
                        <a:pt x="24" y="96"/>
                        <a:pt x="24" y="97"/>
                      </a:cubicBezTo>
                      <a:cubicBezTo>
                        <a:pt x="24" y="98"/>
                        <a:pt x="24" y="98"/>
                        <a:pt x="24" y="102"/>
                      </a:cubicBezTo>
                      <a:cubicBezTo>
                        <a:pt x="24" y="105"/>
                        <a:pt x="25" y="106"/>
                        <a:pt x="24" y="107"/>
                      </a:cubicBezTo>
                      <a:cubicBezTo>
                        <a:pt x="24" y="108"/>
                        <a:pt x="23" y="110"/>
                        <a:pt x="23" y="111"/>
                      </a:cubicBezTo>
                      <a:cubicBezTo>
                        <a:pt x="23" y="112"/>
                        <a:pt x="24" y="116"/>
                        <a:pt x="24" y="116"/>
                      </a:cubicBezTo>
                      <a:cubicBezTo>
                        <a:pt x="25" y="117"/>
                        <a:pt x="25" y="117"/>
                        <a:pt x="25" y="118"/>
                      </a:cubicBezTo>
                      <a:cubicBezTo>
                        <a:pt x="26" y="119"/>
                        <a:pt x="24" y="121"/>
                        <a:pt x="26" y="119"/>
                      </a:cubicBezTo>
                      <a:cubicBezTo>
                        <a:pt x="28" y="116"/>
                        <a:pt x="28" y="115"/>
                        <a:pt x="28" y="115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4"/>
                        <a:pt x="29" y="112"/>
                        <a:pt x="32" y="112"/>
                      </a:cubicBezTo>
                      <a:cubicBezTo>
                        <a:pt x="34" y="113"/>
                        <a:pt x="34" y="112"/>
                        <a:pt x="35" y="113"/>
                      </a:cubicBezTo>
                      <a:cubicBezTo>
                        <a:pt x="35" y="114"/>
                        <a:pt x="34" y="116"/>
                        <a:pt x="35" y="116"/>
                      </a:cubicBezTo>
                      <a:cubicBezTo>
                        <a:pt x="36" y="117"/>
                        <a:pt x="39" y="115"/>
                        <a:pt x="40" y="115"/>
                      </a:cubicBezTo>
                      <a:cubicBezTo>
                        <a:pt x="41" y="116"/>
                        <a:pt x="42" y="116"/>
                        <a:pt x="43" y="117"/>
                      </a:cubicBezTo>
                      <a:cubicBezTo>
                        <a:pt x="43" y="119"/>
                        <a:pt x="44" y="121"/>
                        <a:pt x="45" y="121"/>
                      </a:cubicBezTo>
                      <a:cubicBezTo>
                        <a:pt x="45" y="122"/>
                        <a:pt x="45" y="124"/>
                        <a:pt x="46" y="125"/>
                      </a:cubicBezTo>
                      <a:cubicBezTo>
                        <a:pt x="46" y="126"/>
                        <a:pt x="49" y="127"/>
                        <a:pt x="50" y="127"/>
                      </a:cubicBezTo>
                      <a:cubicBezTo>
                        <a:pt x="50" y="127"/>
                        <a:pt x="54" y="128"/>
                        <a:pt x="54" y="128"/>
                      </a:cubicBezTo>
                      <a:cubicBezTo>
                        <a:pt x="55" y="129"/>
                        <a:pt x="54" y="130"/>
                        <a:pt x="56" y="131"/>
                      </a:cubicBezTo>
                      <a:cubicBezTo>
                        <a:pt x="58" y="131"/>
                        <a:pt x="58" y="135"/>
                        <a:pt x="58" y="135"/>
                      </a:cubicBezTo>
                      <a:cubicBezTo>
                        <a:pt x="58" y="135"/>
                        <a:pt x="59" y="138"/>
                        <a:pt x="59" y="138"/>
                      </a:cubicBezTo>
                      <a:cubicBezTo>
                        <a:pt x="58" y="139"/>
                        <a:pt x="58" y="141"/>
                        <a:pt x="59" y="141"/>
                      </a:cubicBezTo>
                      <a:cubicBezTo>
                        <a:pt x="61" y="141"/>
                        <a:pt x="63" y="142"/>
                        <a:pt x="63" y="142"/>
                      </a:cubicBezTo>
                      <a:cubicBezTo>
                        <a:pt x="63" y="142"/>
                        <a:pt x="62" y="144"/>
                        <a:pt x="64" y="145"/>
                      </a:cubicBezTo>
                      <a:cubicBezTo>
                        <a:pt x="67" y="146"/>
                        <a:pt x="69" y="147"/>
                        <a:pt x="70" y="147"/>
                      </a:cubicBezTo>
                      <a:cubicBezTo>
                        <a:pt x="70" y="147"/>
                        <a:pt x="68" y="149"/>
                        <a:pt x="71" y="149"/>
                      </a:cubicBezTo>
                      <a:cubicBezTo>
                        <a:pt x="74" y="149"/>
                        <a:pt x="76" y="149"/>
                        <a:pt x="78" y="150"/>
                      </a:cubicBezTo>
                      <a:cubicBezTo>
                        <a:pt x="79" y="151"/>
                        <a:pt x="78" y="152"/>
                        <a:pt x="82" y="154"/>
                      </a:cubicBezTo>
                      <a:cubicBezTo>
                        <a:pt x="85" y="156"/>
                        <a:pt x="86" y="157"/>
                        <a:pt x="87" y="157"/>
                      </a:cubicBezTo>
                      <a:cubicBezTo>
                        <a:pt x="88" y="158"/>
                        <a:pt x="90" y="157"/>
                        <a:pt x="89" y="160"/>
                      </a:cubicBezTo>
                      <a:cubicBezTo>
                        <a:pt x="89" y="163"/>
                        <a:pt x="88" y="165"/>
                        <a:pt x="87" y="166"/>
                      </a:cubicBezTo>
                      <a:cubicBezTo>
                        <a:pt x="86" y="167"/>
                        <a:pt x="84" y="170"/>
                        <a:pt x="83" y="171"/>
                      </a:cubicBezTo>
                      <a:cubicBezTo>
                        <a:pt x="82" y="172"/>
                        <a:pt x="81" y="174"/>
                        <a:pt x="82" y="176"/>
                      </a:cubicBezTo>
                      <a:cubicBezTo>
                        <a:pt x="83" y="178"/>
                        <a:pt x="84" y="180"/>
                        <a:pt x="84" y="181"/>
                      </a:cubicBezTo>
                      <a:cubicBezTo>
                        <a:pt x="84" y="182"/>
                        <a:pt x="85" y="185"/>
                        <a:pt x="84" y="187"/>
                      </a:cubicBezTo>
                      <a:cubicBezTo>
                        <a:pt x="83" y="188"/>
                        <a:pt x="82" y="190"/>
                        <a:pt x="82" y="190"/>
                      </a:cubicBezTo>
                      <a:cubicBezTo>
                        <a:pt x="82" y="190"/>
                        <a:pt x="84" y="192"/>
                        <a:pt x="83" y="194"/>
                      </a:cubicBezTo>
                      <a:cubicBezTo>
                        <a:pt x="81" y="196"/>
                        <a:pt x="78" y="198"/>
                        <a:pt x="77" y="198"/>
                      </a:cubicBezTo>
                      <a:cubicBezTo>
                        <a:pt x="76" y="199"/>
                        <a:pt x="73" y="201"/>
                        <a:pt x="73" y="201"/>
                      </a:cubicBezTo>
                      <a:cubicBezTo>
                        <a:pt x="73" y="201"/>
                        <a:pt x="73" y="207"/>
                        <a:pt x="73" y="208"/>
                      </a:cubicBezTo>
                      <a:cubicBezTo>
                        <a:pt x="73" y="209"/>
                        <a:pt x="68" y="217"/>
                        <a:pt x="69" y="219"/>
                      </a:cubicBezTo>
                      <a:cubicBezTo>
                        <a:pt x="71" y="221"/>
                        <a:pt x="71" y="224"/>
                        <a:pt x="71" y="225"/>
                      </a:cubicBezTo>
                      <a:cubicBezTo>
                        <a:pt x="71" y="226"/>
                        <a:pt x="70" y="226"/>
                        <a:pt x="69" y="227"/>
                      </a:cubicBezTo>
                      <a:cubicBezTo>
                        <a:pt x="69" y="228"/>
                        <a:pt x="66" y="227"/>
                        <a:pt x="68" y="230"/>
                      </a:cubicBezTo>
                      <a:cubicBezTo>
                        <a:pt x="70" y="233"/>
                        <a:pt x="71" y="234"/>
                        <a:pt x="72" y="236"/>
                      </a:cubicBezTo>
                      <a:cubicBezTo>
                        <a:pt x="73" y="238"/>
                        <a:pt x="72" y="238"/>
                        <a:pt x="74" y="240"/>
                      </a:cubicBezTo>
                      <a:cubicBezTo>
                        <a:pt x="75" y="242"/>
                        <a:pt x="76" y="243"/>
                        <a:pt x="77" y="245"/>
                      </a:cubicBezTo>
                      <a:cubicBezTo>
                        <a:pt x="79" y="246"/>
                        <a:pt x="80" y="247"/>
                        <a:pt x="80" y="248"/>
                      </a:cubicBezTo>
                      <a:cubicBezTo>
                        <a:pt x="80" y="250"/>
                        <a:pt x="84" y="254"/>
                        <a:pt x="80" y="251"/>
                      </a:cubicBezTo>
                      <a:cubicBezTo>
                        <a:pt x="76" y="248"/>
                        <a:pt x="79" y="251"/>
                        <a:pt x="74" y="247"/>
                      </a:cubicBezTo>
                      <a:cubicBezTo>
                        <a:pt x="69" y="242"/>
                        <a:pt x="68" y="244"/>
                        <a:pt x="66" y="241"/>
                      </a:cubicBezTo>
                      <a:cubicBezTo>
                        <a:pt x="64" y="239"/>
                        <a:pt x="67" y="248"/>
                        <a:pt x="63" y="237"/>
                      </a:cubicBezTo>
                      <a:cubicBezTo>
                        <a:pt x="59" y="226"/>
                        <a:pt x="57" y="227"/>
                        <a:pt x="56" y="225"/>
                      </a:cubicBezTo>
                      <a:cubicBezTo>
                        <a:pt x="55" y="223"/>
                        <a:pt x="56" y="225"/>
                        <a:pt x="53" y="220"/>
                      </a:cubicBezTo>
                      <a:cubicBezTo>
                        <a:pt x="50" y="214"/>
                        <a:pt x="53" y="218"/>
                        <a:pt x="50" y="214"/>
                      </a:cubicBezTo>
                      <a:cubicBezTo>
                        <a:pt x="47" y="211"/>
                        <a:pt x="47" y="216"/>
                        <a:pt x="46" y="209"/>
                      </a:cubicBezTo>
                      <a:cubicBezTo>
                        <a:pt x="45" y="203"/>
                        <a:pt x="44" y="207"/>
                        <a:pt x="43" y="200"/>
                      </a:cubicBezTo>
                      <a:cubicBezTo>
                        <a:pt x="41" y="193"/>
                        <a:pt x="44" y="192"/>
                        <a:pt x="40" y="189"/>
                      </a:cubicBezTo>
                      <a:cubicBezTo>
                        <a:pt x="36" y="186"/>
                        <a:pt x="36" y="187"/>
                        <a:pt x="35" y="185"/>
                      </a:cubicBezTo>
                      <a:cubicBezTo>
                        <a:pt x="34" y="182"/>
                        <a:pt x="35" y="185"/>
                        <a:pt x="32" y="179"/>
                      </a:cubicBezTo>
                      <a:cubicBezTo>
                        <a:pt x="28" y="172"/>
                        <a:pt x="24" y="170"/>
                        <a:pt x="24" y="159"/>
                      </a:cubicBezTo>
                      <a:cubicBezTo>
                        <a:pt x="24" y="149"/>
                        <a:pt x="24" y="147"/>
                        <a:pt x="24" y="147"/>
                      </a:cubicBezTo>
                      <a:cubicBezTo>
                        <a:pt x="24" y="147"/>
                        <a:pt x="19" y="143"/>
                        <a:pt x="20" y="137"/>
                      </a:cubicBezTo>
                      <a:cubicBezTo>
                        <a:pt x="22" y="131"/>
                        <a:pt x="23" y="133"/>
                        <a:pt x="22" y="131"/>
                      </a:cubicBezTo>
                      <a:cubicBezTo>
                        <a:pt x="22" y="129"/>
                        <a:pt x="21" y="129"/>
                        <a:pt x="19" y="127"/>
                      </a:cubicBezTo>
                      <a:cubicBezTo>
                        <a:pt x="17" y="124"/>
                        <a:pt x="17" y="125"/>
                        <a:pt x="17" y="123"/>
                      </a:cubicBezTo>
                      <a:cubicBezTo>
                        <a:pt x="16" y="122"/>
                        <a:pt x="16" y="118"/>
                        <a:pt x="16" y="118"/>
                      </a:cubicBezTo>
                      <a:cubicBezTo>
                        <a:pt x="14" y="119"/>
                        <a:pt x="14" y="119"/>
                        <a:pt x="14" y="119"/>
                      </a:cubicBezTo>
                      <a:cubicBezTo>
                        <a:pt x="14" y="119"/>
                        <a:pt x="0" y="258"/>
                        <a:pt x="138" y="278"/>
                      </a:cubicBezTo>
                      <a:cubicBezTo>
                        <a:pt x="138" y="278"/>
                        <a:pt x="106" y="271"/>
                        <a:pt x="104" y="265"/>
                      </a:cubicBezTo>
                      <a:cubicBezTo>
                        <a:pt x="104" y="265"/>
                        <a:pt x="103" y="259"/>
                        <a:pt x="104" y="259"/>
                      </a:cubicBezTo>
                      <a:cubicBezTo>
                        <a:pt x="106" y="259"/>
                        <a:pt x="108" y="260"/>
                        <a:pt x="110" y="258"/>
                      </a:cubicBezTo>
                      <a:cubicBezTo>
                        <a:pt x="112" y="257"/>
                        <a:pt x="114" y="255"/>
                        <a:pt x="114" y="255"/>
                      </a:cubicBezTo>
                      <a:cubicBezTo>
                        <a:pt x="114" y="257"/>
                        <a:pt x="114" y="257"/>
                        <a:pt x="114" y="257"/>
                      </a:cubicBezTo>
                      <a:cubicBezTo>
                        <a:pt x="114" y="257"/>
                        <a:pt x="112" y="258"/>
                        <a:pt x="118" y="257"/>
                      </a:cubicBezTo>
                      <a:cubicBezTo>
                        <a:pt x="125" y="256"/>
                        <a:pt x="125" y="256"/>
                        <a:pt x="127" y="255"/>
                      </a:cubicBezTo>
                      <a:cubicBezTo>
                        <a:pt x="129" y="254"/>
                        <a:pt x="132" y="249"/>
                        <a:pt x="133" y="252"/>
                      </a:cubicBezTo>
                      <a:cubicBezTo>
                        <a:pt x="135" y="255"/>
                        <a:pt x="132" y="254"/>
                        <a:pt x="135" y="255"/>
                      </a:cubicBezTo>
                      <a:cubicBezTo>
                        <a:pt x="137" y="257"/>
                        <a:pt x="143" y="255"/>
                        <a:pt x="143" y="255"/>
                      </a:cubicBezTo>
                      <a:cubicBezTo>
                        <a:pt x="143" y="255"/>
                        <a:pt x="153" y="255"/>
                        <a:pt x="154" y="254"/>
                      </a:cubicBezTo>
                      <a:cubicBezTo>
                        <a:pt x="155" y="253"/>
                        <a:pt x="155" y="252"/>
                        <a:pt x="156" y="252"/>
                      </a:cubicBezTo>
                      <a:cubicBezTo>
                        <a:pt x="158" y="252"/>
                        <a:pt x="159" y="255"/>
                        <a:pt x="159" y="255"/>
                      </a:cubicBezTo>
                      <a:cubicBezTo>
                        <a:pt x="154" y="258"/>
                        <a:pt x="154" y="258"/>
                        <a:pt x="154" y="258"/>
                      </a:cubicBezTo>
                      <a:cubicBezTo>
                        <a:pt x="149" y="262"/>
                        <a:pt x="149" y="262"/>
                        <a:pt x="149" y="262"/>
                      </a:cubicBezTo>
                      <a:cubicBezTo>
                        <a:pt x="149" y="262"/>
                        <a:pt x="146" y="262"/>
                        <a:pt x="148" y="263"/>
                      </a:cubicBezTo>
                      <a:cubicBezTo>
                        <a:pt x="150" y="264"/>
                        <a:pt x="151" y="264"/>
                        <a:pt x="154" y="264"/>
                      </a:cubicBezTo>
                      <a:cubicBezTo>
                        <a:pt x="156" y="265"/>
                        <a:pt x="161" y="269"/>
                        <a:pt x="163" y="266"/>
                      </a:cubicBezTo>
                      <a:cubicBezTo>
                        <a:pt x="164" y="264"/>
                        <a:pt x="164" y="263"/>
                        <a:pt x="165" y="262"/>
                      </a:cubicBezTo>
                      <a:cubicBezTo>
                        <a:pt x="166" y="260"/>
                        <a:pt x="166" y="258"/>
                        <a:pt x="168" y="258"/>
                      </a:cubicBezTo>
                      <a:cubicBezTo>
                        <a:pt x="171" y="258"/>
                        <a:pt x="173" y="259"/>
                        <a:pt x="173" y="259"/>
                      </a:cubicBezTo>
                      <a:cubicBezTo>
                        <a:pt x="171" y="263"/>
                        <a:pt x="171" y="263"/>
                        <a:pt x="171" y="263"/>
                      </a:cubicBezTo>
                      <a:cubicBezTo>
                        <a:pt x="171" y="263"/>
                        <a:pt x="175" y="263"/>
                        <a:pt x="177" y="263"/>
                      </a:cubicBezTo>
                      <a:cubicBezTo>
                        <a:pt x="178" y="263"/>
                        <a:pt x="179" y="265"/>
                        <a:pt x="181" y="263"/>
                      </a:cubicBezTo>
                      <a:cubicBezTo>
                        <a:pt x="183" y="261"/>
                        <a:pt x="183" y="261"/>
                        <a:pt x="186" y="260"/>
                      </a:cubicBezTo>
                      <a:cubicBezTo>
                        <a:pt x="188" y="260"/>
                        <a:pt x="191" y="259"/>
                        <a:pt x="192" y="259"/>
                      </a:cubicBezTo>
                      <a:cubicBezTo>
                        <a:pt x="193" y="260"/>
                        <a:pt x="195" y="260"/>
                        <a:pt x="196" y="260"/>
                      </a:cubicBezTo>
                      <a:cubicBezTo>
                        <a:pt x="197" y="260"/>
                        <a:pt x="202" y="264"/>
                        <a:pt x="203" y="263"/>
                      </a:cubicBezTo>
                      <a:cubicBezTo>
                        <a:pt x="204" y="262"/>
                        <a:pt x="210" y="263"/>
                        <a:pt x="210" y="263"/>
                      </a:cubicBezTo>
                      <a:cubicBezTo>
                        <a:pt x="210" y="263"/>
                        <a:pt x="194" y="277"/>
                        <a:pt x="160" y="278"/>
                      </a:cubicBezTo>
                      <a:cubicBezTo>
                        <a:pt x="160" y="278"/>
                        <a:pt x="236" y="282"/>
                        <a:pt x="279" y="207"/>
                      </a:cubicBezTo>
                      <a:cubicBezTo>
                        <a:pt x="322" y="133"/>
                        <a:pt x="292" y="37"/>
                        <a:pt x="194" y="4"/>
                      </a:cubicBezTo>
                      <a:cubicBezTo>
                        <a:pt x="194" y="4"/>
                        <a:pt x="267" y="31"/>
                        <a:pt x="287" y="102"/>
                      </a:cubicBezTo>
                      <a:cubicBezTo>
                        <a:pt x="286" y="103"/>
                        <a:pt x="286" y="103"/>
                        <a:pt x="286" y="103"/>
                      </a:cubicBezTo>
                      <a:cubicBezTo>
                        <a:pt x="284" y="101"/>
                        <a:pt x="284" y="102"/>
                        <a:pt x="283" y="99"/>
                      </a:cubicBezTo>
                      <a:cubicBezTo>
                        <a:pt x="281" y="95"/>
                        <a:pt x="282" y="96"/>
                        <a:pt x="281" y="94"/>
                      </a:cubicBezTo>
                      <a:cubicBezTo>
                        <a:pt x="280" y="91"/>
                        <a:pt x="280" y="93"/>
                        <a:pt x="278" y="91"/>
                      </a:cubicBezTo>
                      <a:cubicBezTo>
                        <a:pt x="277" y="88"/>
                        <a:pt x="276" y="89"/>
                        <a:pt x="275" y="87"/>
                      </a:cubicBezTo>
                      <a:cubicBezTo>
                        <a:pt x="274" y="86"/>
                        <a:pt x="272" y="82"/>
                        <a:pt x="271" y="81"/>
                      </a:cubicBezTo>
                      <a:cubicBezTo>
                        <a:pt x="270" y="79"/>
                        <a:pt x="267" y="79"/>
                        <a:pt x="266" y="79"/>
                      </a:cubicBezTo>
                      <a:cubicBezTo>
                        <a:pt x="265" y="78"/>
                        <a:pt x="265" y="77"/>
                        <a:pt x="265" y="78"/>
                      </a:cubicBezTo>
                      <a:cubicBezTo>
                        <a:pt x="264" y="80"/>
                        <a:pt x="267" y="82"/>
                        <a:pt x="267" y="82"/>
                      </a:cubicBezTo>
                      <a:cubicBezTo>
                        <a:pt x="267" y="88"/>
                        <a:pt x="267" y="88"/>
                        <a:pt x="267" y="88"/>
                      </a:cubicBezTo>
                      <a:cubicBezTo>
                        <a:pt x="267" y="88"/>
                        <a:pt x="269" y="93"/>
                        <a:pt x="269" y="94"/>
                      </a:cubicBezTo>
                      <a:cubicBezTo>
                        <a:pt x="269" y="95"/>
                        <a:pt x="267" y="99"/>
                        <a:pt x="267" y="99"/>
                      </a:cubicBezTo>
                      <a:cubicBezTo>
                        <a:pt x="267" y="99"/>
                        <a:pt x="266" y="103"/>
                        <a:pt x="265" y="103"/>
                      </a:cubicBezTo>
                      <a:cubicBezTo>
                        <a:pt x="264" y="104"/>
                        <a:pt x="256" y="105"/>
                        <a:pt x="256" y="105"/>
                      </a:cubicBezTo>
                      <a:cubicBezTo>
                        <a:pt x="256" y="105"/>
                        <a:pt x="254" y="103"/>
                        <a:pt x="253" y="101"/>
                      </a:cubicBezTo>
                      <a:cubicBezTo>
                        <a:pt x="251" y="98"/>
                        <a:pt x="247" y="98"/>
                        <a:pt x="246" y="97"/>
                      </a:cubicBezTo>
                      <a:cubicBezTo>
                        <a:pt x="246" y="96"/>
                        <a:pt x="247" y="94"/>
                        <a:pt x="245" y="91"/>
                      </a:cubicBezTo>
                      <a:cubicBezTo>
                        <a:pt x="243" y="88"/>
                        <a:pt x="245" y="89"/>
                        <a:pt x="243" y="87"/>
                      </a:cubicBezTo>
                      <a:cubicBezTo>
                        <a:pt x="240" y="84"/>
                        <a:pt x="240" y="84"/>
                        <a:pt x="240" y="84"/>
                      </a:cubicBezTo>
                      <a:cubicBezTo>
                        <a:pt x="240" y="84"/>
                        <a:pt x="234" y="82"/>
                        <a:pt x="236" y="86"/>
                      </a:cubicBezTo>
                      <a:cubicBezTo>
                        <a:pt x="238" y="89"/>
                        <a:pt x="236" y="93"/>
                        <a:pt x="238" y="93"/>
                      </a:cubicBezTo>
                      <a:cubicBezTo>
                        <a:pt x="239" y="93"/>
                        <a:pt x="240" y="92"/>
                        <a:pt x="242" y="95"/>
                      </a:cubicBezTo>
                      <a:cubicBezTo>
                        <a:pt x="243" y="98"/>
                        <a:pt x="243" y="99"/>
                        <a:pt x="244" y="100"/>
                      </a:cubicBezTo>
                      <a:cubicBezTo>
                        <a:pt x="245" y="101"/>
                        <a:pt x="245" y="105"/>
                        <a:pt x="247" y="106"/>
                      </a:cubicBezTo>
                      <a:cubicBezTo>
                        <a:pt x="248" y="106"/>
                        <a:pt x="252" y="106"/>
                        <a:pt x="251" y="107"/>
                      </a:cubicBezTo>
                      <a:cubicBezTo>
                        <a:pt x="251" y="109"/>
                        <a:pt x="249" y="111"/>
                        <a:pt x="251" y="112"/>
                      </a:cubicBezTo>
                      <a:cubicBezTo>
                        <a:pt x="254" y="113"/>
                        <a:pt x="254" y="114"/>
                        <a:pt x="255" y="113"/>
                      </a:cubicBezTo>
                      <a:cubicBezTo>
                        <a:pt x="257" y="113"/>
                        <a:pt x="256" y="114"/>
                        <a:pt x="258" y="113"/>
                      </a:cubicBezTo>
                      <a:cubicBezTo>
                        <a:pt x="261" y="112"/>
                        <a:pt x="263" y="112"/>
                        <a:pt x="263" y="112"/>
                      </a:cubicBezTo>
                      <a:cubicBezTo>
                        <a:pt x="263" y="112"/>
                        <a:pt x="266" y="114"/>
                        <a:pt x="266" y="115"/>
                      </a:cubicBezTo>
                      <a:cubicBezTo>
                        <a:pt x="266" y="116"/>
                        <a:pt x="265" y="122"/>
                        <a:pt x="265" y="122"/>
                      </a:cubicBezTo>
                      <a:cubicBezTo>
                        <a:pt x="262" y="127"/>
                        <a:pt x="262" y="127"/>
                        <a:pt x="262" y="127"/>
                      </a:cubicBezTo>
                      <a:cubicBezTo>
                        <a:pt x="262" y="127"/>
                        <a:pt x="262" y="137"/>
                        <a:pt x="261" y="137"/>
                      </a:cubicBezTo>
                      <a:cubicBezTo>
                        <a:pt x="259" y="137"/>
                        <a:pt x="257" y="141"/>
                        <a:pt x="256" y="142"/>
                      </a:cubicBezTo>
                      <a:cubicBezTo>
                        <a:pt x="255" y="143"/>
                        <a:pt x="255" y="149"/>
                        <a:pt x="255" y="149"/>
                      </a:cubicBezTo>
                      <a:cubicBezTo>
                        <a:pt x="252" y="153"/>
                        <a:pt x="252" y="153"/>
                        <a:pt x="252" y="153"/>
                      </a:cubicBezTo>
                      <a:cubicBezTo>
                        <a:pt x="252" y="153"/>
                        <a:pt x="252" y="158"/>
                        <a:pt x="252" y="159"/>
                      </a:cubicBezTo>
                      <a:cubicBezTo>
                        <a:pt x="252" y="160"/>
                        <a:pt x="253" y="165"/>
                        <a:pt x="252" y="168"/>
                      </a:cubicBezTo>
                      <a:cubicBezTo>
                        <a:pt x="252" y="171"/>
                        <a:pt x="248" y="173"/>
                        <a:pt x="248" y="173"/>
                      </a:cubicBezTo>
                      <a:cubicBezTo>
                        <a:pt x="248" y="173"/>
                        <a:pt x="253" y="178"/>
                        <a:pt x="250" y="179"/>
                      </a:cubicBezTo>
                      <a:cubicBezTo>
                        <a:pt x="248" y="179"/>
                        <a:pt x="245" y="183"/>
                        <a:pt x="244" y="184"/>
                      </a:cubicBezTo>
                      <a:cubicBezTo>
                        <a:pt x="244" y="185"/>
                        <a:pt x="244" y="187"/>
                        <a:pt x="242" y="187"/>
                      </a:cubicBezTo>
                      <a:cubicBezTo>
                        <a:pt x="241" y="188"/>
                        <a:pt x="238" y="188"/>
                        <a:pt x="238" y="189"/>
                      </a:cubicBezTo>
                      <a:cubicBezTo>
                        <a:pt x="238" y="190"/>
                        <a:pt x="238" y="194"/>
                        <a:pt x="238" y="194"/>
                      </a:cubicBezTo>
                      <a:cubicBezTo>
                        <a:pt x="233" y="202"/>
                        <a:pt x="233" y="202"/>
                        <a:pt x="233" y="202"/>
                      </a:cubicBezTo>
                      <a:cubicBezTo>
                        <a:pt x="226" y="207"/>
                        <a:pt x="226" y="207"/>
                        <a:pt x="226" y="207"/>
                      </a:cubicBezTo>
                      <a:cubicBezTo>
                        <a:pt x="226" y="207"/>
                        <a:pt x="227" y="210"/>
                        <a:pt x="225" y="211"/>
                      </a:cubicBezTo>
                      <a:cubicBezTo>
                        <a:pt x="223" y="211"/>
                        <a:pt x="217" y="214"/>
                        <a:pt x="216" y="215"/>
                      </a:cubicBezTo>
                      <a:cubicBezTo>
                        <a:pt x="215" y="216"/>
                        <a:pt x="210" y="218"/>
                        <a:pt x="208" y="218"/>
                      </a:cubicBezTo>
                      <a:cubicBezTo>
                        <a:pt x="206" y="218"/>
                        <a:pt x="209" y="223"/>
                        <a:pt x="206" y="218"/>
                      </a:cubicBezTo>
                      <a:cubicBezTo>
                        <a:pt x="204" y="213"/>
                        <a:pt x="206" y="216"/>
                        <a:pt x="203" y="211"/>
                      </a:cubicBezTo>
                      <a:cubicBezTo>
                        <a:pt x="201" y="206"/>
                        <a:pt x="201" y="210"/>
                        <a:pt x="201" y="206"/>
                      </a:cubicBezTo>
                      <a:cubicBezTo>
                        <a:pt x="201" y="202"/>
                        <a:pt x="201" y="206"/>
                        <a:pt x="201" y="202"/>
                      </a:cubicBezTo>
                      <a:cubicBezTo>
                        <a:pt x="201" y="198"/>
                        <a:pt x="202" y="201"/>
                        <a:pt x="200" y="197"/>
                      </a:cubicBezTo>
                      <a:cubicBezTo>
                        <a:pt x="198" y="192"/>
                        <a:pt x="199" y="194"/>
                        <a:pt x="196" y="191"/>
                      </a:cubicBezTo>
                      <a:cubicBezTo>
                        <a:pt x="193" y="188"/>
                        <a:pt x="191" y="191"/>
                        <a:pt x="193" y="187"/>
                      </a:cubicBezTo>
                      <a:cubicBezTo>
                        <a:pt x="195" y="183"/>
                        <a:pt x="194" y="187"/>
                        <a:pt x="195" y="183"/>
                      </a:cubicBezTo>
                      <a:cubicBezTo>
                        <a:pt x="196" y="178"/>
                        <a:pt x="194" y="178"/>
                        <a:pt x="197" y="176"/>
                      </a:cubicBezTo>
                      <a:cubicBezTo>
                        <a:pt x="200" y="174"/>
                        <a:pt x="202" y="173"/>
                        <a:pt x="201" y="171"/>
                      </a:cubicBezTo>
                      <a:cubicBezTo>
                        <a:pt x="201" y="168"/>
                        <a:pt x="201" y="167"/>
                        <a:pt x="201" y="165"/>
                      </a:cubicBezTo>
                      <a:cubicBezTo>
                        <a:pt x="200" y="164"/>
                        <a:pt x="197" y="161"/>
                        <a:pt x="197" y="160"/>
                      </a:cubicBezTo>
                      <a:cubicBezTo>
                        <a:pt x="197" y="159"/>
                        <a:pt x="197" y="160"/>
                        <a:pt x="195" y="157"/>
                      </a:cubicBezTo>
                      <a:cubicBezTo>
                        <a:pt x="193" y="154"/>
                        <a:pt x="191" y="152"/>
                        <a:pt x="191" y="152"/>
                      </a:cubicBezTo>
                      <a:cubicBezTo>
                        <a:pt x="191" y="152"/>
                        <a:pt x="191" y="145"/>
                        <a:pt x="191" y="143"/>
                      </a:cubicBezTo>
                      <a:cubicBezTo>
                        <a:pt x="191" y="140"/>
                        <a:pt x="190" y="144"/>
                        <a:pt x="191" y="140"/>
                      </a:cubicBezTo>
                      <a:cubicBezTo>
                        <a:pt x="192" y="136"/>
                        <a:pt x="192" y="133"/>
                        <a:pt x="192" y="133"/>
                      </a:cubicBezTo>
                      <a:cubicBezTo>
                        <a:pt x="192" y="133"/>
                        <a:pt x="187" y="130"/>
                        <a:pt x="185" y="130"/>
                      </a:cubicBezTo>
                      <a:cubicBezTo>
                        <a:pt x="183" y="131"/>
                        <a:pt x="183" y="134"/>
                        <a:pt x="180" y="131"/>
                      </a:cubicBezTo>
                      <a:cubicBezTo>
                        <a:pt x="178" y="129"/>
                        <a:pt x="178" y="127"/>
                        <a:pt x="177" y="127"/>
                      </a:cubicBezTo>
                      <a:cubicBezTo>
                        <a:pt x="176" y="126"/>
                        <a:pt x="174" y="126"/>
                        <a:pt x="173" y="127"/>
                      </a:cubicBezTo>
                      <a:cubicBezTo>
                        <a:pt x="171" y="128"/>
                        <a:pt x="167" y="128"/>
                        <a:pt x="164" y="130"/>
                      </a:cubicBezTo>
                      <a:cubicBezTo>
                        <a:pt x="161" y="131"/>
                        <a:pt x="160" y="131"/>
                        <a:pt x="157" y="131"/>
                      </a:cubicBezTo>
                      <a:cubicBezTo>
                        <a:pt x="153" y="131"/>
                        <a:pt x="148" y="132"/>
                        <a:pt x="145" y="130"/>
                      </a:cubicBezTo>
                      <a:cubicBezTo>
                        <a:pt x="142" y="129"/>
                        <a:pt x="142" y="131"/>
                        <a:pt x="140" y="128"/>
                      </a:cubicBezTo>
                      <a:cubicBezTo>
                        <a:pt x="139" y="124"/>
                        <a:pt x="140" y="125"/>
                        <a:pt x="137" y="123"/>
                      </a:cubicBezTo>
                      <a:cubicBezTo>
                        <a:pt x="135" y="122"/>
                        <a:pt x="134" y="123"/>
                        <a:pt x="134" y="120"/>
                      </a:cubicBezTo>
                      <a:cubicBezTo>
                        <a:pt x="133" y="117"/>
                        <a:pt x="135" y="118"/>
                        <a:pt x="133" y="115"/>
                      </a:cubicBezTo>
                      <a:cubicBezTo>
                        <a:pt x="130" y="112"/>
                        <a:pt x="134" y="116"/>
                        <a:pt x="130" y="112"/>
                      </a:cubicBezTo>
                      <a:cubicBezTo>
                        <a:pt x="127" y="108"/>
                        <a:pt x="125" y="112"/>
                        <a:pt x="127" y="108"/>
                      </a:cubicBezTo>
                      <a:cubicBezTo>
                        <a:pt x="128" y="105"/>
                        <a:pt x="129" y="107"/>
                        <a:pt x="129" y="103"/>
                      </a:cubicBezTo>
                      <a:cubicBezTo>
                        <a:pt x="129" y="99"/>
                        <a:pt x="135" y="105"/>
                        <a:pt x="131" y="97"/>
                      </a:cubicBezTo>
                      <a:cubicBezTo>
                        <a:pt x="128" y="89"/>
                        <a:pt x="127" y="91"/>
                        <a:pt x="130" y="85"/>
                      </a:cubicBezTo>
                      <a:cubicBezTo>
                        <a:pt x="134" y="79"/>
                        <a:pt x="138" y="77"/>
                        <a:pt x="138" y="76"/>
                      </a:cubicBezTo>
                      <a:cubicBezTo>
                        <a:pt x="139" y="74"/>
                        <a:pt x="140" y="71"/>
                        <a:pt x="142" y="70"/>
                      </a:cubicBezTo>
                      <a:cubicBezTo>
                        <a:pt x="143" y="69"/>
                        <a:pt x="142" y="68"/>
                        <a:pt x="145" y="68"/>
                      </a:cubicBezTo>
                      <a:cubicBezTo>
                        <a:pt x="148" y="69"/>
                        <a:pt x="151" y="67"/>
                        <a:pt x="153" y="65"/>
                      </a:cubicBezTo>
                      <a:cubicBezTo>
                        <a:pt x="155" y="63"/>
                        <a:pt x="158" y="61"/>
                        <a:pt x="159" y="60"/>
                      </a:cubicBezTo>
                      <a:cubicBezTo>
                        <a:pt x="160" y="60"/>
                        <a:pt x="160" y="61"/>
                        <a:pt x="163" y="60"/>
                      </a:cubicBezTo>
                      <a:cubicBezTo>
                        <a:pt x="166" y="59"/>
                        <a:pt x="166" y="59"/>
                        <a:pt x="168" y="59"/>
                      </a:cubicBezTo>
                      <a:cubicBezTo>
                        <a:pt x="170" y="59"/>
                        <a:pt x="166" y="60"/>
                        <a:pt x="172" y="59"/>
                      </a:cubicBezTo>
                      <a:cubicBezTo>
                        <a:pt x="178" y="58"/>
                        <a:pt x="176" y="58"/>
                        <a:pt x="178" y="58"/>
                      </a:cubicBezTo>
                      <a:cubicBezTo>
                        <a:pt x="179" y="58"/>
                        <a:pt x="178" y="58"/>
                        <a:pt x="180" y="58"/>
                      </a:cubicBezTo>
                      <a:cubicBezTo>
                        <a:pt x="183" y="59"/>
                        <a:pt x="182" y="54"/>
                        <a:pt x="183" y="59"/>
                      </a:cubicBezTo>
                      <a:cubicBezTo>
                        <a:pt x="183" y="63"/>
                        <a:pt x="181" y="66"/>
                        <a:pt x="185" y="66"/>
                      </a:cubicBezTo>
                      <a:cubicBezTo>
                        <a:pt x="189" y="66"/>
                        <a:pt x="185" y="66"/>
                        <a:pt x="189" y="66"/>
                      </a:cubicBezTo>
                      <a:cubicBezTo>
                        <a:pt x="193" y="66"/>
                        <a:pt x="192" y="67"/>
                        <a:pt x="194" y="68"/>
                      </a:cubicBezTo>
                      <a:cubicBezTo>
                        <a:pt x="196" y="69"/>
                        <a:pt x="197" y="70"/>
                        <a:pt x="200" y="70"/>
                      </a:cubicBezTo>
                      <a:cubicBezTo>
                        <a:pt x="202" y="70"/>
                        <a:pt x="198" y="75"/>
                        <a:pt x="202" y="70"/>
                      </a:cubicBezTo>
                      <a:cubicBezTo>
                        <a:pt x="207" y="66"/>
                        <a:pt x="199" y="65"/>
                        <a:pt x="207" y="66"/>
                      </a:cubicBezTo>
                      <a:cubicBezTo>
                        <a:pt x="214" y="67"/>
                        <a:pt x="215" y="68"/>
                        <a:pt x="217" y="68"/>
                      </a:cubicBezTo>
                      <a:cubicBezTo>
                        <a:pt x="218" y="67"/>
                        <a:pt x="218" y="68"/>
                        <a:pt x="221" y="67"/>
                      </a:cubicBezTo>
                      <a:cubicBezTo>
                        <a:pt x="225" y="65"/>
                        <a:pt x="225" y="65"/>
                        <a:pt x="226" y="66"/>
                      </a:cubicBezTo>
                      <a:cubicBezTo>
                        <a:pt x="228" y="66"/>
                        <a:pt x="228" y="69"/>
                        <a:pt x="229" y="66"/>
                      </a:cubicBezTo>
                      <a:cubicBezTo>
                        <a:pt x="230" y="63"/>
                        <a:pt x="233" y="64"/>
                        <a:pt x="229" y="62"/>
                      </a:cubicBezTo>
                      <a:cubicBezTo>
                        <a:pt x="225" y="61"/>
                        <a:pt x="224" y="63"/>
                        <a:pt x="223" y="60"/>
                      </a:cubicBezTo>
                      <a:cubicBezTo>
                        <a:pt x="222" y="58"/>
                        <a:pt x="226" y="58"/>
                        <a:pt x="222" y="58"/>
                      </a:cubicBezTo>
                      <a:cubicBezTo>
                        <a:pt x="219" y="57"/>
                        <a:pt x="219" y="57"/>
                        <a:pt x="216" y="56"/>
                      </a:cubicBezTo>
                      <a:cubicBezTo>
                        <a:pt x="213" y="55"/>
                        <a:pt x="210" y="59"/>
                        <a:pt x="209" y="56"/>
                      </a:cubicBezTo>
                      <a:cubicBezTo>
                        <a:pt x="208" y="53"/>
                        <a:pt x="203" y="58"/>
                        <a:pt x="208" y="53"/>
                      </a:cubicBezTo>
                      <a:cubicBezTo>
                        <a:pt x="214" y="48"/>
                        <a:pt x="212" y="46"/>
                        <a:pt x="215" y="47"/>
                      </a:cubicBezTo>
                      <a:cubicBezTo>
                        <a:pt x="219" y="48"/>
                        <a:pt x="218" y="51"/>
                        <a:pt x="220" y="49"/>
                      </a:cubicBezTo>
                      <a:cubicBezTo>
                        <a:pt x="222" y="47"/>
                        <a:pt x="227" y="46"/>
                        <a:pt x="222" y="43"/>
                      </a:cubicBezTo>
                      <a:cubicBezTo>
                        <a:pt x="218" y="40"/>
                        <a:pt x="221" y="41"/>
                        <a:pt x="217" y="40"/>
                      </a:cubicBezTo>
                      <a:cubicBezTo>
                        <a:pt x="213" y="38"/>
                        <a:pt x="209" y="47"/>
                        <a:pt x="207" y="46"/>
                      </a:cubicBezTo>
                      <a:cubicBezTo>
                        <a:pt x="205" y="44"/>
                        <a:pt x="204" y="43"/>
                        <a:pt x="202" y="44"/>
                      </a:cubicBezTo>
                      <a:cubicBezTo>
                        <a:pt x="201" y="45"/>
                        <a:pt x="201" y="48"/>
                        <a:pt x="201" y="51"/>
                      </a:cubicBezTo>
                      <a:cubicBezTo>
                        <a:pt x="201" y="54"/>
                        <a:pt x="203" y="54"/>
                        <a:pt x="199" y="52"/>
                      </a:cubicBezTo>
                      <a:cubicBezTo>
                        <a:pt x="195" y="50"/>
                        <a:pt x="203" y="51"/>
                        <a:pt x="194" y="48"/>
                      </a:cubicBezTo>
                      <a:cubicBezTo>
                        <a:pt x="184" y="44"/>
                        <a:pt x="181" y="45"/>
                        <a:pt x="180" y="46"/>
                      </a:cubicBezTo>
                      <a:cubicBezTo>
                        <a:pt x="179" y="48"/>
                        <a:pt x="177" y="47"/>
                        <a:pt x="176" y="48"/>
                      </a:cubicBezTo>
                      <a:cubicBezTo>
                        <a:pt x="175" y="49"/>
                        <a:pt x="179" y="52"/>
                        <a:pt x="175" y="49"/>
                      </a:cubicBezTo>
                      <a:cubicBezTo>
                        <a:pt x="171" y="47"/>
                        <a:pt x="167" y="51"/>
                        <a:pt x="167" y="51"/>
                      </a:cubicBezTo>
                      <a:cubicBezTo>
                        <a:pt x="167" y="51"/>
                        <a:pt x="165" y="50"/>
                        <a:pt x="164" y="51"/>
                      </a:cubicBezTo>
                      <a:cubicBezTo>
                        <a:pt x="162" y="53"/>
                        <a:pt x="159" y="54"/>
                        <a:pt x="157" y="53"/>
                      </a:cubicBezTo>
                      <a:cubicBezTo>
                        <a:pt x="155" y="52"/>
                        <a:pt x="151" y="54"/>
                        <a:pt x="154" y="49"/>
                      </a:cubicBezTo>
                      <a:cubicBezTo>
                        <a:pt x="158" y="44"/>
                        <a:pt x="155" y="47"/>
                        <a:pt x="161" y="45"/>
                      </a:cubicBezTo>
                      <a:cubicBezTo>
                        <a:pt x="166" y="42"/>
                        <a:pt x="175" y="42"/>
                        <a:pt x="167" y="40"/>
                      </a:cubicBezTo>
                      <a:cubicBezTo>
                        <a:pt x="160" y="39"/>
                        <a:pt x="171" y="39"/>
                        <a:pt x="162" y="34"/>
                      </a:cubicBezTo>
                      <a:cubicBezTo>
                        <a:pt x="152" y="30"/>
                        <a:pt x="152" y="36"/>
                        <a:pt x="152" y="30"/>
                      </a:cubicBezTo>
                      <a:cubicBezTo>
                        <a:pt x="153" y="23"/>
                        <a:pt x="152" y="23"/>
                        <a:pt x="150" y="23"/>
                      </a:cubicBezTo>
                      <a:cubicBezTo>
                        <a:pt x="148" y="24"/>
                        <a:pt x="142" y="25"/>
                        <a:pt x="139" y="25"/>
                      </a:cubicBezTo>
                      <a:cubicBezTo>
                        <a:pt x="137" y="26"/>
                        <a:pt x="140" y="28"/>
                        <a:pt x="136" y="25"/>
                      </a:cubicBezTo>
                      <a:cubicBezTo>
                        <a:pt x="131" y="22"/>
                        <a:pt x="130" y="26"/>
                        <a:pt x="131" y="22"/>
                      </a:cubicBezTo>
                      <a:cubicBezTo>
                        <a:pt x="133" y="19"/>
                        <a:pt x="133" y="18"/>
                        <a:pt x="136" y="16"/>
                      </a:cubicBezTo>
                      <a:cubicBezTo>
                        <a:pt x="138" y="13"/>
                        <a:pt x="138" y="5"/>
                        <a:pt x="144" y="8"/>
                      </a:cubicBezTo>
                      <a:cubicBezTo>
                        <a:pt x="151" y="11"/>
                        <a:pt x="148" y="10"/>
                        <a:pt x="154" y="11"/>
                      </a:cubicBezTo>
                      <a:cubicBezTo>
                        <a:pt x="159" y="11"/>
                        <a:pt x="161" y="10"/>
                        <a:pt x="161" y="9"/>
                      </a:cubicBezTo>
                      <a:cubicBezTo>
                        <a:pt x="161" y="8"/>
                        <a:pt x="155" y="5"/>
                        <a:pt x="155" y="5"/>
                      </a:cubicBezTo>
                      <a:cubicBezTo>
                        <a:pt x="155" y="5"/>
                        <a:pt x="153" y="6"/>
                        <a:pt x="154" y="5"/>
                      </a:cubicBezTo>
                      <a:cubicBezTo>
                        <a:pt x="155" y="4"/>
                        <a:pt x="156" y="2"/>
                        <a:pt x="156" y="2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54" y="0"/>
                        <a:pt x="136" y="0"/>
                        <a:pt x="131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0" name="Group 160">
              <a:extLst>
                <a:ext uri="{FF2B5EF4-FFF2-40B4-BE49-F238E27FC236}">
                  <a16:creationId xmlns:a16="http://schemas.microsoft.com/office/drawing/2014/main" id="{DC12A9F4-0AA0-D0B7-C9C1-D34C090384E6}"/>
                </a:ext>
              </a:extLst>
            </p:cNvPr>
            <p:cNvGrpSpPr/>
            <p:nvPr/>
          </p:nvGrpSpPr>
          <p:grpSpPr>
            <a:xfrm>
              <a:off x="4064716" y="1867447"/>
              <a:ext cx="481354" cy="563403"/>
              <a:chOff x="5615428" y="1751587"/>
              <a:chExt cx="481354" cy="563403"/>
            </a:xfrm>
          </p:grpSpPr>
          <p:grpSp>
            <p:nvGrpSpPr>
              <p:cNvPr id="178" name="Group 146">
                <a:extLst>
                  <a:ext uri="{FF2B5EF4-FFF2-40B4-BE49-F238E27FC236}">
                    <a16:creationId xmlns:a16="http://schemas.microsoft.com/office/drawing/2014/main" id="{AB113674-E737-021A-787B-D666B917EF69}"/>
                  </a:ext>
                </a:extLst>
              </p:cNvPr>
              <p:cNvGrpSpPr/>
              <p:nvPr/>
            </p:nvGrpSpPr>
            <p:grpSpPr>
              <a:xfrm rot="2284575">
                <a:off x="5615428" y="1751587"/>
                <a:ext cx="481354" cy="563403"/>
                <a:chOff x="5338763" y="1651000"/>
                <a:chExt cx="558800" cy="654050"/>
              </a:xfrm>
              <a:solidFill>
                <a:srgbClr val="0070C0"/>
              </a:solidFill>
            </p:grpSpPr>
            <p:sp>
              <p:nvSpPr>
                <p:cNvPr id="185" name="Oval 48">
                  <a:extLst>
                    <a:ext uri="{FF2B5EF4-FFF2-40B4-BE49-F238E27FC236}">
                      <a16:creationId xmlns:a16="http://schemas.microsoft.com/office/drawing/2014/main" id="{616BA5C2-1AAD-047F-13B8-7B62E6EAF3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8763" y="1651000"/>
                  <a:ext cx="558800" cy="558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6" name="Freeform 49">
                  <a:extLst>
                    <a:ext uri="{FF2B5EF4-FFF2-40B4-BE49-F238E27FC236}">
                      <a16:creationId xmlns:a16="http://schemas.microsoft.com/office/drawing/2014/main" id="{44AD70E8-4A3C-6322-5CD0-021D056EB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0050" y="2171700"/>
                  <a:ext cx="142875" cy="133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84"/>
                    </a:cxn>
                    <a:cxn ang="0">
                      <a:pos x="90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0" h="84">
                      <a:moveTo>
                        <a:pt x="0" y="0"/>
                      </a:moveTo>
                      <a:lnTo>
                        <a:pt x="7" y="84"/>
                      </a:lnTo>
                      <a:lnTo>
                        <a:pt x="90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79" name="Group 147">
                <a:extLst>
                  <a:ext uri="{FF2B5EF4-FFF2-40B4-BE49-F238E27FC236}">
                    <a16:creationId xmlns:a16="http://schemas.microsoft.com/office/drawing/2014/main" id="{8E57AA8D-1196-28C1-980F-135A4AD79CF6}"/>
                  </a:ext>
                </a:extLst>
              </p:cNvPr>
              <p:cNvGrpSpPr/>
              <p:nvPr/>
            </p:nvGrpSpPr>
            <p:grpSpPr>
              <a:xfrm>
                <a:off x="5770690" y="1837097"/>
                <a:ext cx="225635" cy="332297"/>
                <a:chOff x="5495925" y="1727200"/>
                <a:chExt cx="261938" cy="385763"/>
              </a:xfrm>
            </p:grpSpPr>
            <p:sp>
              <p:nvSpPr>
                <p:cNvPr id="180" name="Oval 60">
                  <a:extLst>
                    <a:ext uri="{FF2B5EF4-FFF2-40B4-BE49-F238E27FC236}">
                      <a16:creationId xmlns:a16="http://schemas.microsoft.com/office/drawing/2014/main" id="{0EEED6C8-6F55-D683-4E8C-A09706F950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6413" y="1757363"/>
                  <a:ext cx="88900" cy="88900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1" name="Freeform 61">
                  <a:extLst>
                    <a:ext uri="{FF2B5EF4-FFF2-40B4-BE49-F238E27FC236}">
                      <a16:creationId xmlns:a16="http://schemas.microsoft.com/office/drawing/2014/main" id="{8BDCBAA9-CDE5-4B59-5A89-2C30BBD16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8163" y="1824038"/>
                  <a:ext cx="139700" cy="2889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3" y="198"/>
                    </a:cxn>
                    <a:cxn ang="0">
                      <a:pos x="107" y="229"/>
                    </a:cxn>
                    <a:cxn ang="0">
                      <a:pos x="24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10" h="229">
                      <a:moveTo>
                        <a:pt x="0" y="6"/>
                      </a:moveTo>
                      <a:cubicBezTo>
                        <a:pt x="0" y="8"/>
                        <a:pt x="73" y="198"/>
                        <a:pt x="73" y="198"/>
                      </a:cubicBezTo>
                      <a:cubicBezTo>
                        <a:pt x="73" y="198"/>
                        <a:pt x="103" y="229"/>
                        <a:pt x="107" y="229"/>
                      </a:cubicBezTo>
                      <a:cubicBezTo>
                        <a:pt x="110" y="229"/>
                        <a:pt x="24" y="0"/>
                        <a:pt x="24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2" name="Freeform 62">
                  <a:extLst>
                    <a:ext uri="{FF2B5EF4-FFF2-40B4-BE49-F238E27FC236}">
                      <a16:creationId xmlns:a16="http://schemas.microsoft.com/office/drawing/2014/main" id="{D66AAB15-52A5-2703-D1FD-0973F6192E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  <a:cxn ang="0">
                      <a:pos x="93" y="8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  <a:lnTo>
                        <a:pt x="93" y="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3" name="Freeform 63">
                  <a:extLst>
                    <a:ext uri="{FF2B5EF4-FFF2-40B4-BE49-F238E27FC236}">
                      <a16:creationId xmlns:a16="http://schemas.microsoft.com/office/drawing/2014/main" id="{CFFC6C8B-9F7E-34E3-36A7-6642B6C1A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4" name="Freeform 64">
                  <a:extLst>
                    <a:ext uri="{FF2B5EF4-FFF2-40B4-BE49-F238E27FC236}">
                      <a16:creationId xmlns:a16="http://schemas.microsoft.com/office/drawing/2014/main" id="{FB15151D-BAAA-8D75-336D-5D8A35A711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6100" y="1727200"/>
                  <a:ext cx="15875" cy="47625"/>
                </a:xfrm>
                <a:custGeom>
                  <a:avLst/>
                  <a:gdLst/>
                  <a:ahLst/>
                  <a:cxnLst>
                    <a:cxn ang="0">
                      <a:pos x="13" y="32"/>
                    </a:cxn>
                    <a:cxn ang="0">
                      <a:pos x="7" y="38"/>
                    </a:cxn>
                    <a:cxn ang="0">
                      <a:pos x="7" y="38"/>
                    </a:cxn>
                    <a:cxn ang="0">
                      <a:pos x="0" y="32"/>
                    </a:cxn>
                    <a:cxn ang="0">
                      <a:pos x="0" y="6"/>
                    </a:cxn>
                    <a:cxn ang="0">
                      <a:pos x="7" y="0"/>
                    </a:cxn>
                    <a:cxn ang="0">
                      <a:pos x="7" y="0"/>
                    </a:cxn>
                    <a:cxn ang="0">
                      <a:pos x="13" y="6"/>
                    </a:cxn>
                    <a:cxn ang="0">
                      <a:pos x="13" y="32"/>
                    </a:cxn>
                  </a:cxnLst>
                  <a:rect l="0" t="0" r="r" b="b"/>
                  <a:pathLst>
                    <a:path w="13" h="38">
                      <a:moveTo>
                        <a:pt x="13" y="32"/>
                      </a:moveTo>
                      <a:cubicBezTo>
                        <a:pt x="13" y="35"/>
                        <a:pt x="10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3" y="38"/>
                        <a:pt x="0" y="35"/>
                        <a:pt x="0" y="32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10" y="0"/>
                        <a:pt x="13" y="2"/>
                        <a:pt x="13" y="6"/>
                      </a:cubicBezTo>
                      <a:lnTo>
                        <a:pt x="13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1" name="Group 158">
              <a:extLst>
                <a:ext uri="{FF2B5EF4-FFF2-40B4-BE49-F238E27FC236}">
                  <a16:creationId xmlns:a16="http://schemas.microsoft.com/office/drawing/2014/main" id="{1356D923-5009-EE5B-91AB-CAE010A435E8}"/>
                </a:ext>
              </a:extLst>
            </p:cNvPr>
            <p:cNvGrpSpPr/>
            <p:nvPr/>
          </p:nvGrpSpPr>
          <p:grpSpPr>
            <a:xfrm>
              <a:off x="3472860" y="1899799"/>
              <a:ext cx="507337" cy="593487"/>
              <a:chOff x="4859210" y="1630618"/>
              <a:chExt cx="507337" cy="593487"/>
            </a:xfrm>
          </p:grpSpPr>
          <p:grpSp>
            <p:nvGrpSpPr>
              <p:cNvPr id="169" name="Group 140">
                <a:extLst>
                  <a:ext uri="{FF2B5EF4-FFF2-40B4-BE49-F238E27FC236}">
                    <a16:creationId xmlns:a16="http://schemas.microsoft.com/office/drawing/2014/main" id="{716F6B6F-C8FF-DA94-4364-8DFE0B1978E1}"/>
                  </a:ext>
                </a:extLst>
              </p:cNvPr>
              <p:cNvGrpSpPr/>
              <p:nvPr/>
            </p:nvGrpSpPr>
            <p:grpSpPr>
              <a:xfrm rot="2327168">
                <a:off x="4859210" y="1630618"/>
                <a:ext cx="507337" cy="593487"/>
                <a:chOff x="4468813" y="1739900"/>
                <a:chExt cx="588963" cy="688975"/>
              </a:xfrm>
              <a:solidFill>
                <a:srgbClr val="0070C0"/>
              </a:solidFill>
            </p:grpSpPr>
            <p:sp>
              <p:nvSpPr>
                <p:cNvPr id="176" name="Oval 30">
                  <a:extLst>
                    <a:ext uri="{FF2B5EF4-FFF2-40B4-BE49-F238E27FC236}">
                      <a16:creationId xmlns:a16="http://schemas.microsoft.com/office/drawing/2014/main" id="{09BFC397-1183-68CC-3C8F-FAA75FDD3D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813" y="1739900"/>
                  <a:ext cx="588963" cy="5889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7" name="Freeform 31">
                  <a:extLst>
                    <a:ext uri="{FF2B5EF4-FFF2-40B4-BE49-F238E27FC236}">
                      <a16:creationId xmlns:a16="http://schemas.microsoft.com/office/drawing/2014/main" id="{E79F2DFC-B713-6023-67FA-A68F57964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8038" y="2289175"/>
                  <a:ext cx="150813" cy="1397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88"/>
                    </a:cxn>
                    <a:cxn ang="0">
                      <a:pos x="95" y="1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5" h="88">
                      <a:moveTo>
                        <a:pt x="0" y="0"/>
                      </a:moveTo>
                      <a:lnTo>
                        <a:pt x="8" y="88"/>
                      </a:lnTo>
                      <a:lnTo>
                        <a:pt x="95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70" name="Group 139">
                <a:extLst>
                  <a:ext uri="{FF2B5EF4-FFF2-40B4-BE49-F238E27FC236}">
                    <a16:creationId xmlns:a16="http://schemas.microsoft.com/office/drawing/2014/main" id="{AF9C6600-DD9F-5D65-F7B8-7B13E155BC51}"/>
                  </a:ext>
                </a:extLst>
              </p:cNvPr>
              <p:cNvGrpSpPr/>
              <p:nvPr/>
            </p:nvGrpSpPr>
            <p:grpSpPr>
              <a:xfrm>
                <a:off x="4952297" y="1709298"/>
                <a:ext cx="377426" cy="376058"/>
                <a:chOff x="4530725" y="1808163"/>
                <a:chExt cx="438150" cy="436563"/>
              </a:xfrm>
            </p:grpSpPr>
            <p:sp>
              <p:nvSpPr>
                <p:cNvPr id="171" name="Freeform 65">
                  <a:extLst>
                    <a:ext uri="{FF2B5EF4-FFF2-40B4-BE49-F238E27FC236}">
                      <a16:creationId xmlns:a16="http://schemas.microsoft.com/office/drawing/2014/main" id="{57A4A946-319B-EFDD-EFBB-2801B97D81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68838" y="1808163"/>
                  <a:ext cx="160338" cy="436563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0" y="172"/>
                    </a:cxn>
                    <a:cxn ang="0">
                      <a:pos x="64" y="345"/>
                    </a:cxn>
                    <a:cxn ang="0">
                      <a:pos x="127" y="172"/>
                    </a:cxn>
                    <a:cxn ang="0">
                      <a:pos x="64" y="0"/>
                    </a:cxn>
                    <a:cxn ang="0">
                      <a:pos x="64" y="317"/>
                    </a:cxn>
                    <a:cxn ang="0">
                      <a:pos x="10" y="172"/>
                    </a:cxn>
                    <a:cxn ang="0">
                      <a:pos x="64" y="28"/>
                    </a:cxn>
                    <a:cxn ang="0">
                      <a:pos x="117" y="172"/>
                    </a:cxn>
                    <a:cxn ang="0">
                      <a:pos x="64" y="317"/>
                    </a:cxn>
                  </a:cxnLst>
                  <a:rect l="0" t="0" r="r" b="b"/>
                  <a:pathLst>
                    <a:path w="127" h="345">
                      <a:moveTo>
                        <a:pt x="64" y="0"/>
                      </a:moveTo>
                      <a:cubicBezTo>
                        <a:pt x="29" y="0"/>
                        <a:pt x="0" y="77"/>
                        <a:pt x="0" y="172"/>
                      </a:cubicBezTo>
                      <a:cubicBezTo>
                        <a:pt x="0" y="268"/>
                        <a:pt x="29" y="345"/>
                        <a:pt x="64" y="345"/>
                      </a:cubicBezTo>
                      <a:cubicBezTo>
                        <a:pt x="99" y="345"/>
                        <a:pt x="127" y="268"/>
                        <a:pt x="127" y="172"/>
                      </a:cubicBezTo>
                      <a:cubicBezTo>
                        <a:pt x="127" y="77"/>
                        <a:pt x="99" y="0"/>
                        <a:pt x="64" y="0"/>
                      </a:cubicBezTo>
                      <a:close/>
                      <a:moveTo>
                        <a:pt x="64" y="317"/>
                      </a:moveTo>
                      <a:cubicBezTo>
                        <a:pt x="34" y="317"/>
                        <a:pt x="10" y="252"/>
                        <a:pt x="10" y="172"/>
                      </a:cubicBezTo>
                      <a:cubicBezTo>
                        <a:pt x="10" y="92"/>
                        <a:pt x="34" y="28"/>
                        <a:pt x="64" y="28"/>
                      </a:cubicBezTo>
                      <a:cubicBezTo>
                        <a:pt x="93" y="28"/>
                        <a:pt x="117" y="92"/>
                        <a:pt x="117" y="172"/>
                      </a:cubicBezTo>
                      <a:cubicBezTo>
                        <a:pt x="117" y="252"/>
                        <a:pt x="93" y="317"/>
                        <a:pt x="64" y="31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2" name="Freeform 66">
                  <a:extLst>
                    <a:ext uri="{FF2B5EF4-FFF2-40B4-BE49-F238E27FC236}">
                      <a16:creationId xmlns:a16="http://schemas.microsoft.com/office/drawing/2014/main" id="{7A80E50A-D4B1-8427-DCBF-4293AB376B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30725" y="1946275"/>
                  <a:ext cx="438150" cy="160338"/>
                </a:xfrm>
                <a:custGeom>
                  <a:avLst/>
                  <a:gdLst/>
                  <a:ahLst/>
                  <a:cxnLst>
                    <a:cxn ang="0">
                      <a:pos x="346" y="63"/>
                    </a:cxn>
                    <a:cxn ang="0">
                      <a:pos x="173" y="0"/>
                    </a:cxn>
                    <a:cxn ang="0">
                      <a:pos x="0" y="63"/>
                    </a:cxn>
                    <a:cxn ang="0">
                      <a:pos x="173" y="127"/>
                    </a:cxn>
                    <a:cxn ang="0">
                      <a:pos x="346" y="63"/>
                    </a:cxn>
                    <a:cxn ang="0">
                      <a:pos x="28" y="63"/>
                    </a:cxn>
                    <a:cxn ang="0">
                      <a:pos x="173" y="10"/>
                    </a:cxn>
                    <a:cxn ang="0">
                      <a:pos x="317" y="63"/>
                    </a:cxn>
                    <a:cxn ang="0">
                      <a:pos x="173" y="117"/>
                    </a:cxn>
                    <a:cxn ang="0">
                      <a:pos x="28" y="63"/>
                    </a:cxn>
                  </a:cxnLst>
                  <a:rect l="0" t="0" r="r" b="b"/>
                  <a:pathLst>
                    <a:path w="346" h="127">
                      <a:moveTo>
                        <a:pt x="346" y="63"/>
                      </a:moveTo>
                      <a:cubicBezTo>
                        <a:pt x="346" y="28"/>
                        <a:pt x="268" y="0"/>
                        <a:pt x="173" y="0"/>
                      </a:cubicBezTo>
                      <a:cubicBezTo>
                        <a:pt x="77" y="0"/>
                        <a:pt x="0" y="28"/>
                        <a:pt x="0" y="63"/>
                      </a:cubicBezTo>
                      <a:cubicBezTo>
                        <a:pt x="0" y="99"/>
                        <a:pt x="77" y="127"/>
                        <a:pt x="173" y="127"/>
                      </a:cubicBezTo>
                      <a:cubicBezTo>
                        <a:pt x="268" y="127"/>
                        <a:pt x="346" y="99"/>
                        <a:pt x="346" y="63"/>
                      </a:cubicBezTo>
                      <a:close/>
                      <a:moveTo>
                        <a:pt x="28" y="63"/>
                      </a:moveTo>
                      <a:cubicBezTo>
                        <a:pt x="28" y="34"/>
                        <a:pt x="93" y="10"/>
                        <a:pt x="173" y="10"/>
                      </a:cubicBezTo>
                      <a:cubicBezTo>
                        <a:pt x="253" y="10"/>
                        <a:pt x="317" y="34"/>
                        <a:pt x="317" y="63"/>
                      </a:cubicBezTo>
                      <a:cubicBezTo>
                        <a:pt x="317" y="93"/>
                        <a:pt x="253" y="117"/>
                        <a:pt x="173" y="117"/>
                      </a:cubicBezTo>
                      <a:cubicBezTo>
                        <a:pt x="93" y="117"/>
                        <a:pt x="28" y="93"/>
                        <a:pt x="28" y="63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3" name="Freeform 67">
                  <a:extLst>
                    <a:ext uri="{FF2B5EF4-FFF2-40B4-BE49-F238E27FC236}">
                      <a16:creationId xmlns:a16="http://schemas.microsoft.com/office/drawing/2014/main" id="{5DBC02F1-F2ED-8E1E-7946-E202D68374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62475" y="1839913"/>
                  <a:ext cx="373063" cy="373063"/>
                </a:xfrm>
                <a:custGeom>
                  <a:avLst/>
                  <a:gdLst/>
                  <a:ahLst/>
                  <a:cxnLst>
                    <a:cxn ang="0">
                      <a:pos x="269" y="25"/>
                    </a:cxn>
                    <a:cxn ang="0">
                      <a:pos x="102" y="102"/>
                    </a:cxn>
                    <a:cxn ang="0">
                      <a:pos x="25" y="270"/>
                    </a:cxn>
                    <a:cxn ang="0">
                      <a:pos x="192" y="192"/>
                    </a:cxn>
                    <a:cxn ang="0">
                      <a:pos x="269" y="25"/>
                    </a:cxn>
                    <a:cxn ang="0">
                      <a:pos x="44" y="250"/>
                    </a:cxn>
                    <a:cxn ang="0">
                      <a:pos x="109" y="110"/>
                    </a:cxn>
                    <a:cxn ang="0">
                      <a:pos x="249" y="45"/>
                    </a:cxn>
                    <a:cxn ang="0">
                      <a:pos x="184" y="185"/>
                    </a:cxn>
                    <a:cxn ang="0">
                      <a:pos x="44" y="250"/>
                    </a:cxn>
                  </a:cxnLst>
                  <a:rect l="0" t="0" r="r" b="b"/>
                  <a:pathLst>
                    <a:path w="294" h="294">
                      <a:moveTo>
                        <a:pt x="269" y="25"/>
                      </a:moveTo>
                      <a:cubicBezTo>
                        <a:pt x="244" y="0"/>
                        <a:pt x="169" y="35"/>
                        <a:pt x="102" y="102"/>
                      </a:cubicBezTo>
                      <a:cubicBezTo>
                        <a:pt x="34" y="170"/>
                        <a:pt x="0" y="245"/>
                        <a:pt x="25" y="270"/>
                      </a:cubicBezTo>
                      <a:cubicBezTo>
                        <a:pt x="49" y="294"/>
                        <a:pt x="124" y="260"/>
                        <a:pt x="192" y="192"/>
                      </a:cubicBezTo>
                      <a:cubicBezTo>
                        <a:pt x="259" y="125"/>
                        <a:pt x="294" y="50"/>
                        <a:pt x="269" y="25"/>
                      </a:cubicBezTo>
                      <a:close/>
                      <a:moveTo>
                        <a:pt x="44" y="250"/>
                      </a:moveTo>
                      <a:cubicBezTo>
                        <a:pt x="24" y="229"/>
                        <a:pt x="53" y="166"/>
                        <a:pt x="109" y="110"/>
                      </a:cubicBezTo>
                      <a:cubicBezTo>
                        <a:pt x="166" y="53"/>
                        <a:pt x="228" y="24"/>
                        <a:pt x="249" y="45"/>
                      </a:cubicBezTo>
                      <a:cubicBezTo>
                        <a:pt x="270" y="66"/>
                        <a:pt x="241" y="129"/>
                        <a:pt x="184" y="185"/>
                      </a:cubicBezTo>
                      <a:cubicBezTo>
                        <a:pt x="128" y="242"/>
                        <a:pt x="65" y="271"/>
                        <a:pt x="44" y="25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4" name="Freeform 68">
                  <a:extLst>
                    <a:ext uri="{FF2B5EF4-FFF2-40B4-BE49-F238E27FC236}">
                      <a16:creationId xmlns:a16="http://schemas.microsoft.com/office/drawing/2014/main" id="{D01701B5-1325-F6C0-4ECF-27C55C0E6FA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62475" y="1839913"/>
                  <a:ext cx="373063" cy="373063"/>
                </a:xfrm>
                <a:custGeom>
                  <a:avLst/>
                  <a:gdLst/>
                  <a:ahLst/>
                  <a:cxnLst>
                    <a:cxn ang="0">
                      <a:pos x="269" y="270"/>
                    </a:cxn>
                    <a:cxn ang="0">
                      <a:pos x="192" y="102"/>
                    </a:cxn>
                    <a:cxn ang="0">
                      <a:pos x="25" y="25"/>
                    </a:cxn>
                    <a:cxn ang="0">
                      <a:pos x="102" y="192"/>
                    </a:cxn>
                    <a:cxn ang="0">
                      <a:pos x="269" y="270"/>
                    </a:cxn>
                    <a:cxn ang="0">
                      <a:pos x="44" y="45"/>
                    </a:cxn>
                    <a:cxn ang="0">
                      <a:pos x="184" y="110"/>
                    </a:cxn>
                    <a:cxn ang="0">
                      <a:pos x="249" y="250"/>
                    </a:cxn>
                    <a:cxn ang="0">
                      <a:pos x="109" y="185"/>
                    </a:cxn>
                    <a:cxn ang="0">
                      <a:pos x="44" y="45"/>
                    </a:cxn>
                  </a:cxnLst>
                  <a:rect l="0" t="0" r="r" b="b"/>
                  <a:pathLst>
                    <a:path w="294" h="294">
                      <a:moveTo>
                        <a:pt x="269" y="270"/>
                      </a:moveTo>
                      <a:cubicBezTo>
                        <a:pt x="294" y="245"/>
                        <a:pt x="259" y="170"/>
                        <a:pt x="192" y="102"/>
                      </a:cubicBezTo>
                      <a:cubicBezTo>
                        <a:pt x="124" y="35"/>
                        <a:pt x="49" y="0"/>
                        <a:pt x="25" y="25"/>
                      </a:cubicBezTo>
                      <a:cubicBezTo>
                        <a:pt x="0" y="50"/>
                        <a:pt x="34" y="125"/>
                        <a:pt x="102" y="192"/>
                      </a:cubicBezTo>
                      <a:cubicBezTo>
                        <a:pt x="169" y="260"/>
                        <a:pt x="244" y="294"/>
                        <a:pt x="269" y="270"/>
                      </a:cubicBezTo>
                      <a:close/>
                      <a:moveTo>
                        <a:pt x="44" y="45"/>
                      </a:moveTo>
                      <a:cubicBezTo>
                        <a:pt x="65" y="24"/>
                        <a:pt x="128" y="53"/>
                        <a:pt x="184" y="110"/>
                      </a:cubicBezTo>
                      <a:cubicBezTo>
                        <a:pt x="241" y="166"/>
                        <a:pt x="270" y="229"/>
                        <a:pt x="249" y="250"/>
                      </a:cubicBezTo>
                      <a:cubicBezTo>
                        <a:pt x="228" y="271"/>
                        <a:pt x="166" y="242"/>
                        <a:pt x="109" y="185"/>
                      </a:cubicBezTo>
                      <a:cubicBezTo>
                        <a:pt x="53" y="129"/>
                        <a:pt x="24" y="66"/>
                        <a:pt x="44" y="4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5" name="Oval 69">
                  <a:extLst>
                    <a:ext uri="{FF2B5EF4-FFF2-40B4-BE49-F238E27FC236}">
                      <a16:creationId xmlns:a16="http://schemas.microsoft.com/office/drawing/2014/main" id="{E027FCCF-D3DD-0885-B27D-38E9B6B883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4875" y="1993900"/>
                  <a:ext cx="68263" cy="66675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2" name="Group 155">
              <a:extLst>
                <a:ext uri="{FF2B5EF4-FFF2-40B4-BE49-F238E27FC236}">
                  <a16:creationId xmlns:a16="http://schemas.microsoft.com/office/drawing/2014/main" id="{84F8DAB6-A32D-8692-4501-037E2562F1DD}"/>
                </a:ext>
              </a:extLst>
            </p:cNvPr>
            <p:cNvGrpSpPr/>
            <p:nvPr/>
          </p:nvGrpSpPr>
          <p:grpSpPr>
            <a:xfrm rot="19909362">
              <a:off x="4386964" y="1433040"/>
              <a:ext cx="470413" cy="402040"/>
              <a:chOff x="4424663" y="1441256"/>
              <a:chExt cx="470413" cy="402040"/>
            </a:xfrm>
          </p:grpSpPr>
          <p:grpSp>
            <p:nvGrpSpPr>
              <p:cNvPr id="162" name="Group 153">
                <a:extLst>
                  <a:ext uri="{FF2B5EF4-FFF2-40B4-BE49-F238E27FC236}">
                    <a16:creationId xmlns:a16="http://schemas.microsoft.com/office/drawing/2014/main" id="{380BD94C-A603-52E8-5FA8-CD7E344BFD5A}"/>
                  </a:ext>
                </a:extLst>
              </p:cNvPr>
              <p:cNvGrpSpPr/>
              <p:nvPr/>
            </p:nvGrpSpPr>
            <p:grpSpPr>
              <a:xfrm rot="4911537">
                <a:off x="4458850" y="1407069"/>
                <a:ext cx="402040" cy="470413"/>
                <a:chOff x="3973513" y="1209674"/>
                <a:chExt cx="466725" cy="546101"/>
              </a:xfrm>
              <a:solidFill>
                <a:srgbClr val="0070C0"/>
              </a:solidFill>
            </p:grpSpPr>
            <p:sp>
              <p:nvSpPr>
                <p:cNvPr id="167" name="Oval 34">
                  <a:extLst>
                    <a:ext uri="{FF2B5EF4-FFF2-40B4-BE49-F238E27FC236}">
                      <a16:creationId xmlns:a16="http://schemas.microsoft.com/office/drawing/2014/main" id="{92C7387B-8557-D9A6-0936-63B7B63E4E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513" y="1209674"/>
                  <a:ext cx="466725" cy="466725"/>
                </a:xfrm>
                <a:prstGeom prst="ellipse">
                  <a:avLst/>
                </a:prstGeom>
                <a:solidFill>
                  <a:srgbClr val="0070C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8" name="Freeform 35">
                  <a:extLst>
                    <a:ext uri="{FF2B5EF4-FFF2-40B4-BE49-F238E27FC236}">
                      <a16:creationId xmlns:a16="http://schemas.microsoft.com/office/drawing/2014/main" id="{F1D0491B-6921-00A8-1178-C082DD009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2113" y="1644650"/>
                  <a:ext cx="119063" cy="111125"/>
                </a:xfrm>
                <a:custGeom>
                  <a:avLst/>
                  <a:gdLst/>
                  <a:ahLst/>
                  <a:cxnLst>
                    <a:cxn ang="0">
                      <a:pos x="75" y="0"/>
                    </a:cxn>
                    <a:cxn ang="0">
                      <a:pos x="69" y="70"/>
                    </a:cxn>
                    <a:cxn ang="0">
                      <a:pos x="0" y="1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5" h="70">
                      <a:moveTo>
                        <a:pt x="75" y="0"/>
                      </a:moveTo>
                      <a:lnTo>
                        <a:pt x="69" y="70"/>
                      </a:lnTo>
                      <a:lnTo>
                        <a:pt x="0" y="1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63" name="Group 154">
                <a:extLst>
                  <a:ext uri="{FF2B5EF4-FFF2-40B4-BE49-F238E27FC236}">
                    <a16:creationId xmlns:a16="http://schemas.microsoft.com/office/drawing/2014/main" id="{0E02A4DC-7675-F317-F02E-18E44CC7837F}"/>
                  </a:ext>
                </a:extLst>
              </p:cNvPr>
              <p:cNvGrpSpPr/>
              <p:nvPr/>
            </p:nvGrpSpPr>
            <p:grpSpPr>
              <a:xfrm>
                <a:off x="4632620" y="1523671"/>
                <a:ext cx="136748" cy="244780"/>
                <a:chOff x="4129088" y="1333500"/>
                <a:chExt cx="158750" cy="284163"/>
              </a:xfrm>
            </p:grpSpPr>
            <p:sp>
              <p:nvSpPr>
                <p:cNvPr id="164" name="Freeform 70">
                  <a:extLst>
                    <a:ext uri="{FF2B5EF4-FFF2-40B4-BE49-F238E27FC236}">
                      <a16:creationId xmlns:a16="http://schemas.microsoft.com/office/drawing/2014/main" id="{51230803-B397-1031-BA3D-C12C82A60E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29088" y="1333500"/>
                  <a:ext cx="158750" cy="158750"/>
                </a:xfrm>
                <a:custGeom>
                  <a:avLst/>
                  <a:gdLst/>
                  <a:ahLst/>
                  <a:cxnLst>
                    <a:cxn ang="0">
                      <a:pos x="63" y="0"/>
                    </a:cxn>
                    <a:cxn ang="0">
                      <a:pos x="0" y="63"/>
                    </a:cxn>
                    <a:cxn ang="0">
                      <a:pos x="63" y="126"/>
                    </a:cxn>
                    <a:cxn ang="0">
                      <a:pos x="126" y="63"/>
                    </a:cxn>
                    <a:cxn ang="0">
                      <a:pos x="63" y="0"/>
                    </a:cxn>
                    <a:cxn ang="0">
                      <a:pos x="63" y="114"/>
                    </a:cxn>
                    <a:cxn ang="0">
                      <a:pos x="12" y="63"/>
                    </a:cxn>
                    <a:cxn ang="0">
                      <a:pos x="63" y="12"/>
                    </a:cxn>
                    <a:cxn ang="0">
                      <a:pos x="115" y="63"/>
                    </a:cxn>
                    <a:cxn ang="0">
                      <a:pos x="63" y="114"/>
                    </a:cxn>
                  </a:cxnLst>
                  <a:rect l="0" t="0" r="r" b="b"/>
                  <a:pathLst>
                    <a:path w="126" h="126">
                      <a:moveTo>
                        <a:pt x="63" y="0"/>
                      </a:moveTo>
                      <a:cubicBezTo>
                        <a:pt x="29" y="0"/>
                        <a:pt x="0" y="28"/>
                        <a:pt x="0" y="63"/>
                      </a:cubicBezTo>
                      <a:cubicBezTo>
                        <a:pt x="0" y="98"/>
                        <a:pt x="29" y="126"/>
                        <a:pt x="63" y="126"/>
                      </a:cubicBezTo>
                      <a:cubicBezTo>
                        <a:pt x="98" y="126"/>
                        <a:pt x="126" y="98"/>
                        <a:pt x="126" y="63"/>
                      </a:cubicBezTo>
                      <a:cubicBezTo>
                        <a:pt x="126" y="28"/>
                        <a:pt x="98" y="0"/>
                        <a:pt x="63" y="0"/>
                      </a:cubicBezTo>
                      <a:close/>
                      <a:moveTo>
                        <a:pt x="63" y="114"/>
                      </a:moveTo>
                      <a:cubicBezTo>
                        <a:pt x="35" y="114"/>
                        <a:pt x="12" y="91"/>
                        <a:pt x="12" y="63"/>
                      </a:cubicBezTo>
                      <a:cubicBezTo>
                        <a:pt x="12" y="35"/>
                        <a:pt x="35" y="12"/>
                        <a:pt x="63" y="12"/>
                      </a:cubicBezTo>
                      <a:cubicBezTo>
                        <a:pt x="92" y="12"/>
                        <a:pt x="115" y="35"/>
                        <a:pt x="115" y="63"/>
                      </a:cubicBezTo>
                      <a:cubicBezTo>
                        <a:pt x="115" y="91"/>
                        <a:pt x="92" y="114"/>
                        <a:pt x="63" y="11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5" name="Rectangle 71">
                  <a:extLst>
                    <a:ext uri="{FF2B5EF4-FFF2-40B4-BE49-F238E27FC236}">
                      <a16:creationId xmlns:a16="http://schemas.microsoft.com/office/drawing/2014/main" id="{09CF9A7B-4F5C-F425-4258-01ABFF715A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8938" y="1484313"/>
                  <a:ext cx="20638" cy="77788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6" name="Freeform 72">
                  <a:extLst>
                    <a:ext uri="{FF2B5EF4-FFF2-40B4-BE49-F238E27FC236}">
                      <a16:creationId xmlns:a16="http://schemas.microsoft.com/office/drawing/2014/main" id="{CBE2B750-3D1A-0806-9467-4745A3D459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2588" y="1509713"/>
                  <a:ext cx="33338" cy="107950"/>
                </a:xfrm>
                <a:custGeom>
                  <a:avLst/>
                  <a:gdLst/>
                  <a:ahLst/>
                  <a:cxnLst>
                    <a:cxn ang="0">
                      <a:pos x="27" y="71"/>
                    </a:cxn>
                    <a:cxn ang="0">
                      <a:pos x="13" y="85"/>
                    </a:cxn>
                    <a:cxn ang="0">
                      <a:pos x="13" y="85"/>
                    </a:cxn>
                    <a:cxn ang="0">
                      <a:pos x="0" y="71"/>
                    </a:cxn>
                    <a:cxn ang="0">
                      <a:pos x="0" y="13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27" y="13"/>
                    </a:cxn>
                    <a:cxn ang="0">
                      <a:pos x="27" y="71"/>
                    </a:cxn>
                  </a:cxnLst>
                  <a:rect l="0" t="0" r="r" b="b"/>
                  <a:pathLst>
                    <a:path w="27" h="85">
                      <a:moveTo>
                        <a:pt x="27" y="71"/>
                      </a:moveTo>
                      <a:cubicBezTo>
                        <a:pt x="27" y="79"/>
                        <a:pt x="21" y="85"/>
                        <a:pt x="13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6" y="85"/>
                        <a:pt x="0" y="79"/>
                        <a:pt x="0" y="7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7" y="6"/>
                        <a:pt x="27" y="13"/>
                      </a:cubicBezTo>
                      <a:lnTo>
                        <a:pt x="27" y="7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3" name="Group 157">
              <a:extLst>
                <a:ext uri="{FF2B5EF4-FFF2-40B4-BE49-F238E27FC236}">
                  <a16:creationId xmlns:a16="http://schemas.microsoft.com/office/drawing/2014/main" id="{154DA60F-D287-7394-BD79-6F3F83D81240}"/>
                </a:ext>
              </a:extLst>
            </p:cNvPr>
            <p:cNvGrpSpPr/>
            <p:nvPr/>
          </p:nvGrpSpPr>
          <p:grpSpPr>
            <a:xfrm>
              <a:off x="3800720" y="1437894"/>
              <a:ext cx="544259" cy="463577"/>
              <a:chOff x="4214441" y="1844910"/>
              <a:chExt cx="544259" cy="463577"/>
            </a:xfrm>
          </p:grpSpPr>
          <p:grpSp>
            <p:nvGrpSpPr>
              <p:cNvPr id="156" name="Group 138">
                <a:extLst>
                  <a:ext uri="{FF2B5EF4-FFF2-40B4-BE49-F238E27FC236}">
                    <a16:creationId xmlns:a16="http://schemas.microsoft.com/office/drawing/2014/main" id="{24693EBA-AB2A-302F-91ED-7E1F6882020C}"/>
                  </a:ext>
                </a:extLst>
              </p:cNvPr>
              <p:cNvGrpSpPr/>
              <p:nvPr/>
            </p:nvGrpSpPr>
            <p:grpSpPr>
              <a:xfrm rot="4962133">
                <a:off x="4254782" y="1804569"/>
                <a:ext cx="463577" cy="544259"/>
                <a:chOff x="3767138" y="1962150"/>
                <a:chExt cx="538163" cy="631826"/>
              </a:xfrm>
              <a:solidFill>
                <a:srgbClr val="0070C0"/>
              </a:solidFill>
            </p:grpSpPr>
            <p:sp>
              <p:nvSpPr>
                <p:cNvPr id="160" name="Oval 46">
                  <a:extLst>
                    <a:ext uri="{FF2B5EF4-FFF2-40B4-BE49-F238E27FC236}">
                      <a16:creationId xmlns:a16="http://schemas.microsoft.com/office/drawing/2014/main" id="{7C0C2D21-E57A-5B6A-1F2E-2D851E511F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7138" y="1962150"/>
                  <a:ext cx="538163" cy="53975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61" name="Freeform 47">
                  <a:extLst>
                    <a:ext uri="{FF2B5EF4-FFF2-40B4-BE49-F238E27FC236}">
                      <a16:creationId xmlns:a16="http://schemas.microsoft.com/office/drawing/2014/main" id="{B014FB1D-0F50-CBBE-0EE8-669121335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0663" y="2465388"/>
                  <a:ext cx="138113" cy="128588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80" y="81"/>
                    </a:cxn>
                    <a:cxn ang="0">
                      <a:pos x="0" y="13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7" h="81">
                      <a:moveTo>
                        <a:pt x="87" y="0"/>
                      </a:moveTo>
                      <a:lnTo>
                        <a:pt x="80" y="81"/>
                      </a:lnTo>
                      <a:lnTo>
                        <a:pt x="0" y="13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57" name="Group 137">
                <a:extLst>
                  <a:ext uri="{FF2B5EF4-FFF2-40B4-BE49-F238E27FC236}">
                    <a16:creationId xmlns:a16="http://schemas.microsoft.com/office/drawing/2014/main" id="{C20A3C8D-D62A-0DDD-FCB3-671CAC9C2C5D}"/>
                  </a:ext>
                </a:extLst>
              </p:cNvPr>
              <p:cNvGrpSpPr/>
              <p:nvPr/>
            </p:nvGrpSpPr>
            <p:grpSpPr>
              <a:xfrm>
                <a:off x="4463456" y="1922906"/>
                <a:ext cx="209224" cy="263924"/>
                <a:chOff x="3940175" y="2076450"/>
                <a:chExt cx="242888" cy="306388"/>
              </a:xfrm>
            </p:grpSpPr>
            <p:sp>
              <p:nvSpPr>
                <p:cNvPr id="158" name="Freeform 73">
                  <a:extLst>
                    <a:ext uri="{FF2B5EF4-FFF2-40B4-BE49-F238E27FC236}">
                      <a16:creationId xmlns:a16="http://schemas.microsoft.com/office/drawing/2014/main" id="{85ED910C-A48A-6FA5-F621-CBAE296AA5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21138" y="2078038"/>
                  <a:ext cx="161925" cy="304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92"/>
                    </a:cxn>
                    <a:cxn ang="0">
                      <a:pos x="102" y="192"/>
                    </a:cxn>
                    <a:cxn ang="0">
                      <a:pos x="0" y="0"/>
                    </a:cxn>
                    <a:cxn ang="0">
                      <a:pos x="15" y="74"/>
                    </a:cxn>
                    <a:cxn ang="0">
                      <a:pos x="69" y="167"/>
                    </a:cxn>
                    <a:cxn ang="0">
                      <a:pos x="15" y="167"/>
                    </a:cxn>
                    <a:cxn ang="0">
                      <a:pos x="15" y="74"/>
                    </a:cxn>
                  </a:cxnLst>
                  <a:rect l="0" t="0" r="r" b="b"/>
                  <a:pathLst>
                    <a:path w="102" h="192">
                      <a:moveTo>
                        <a:pt x="0" y="0"/>
                      </a:moveTo>
                      <a:lnTo>
                        <a:pt x="0" y="192"/>
                      </a:lnTo>
                      <a:lnTo>
                        <a:pt x="102" y="192"/>
                      </a:lnTo>
                      <a:lnTo>
                        <a:pt x="0" y="0"/>
                      </a:lnTo>
                      <a:close/>
                      <a:moveTo>
                        <a:pt x="15" y="74"/>
                      </a:moveTo>
                      <a:lnTo>
                        <a:pt x="69" y="167"/>
                      </a:lnTo>
                      <a:lnTo>
                        <a:pt x="15" y="167"/>
                      </a:lnTo>
                      <a:lnTo>
                        <a:pt x="15" y="7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59" name="Rectangle 74">
                  <a:extLst>
                    <a:ext uri="{FF2B5EF4-FFF2-40B4-BE49-F238E27FC236}">
                      <a16:creationId xmlns:a16="http://schemas.microsoft.com/office/drawing/2014/main" id="{20843751-5588-BDF4-B974-904C80167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0175" y="2076450"/>
                  <a:ext cx="39688" cy="300038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4" name="Group 154">
              <a:extLst>
                <a:ext uri="{FF2B5EF4-FFF2-40B4-BE49-F238E27FC236}">
                  <a16:creationId xmlns:a16="http://schemas.microsoft.com/office/drawing/2014/main" id="{6F02F401-4202-A7BC-5330-4DEE63A73188}"/>
                </a:ext>
              </a:extLst>
            </p:cNvPr>
            <p:cNvGrpSpPr/>
            <p:nvPr/>
          </p:nvGrpSpPr>
          <p:grpSpPr>
            <a:xfrm>
              <a:off x="4919124" y="1396921"/>
              <a:ext cx="470413" cy="402040"/>
              <a:chOff x="3895582" y="1483551"/>
              <a:chExt cx="470413" cy="402040"/>
            </a:xfrm>
          </p:grpSpPr>
          <p:grpSp>
            <p:nvGrpSpPr>
              <p:cNvPr id="152" name="Group 132">
                <a:extLst>
                  <a:ext uri="{FF2B5EF4-FFF2-40B4-BE49-F238E27FC236}">
                    <a16:creationId xmlns:a16="http://schemas.microsoft.com/office/drawing/2014/main" id="{5701B337-E1EF-B381-DE8E-609814084E15}"/>
                  </a:ext>
                </a:extLst>
              </p:cNvPr>
              <p:cNvGrpSpPr/>
              <p:nvPr/>
            </p:nvGrpSpPr>
            <p:grpSpPr>
              <a:xfrm rot="4753204">
                <a:off x="3929769" y="1449364"/>
                <a:ext cx="402040" cy="470413"/>
                <a:chOff x="3308352" y="1454150"/>
                <a:chExt cx="466725" cy="546101"/>
              </a:xfrm>
              <a:solidFill>
                <a:srgbClr val="0070C0"/>
              </a:solidFill>
            </p:grpSpPr>
            <p:sp>
              <p:nvSpPr>
                <p:cNvPr id="154" name="Oval 36">
                  <a:extLst>
                    <a:ext uri="{FF2B5EF4-FFF2-40B4-BE49-F238E27FC236}">
                      <a16:creationId xmlns:a16="http://schemas.microsoft.com/office/drawing/2014/main" id="{92DE2A54-ED20-ACF2-3755-306A659C9A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8352" y="1454150"/>
                  <a:ext cx="466725" cy="4651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55" name="Freeform 37">
                  <a:extLst>
                    <a:ext uri="{FF2B5EF4-FFF2-40B4-BE49-F238E27FC236}">
                      <a16:creationId xmlns:a16="http://schemas.microsoft.com/office/drawing/2014/main" id="{BBC573EC-DC0E-93E7-D54F-D587FFF3C9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6950" y="1887538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70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53" name="Freeform 75">
                <a:extLst>
                  <a:ext uri="{FF2B5EF4-FFF2-40B4-BE49-F238E27FC236}">
                    <a16:creationId xmlns:a16="http://schemas.microsoft.com/office/drawing/2014/main" id="{4A6F531F-AC51-40DD-3DAC-A8224C1F18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1208" y="1548557"/>
                <a:ext cx="236575" cy="239310"/>
              </a:xfrm>
              <a:custGeom>
                <a:avLst/>
                <a:gdLst/>
                <a:ahLst/>
                <a:cxnLst>
                  <a:cxn ang="0">
                    <a:pos x="139" y="105"/>
                  </a:cxn>
                  <a:cxn ang="0">
                    <a:pos x="134" y="93"/>
                  </a:cxn>
                  <a:cxn ang="0">
                    <a:pos x="134" y="42"/>
                  </a:cxn>
                  <a:cxn ang="0">
                    <a:pos x="139" y="35"/>
                  </a:cxn>
                  <a:cxn ang="0">
                    <a:pos x="140" y="35"/>
                  </a:cxn>
                  <a:cxn ang="0">
                    <a:pos x="140" y="12"/>
                  </a:cxn>
                  <a:cxn ang="0">
                    <a:pos x="139" y="12"/>
                  </a:cxn>
                  <a:cxn ang="0">
                    <a:pos x="139" y="12"/>
                  </a:cxn>
                  <a:cxn ang="0">
                    <a:pos x="108" y="0"/>
                  </a:cxn>
                  <a:cxn ang="0">
                    <a:pos x="77" y="12"/>
                  </a:cxn>
                  <a:cxn ang="0">
                    <a:pos x="77" y="12"/>
                  </a:cxn>
                  <a:cxn ang="0">
                    <a:pos x="76" y="12"/>
                  </a:cxn>
                  <a:cxn ang="0">
                    <a:pos x="76" y="35"/>
                  </a:cxn>
                  <a:cxn ang="0">
                    <a:pos x="77" y="35"/>
                  </a:cxn>
                  <a:cxn ang="0">
                    <a:pos x="86" y="42"/>
                  </a:cxn>
                  <a:cxn ang="0">
                    <a:pos x="86" y="93"/>
                  </a:cxn>
                  <a:cxn ang="0">
                    <a:pos x="79" y="105"/>
                  </a:cxn>
                  <a:cxn ang="0">
                    <a:pos x="29" y="200"/>
                  </a:cxn>
                  <a:cxn ang="0">
                    <a:pos x="108" y="218"/>
                  </a:cxn>
                  <a:cxn ang="0">
                    <a:pos x="187" y="200"/>
                  </a:cxn>
                  <a:cxn ang="0">
                    <a:pos x="139" y="105"/>
                  </a:cxn>
                  <a:cxn ang="0">
                    <a:pos x="137" y="201"/>
                  </a:cxn>
                  <a:cxn ang="0">
                    <a:pos x="172" y="177"/>
                  </a:cxn>
                  <a:cxn ang="0">
                    <a:pos x="142" y="126"/>
                  </a:cxn>
                  <a:cxn ang="0">
                    <a:pos x="183" y="179"/>
                  </a:cxn>
                  <a:cxn ang="0">
                    <a:pos x="137" y="201"/>
                  </a:cxn>
                </a:cxnLst>
                <a:rect l="0" t="0" r="r" b="b"/>
                <a:pathLst>
                  <a:path w="217" h="219">
                    <a:moveTo>
                      <a:pt x="139" y="105"/>
                    </a:moveTo>
                    <a:cubicBezTo>
                      <a:pt x="139" y="105"/>
                      <a:pt x="134" y="103"/>
                      <a:pt x="134" y="93"/>
                    </a:cubicBezTo>
                    <a:cubicBezTo>
                      <a:pt x="134" y="84"/>
                      <a:pt x="134" y="52"/>
                      <a:pt x="134" y="42"/>
                    </a:cubicBezTo>
                    <a:cubicBezTo>
                      <a:pt x="137" y="40"/>
                      <a:pt x="139" y="37"/>
                      <a:pt x="139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5"/>
                      <a:pt x="125" y="0"/>
                      <a:pt x="108" y="0"/>
                    </a:cubicBezTo>
                    <a:cubicBezTo>
                      <a:pt x="91" y="0"/>
                      <a:pt x="77" y="5"/>
                      <a:pt x="77" y="12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38"/>
                      <a:pt x="79" y="40"/>
                      <a:pt x="86" y="42"/>
                    </a:cubicBezTo>
                    <a:cubicBezTo>
                      <a:pt x="86" y="53"/>
                      <a:pt x="86" y="85"/>
                      <a:pt x="86" y="93"/>
                    </a:cubicBezTo>
                    <a:cubicBezTo>
                      <a:pt x="86" y="103"/>
                      <a:pt x="79" y="105"/>
                      <a:pt x="79" y="105"/>
                    </a:cubicBezTo>
                    <a:cubicBezTo>
                      <a:pt x="67" y="112"/>
                      <a:pt x="0" y="180"/>
                      <a:pt x="29" y="200"/>
                    </a:cubicBezTo>
                    <a:cubicBezTo>
                      <a:pt x="56" y="219"/>
                      <a:pt x="100" y="218"/>
                      <a:pt x="108" y="218"/>
                    </a:cubicBezTo>
                    <a:cubicBezTo>
                      <a:pt x="117" y="218"/>
                      <a:pt x="161" y="219"/>
                      <a:pt x="187" y="200"/>
                    </a:cubicBezTo>
                    <a:cubicBezTo>
                      <a:pt x="217" y="180"/>
                      <a:pt x="150" y="112"/>
                      <a:pt x="139" y="105"/>
                    </a:cubicBezTo>
                    <a:close/>
                    <a:moveTo>
                      <a:pt x="137" y="201"/>
                    </a:moveTo>
                    <a:cubicBezTo>
                      <a:pt x="137" y="201"/>
                      <a:pt x="170" y="195"/>
                      <a:pt x="172" y="177"/>
                    </a:cubicBezTo>
                    <a:cubicBezTo>
                      <a:pt x="173" y="159"/>
                      <a:pt x="142" y="126"/>
                      <a:pt x="142" y="126"/>
                    </a:cubicBezTo>
                    <a:cubicBezTo>
                      <a:pt x="142" y="126"/>
                      <a:pt x="183" y="158"/>
                      <a:pt x="183" y="179"/>
                    </a:cubicBezTo>
                    <a:cubicBezTo>
                      <a:pt x="182" y="201"/>
                      <a:pt x="137" y="201"/>
                      <a:pt x="137" y="201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81497" tIns="40749" rIns="81497" bIns="407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41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5" name="Group 156">
              <a:extLst>
                <a:ext uri="{FF2B5EF4-FFF2-40B4-BE49-F238E27FC236}">
                  <a16:creationId xmlns:a16="http://schemas.microsoft.com/office/drawing/2014/main" id="{8CC0E123-E336-267F-5D58-F6994D3CEDD7}"/>
                </a:ext>
              </a:extLst>
            </p:cNvPr>
            <p:cNvGrpSpPr/>
            <p:nvPr/>
          </p:nvGrpSpPr>
          <p:grpSpPr>
            <a:xfrm rot="1860349">
              <a:off x="4374504" y="2341555"/>
              <a:ext cx="470413" cy="402039"/>
              <a:chOff x="3692842" y="2183081"/>
              <a:chExt cx="470413" cy="402039"/>
            </a:xfrm>
          </p:grpSpPr>
          <p:grpSp>
            <p:nvGrpSpPr>
              <p:cNvPr id="148" name="Group 133">
                <a:extLst>
                  <a:ext uri="{FF2B5EF4-FFF2-40B4-BE49-F238E27FC236}">
                    <a16:creationId xmlns:a16="http://schemas.microsoft.com/office/drawing/2014/main" id="{8D2AF299-3787-EADB-B649-121DD80AF877}"/>
                  </a:ext>
                </a:extLst>
              </p:cNvPr>
              <p:cNvGrpSpPr/>
              <p:nvPr/>
            </p:nvGrpSpPr>
            <p:grpSpPr>
              <a:xfrm rot="4811506">
                <a:off x="3727029" y="2148894"/>
                <a:ext cx="402039" cy="470413"/>
                <a:chOff x="3008313" y="2062163"/>
                <a:chExt cx="466725" cy="546100"/>
              </a:xfrm>
              <a:solidFill>
                <a:srgbClr val="0070C0"/>
              </a:solidFill>
            </p:grpSpPr>
            <p:sp>
              <p:nvSpPr>
                <p:cNvPr id="150" name="Oval 38">
                  <a:extLst>
                    <a:ext uri="{FF2B5EF4-FFF2-40B4-BE49-F238E27FC236}">
                      <a16:creationId xmlns:a16="http://schemas.microsoft.com/office/drawing/2014/main" id="{8B7C2E30-F868-9F28-FF00-50F1D79E7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313" y="2062163"/>
                  <a:ext cx="466725" cy="4651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51" name="Freeform 39">
                  <a:extLst>
                    <a:ext uri="{FF2B5EF4-FFF2-40B4-BE49-F238E27FC236}">
                      <a16:creationId xmlns:a16="http://schemas.microsoft.com/office/drawing/2014/main" id="{204FAE18-182E-C510-3998-E7C8EB206F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6913" y="2495550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69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69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49" name="Freeform 76">
                <a:extLst>
                  <a:ext uri="{FF2B5EF4-FFF2-40B4-BE49-F238E27FC236}">
                    <a16:creationId xmlns:a16="http://schemas.microsoft.com/office/drawing/2014/main" id="{68025704-B0C3-4518-1139-D02B30DB64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3965" y="2271700"/>
                <a:ext cx="381528" cy="250249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4"/>
                  </a:cxn>
                  <a:cxn ang="0">
                    <a:pos x="269" y="132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7"/>
                  </a:cxn>
                  <a:cxn ang="0">
                    <a:pos x="161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1" y="97"/>
                  </a:cxn>
                  <a:cxn ang="0">
                    <a:pos x="251" y="67"/>
                  </a:cxn>
                  <a:cxn ang="0">
                    <a:pos x="281" y="37"/>
                  </a:cxn>
                  <a:cxn ang="0">
                    <a:pos x="311" y="67"/>
                  </a:cxn>
                  <a:cxn ang="0">
                    <a:pos x="281" y="97"/>
                  </a:cxn>
                </a:cxnLst>
                <a:rect l="0" t="0" r="r" b="b"/>
                <a:pathLst>
                  <a:path w="349" h="229">
                    <a:moveTo>
                      <a:pt x="333" y="51"/>
                    </a:moveTo>
                    <a:cubicBezTo>
                      <a:pt x="316" y="6"/>
                      <a:pt x="259" y="0"/>
                      <a:pt x="259" y="0"/>
                    </a:cubicBezTo>
                    <a:cubicBezTo>
                      <a:pt x="0" y="4"/>
                      <a:pt x="103" y="219"/>
                      <a:pt x="170" y="224"/>
                    </a:cubicBezTo>
                    <a:cubicBezTo>
                      <a:pt x="236" y="229"/>
                      <a:pt x="226" y="149"/>
                      <a:pt x="269" y="132"/>
                    </a:cubicBezTo>
                    <a:cubicBezTo>
                      <a:pt x="311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7"/>
                      <a:pt x="155" y="56"/>
                    </a:cubicBezTo>
                    <a:cubicBezTo>
                      <a:pt x="155" y="64"/>
                      <a:pt x="148" y="71"/>
                      <a:pt x="140" y="71"/>
                    </a:cubicBezTo>
                    <a:cubicBezTo>
                      <a:pt x="131" y="71"/>
                      <a:pt x="125" y="64"/>
                      <a:pt x="125" y="56"/>
                    </a:cubicBezTo>
                    <a:cubicBezTo>
                      <a:pt x="125" y="47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3"/>
                      <a:pt x="116" y="151"/>
                    </a:cubicBezTo>
                    <a:cubicBezTo>
                      <a:pt x="116" y="138"/>
                      <a:pt x="126" y="127"/>
                      <a:pt x="139" y="127"/>
                    </a:cubicBezTo>
                    <a:cubicBezTo>
                      <a:pt x="151" y="127"/>
                      <a:pt x="161" y="138"/>
                      <a:pt x="161" y="151"/>
                    </a:cubicBezTo>
                    <a:cubicBezTo>
                      <a:pt x="161" y="163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4"/>
                      <a:pt x="166" y="163"/>
                      <a:pt x="180" y="163"/>
                    </a:cubicBezTo>
                    <a:cubicBezTo>
                      <a:pt x="193" y="163"/>
                      <a:pt x="205" y="174"/>
                      <a:pt x="205" y="188"/>
                    </a:cubicBezTo>
                    <a:cubicBezTo>
                      <a:pt x="205" y="202"/>
                      <a:pt x="193" y="213"/>
                      <a:pt x="180" y="213"/>
                    </a:cubicBezTo>
                    <a:close/>
                    <a:moveTo>
                      <a:pt x="281" y="97"/>
                    </a:moveTo>
                    <a:cubicBezTo>
                      <a:pt x="265" y="97"/>
                      <a:pt x="251" y="84"/>
                      <a:pt x="251" y="67"/>
                    </a:cubicBezTo>
                    <a:cubicBezTo>
                      <a:pt x="251" y="51"/>
                      <a:pt x="265" y="37"/>
                      <a:pt x="281" y="37"/>
                    </a:cubicBezTo>
                    <a:cubicBezTo>
                      <a:pt x="298" y="37"/>
                      <a:pt x="311" y="51"/>
                      <a:pt x="311" y="67"/>
                    </a:cubicBezTo>
                    <a:cubicBezTo>
                      <a:pt x="311" y="84"/>
                      <a:pt x="298" y="97"/>
                      <a:pt x="281" y="97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81497" tIns="40749" rIns="81497" bIns="407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1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41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6" name="Group 179">
              <a:extLst>
                <a:ext uri="{FF2B5EF4-FFF2-40B4-BE49-F238E27FC236}">
                  <a16:creationId xmlns:a16="http://schemas.microsoft.com/office/drawing/2014/main" id="{F0C0CBCB-C377-1EBB-7EAB-534749512C24}"/>
                </a:ext>
              </a:extLst>
            </p:cNvPr>
            <p:cNvGrpSpPr/>
            <p:nvPr/>
          </p:nvGrpSpPr>
          <p:grpSpPr>
            <a:xfrm>
              <a:off x="4237019" y="2779310"/>
              <a:ext cx="470413" cy="402040"/>
              <a:chOff x="4265593" y="3118357"/>
              <a:chExt cx="470413" cy="402040"/>
            </a:xfrm>
          </p:grpSpPr>
          <p:grpSp>
            <p:nvGrpSpPr>
              <p:cNvPr id="144" name="Group 134">
                <a:extLst>
                  <a:ext uri="{FF2B5EF4-FFF2-40B4-BE49-F238E27FC236}">
                    <a16:creationId xmlns:a16="http://schemas.microsoft.com/office/drawing/2014/main" id="{D91BA6D1-8355-1CF9-21FB-D80346FAE826}"/>
                  </a:ext>
                </a:extLst>
              </p:cNvPr>
              <p:cNvGrpSpPr/>
              <p:nvPr/>
            </p:nvGrpSpPr>
            <p:grpSpPr>
              <a:xfrm rot="5400000">
                <a:off x="4299780" y="3084170"/>
                <a:ext cx="402040" cy="470413"/>
                <a:chOff x="3008313" y="2686050"/>
                <a:chExt cx="466725" cy="546100"/>
              </a:xfrm>
              <a:solidFill>
                <a:srgbClr val="0070C0"/>
              </a:solidFill>
            </p:grpSpPr>
            <p:sp>
              <p:nvSpPr>
                <p:cNvPr id="146" name="Oval 42">
                  <a:extLst>
                    <a:ext uri="{FF2B5EF4-FFF2-40B4-BE49-F238E27FC236}">
                      <a16:creationId xmlns:a16="http://schemas.microsoft.com/office/drawing/2014/main" id="{AD898A05-9C14-17C6-9211-D1111CAD8A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313" y="2686050"/>
                  <a:ext cx="466725" cy="4667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7" name="Freeform 43">
                  <a:extLst>
                    <a:ext uri="{FF2B5EF4-FFF2-40B4-BE49-F238E27FC236}">
                      <a16:creationId xmlns:a16="http://schemas.microsoft.com/office/drawing/2014/main" id="{F119EB39-4FB2-AEBA-C275-D7D00877FB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6913" y="3121025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69" y="70"/>
                    </a:cxn>
                    <a:cxn ang="0">
                      <a:pos x="0" y="11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0">
                      <a:moveTo>
                        <a:pt x="76" y="0"/>
                      </a:moveTo>
                      <a:lnTo>
                        <a:pt x="69" y="70"/>
                      </a:lnTo>
                      <a:lnTo>
                        <a:pt x="0" y="11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45" name="Freeform 77">
                <a:extLst>
                  <a:ext uri="{FF2B5EF4-FFF2-40B4-BE49-F238E27FC236}">
                    <a16:creationId xmlns:a16="http://schemas.microsoft.com/office/drawing/2014/main" id="{67668AE9-A515-E2BE-DA1B-1F74667FF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0730" y="3219650"/>
                <a:ext cx="213328" cy="196917"/>
              </a:xfrm>
              <a:custGeom>
                <a:avLst/>
                <a:gdLst/>
                <a:ahLst/>
                <a:cxnLst>
                  <a:cxn ang="0">
                    <a:pos x="96" y="181"/>
                  </a:cxn>
                  <a:cxn ang="0">
                    <a:pos x="0" y="180"/>
                  </a:cxn>
                  <a:cxn ang="0">
                    <a:pos x="0" y="36"/>
                  </a:cxn>
                  <a:cxn ang="0">
                    <a:pos x="98" y="36"/>
                  </a:cxn>
                  <a:cxn ang="0">
                    <a:pos x="196" y="36"/>
                  </a:cxn>
                  <a:cxn ang="0">
                    <a:pos x="196" y="180"/>
                  </a:cxn>
                  <a:cxn ang="0">
                    <a:pos x="96" y="181"/>
                  </a:cxn>
                </a:cxnLst>
                <a:rect l="0" t="0" r="r" b="b"/>
                <a:pathLst>
                  <a:path w="196" h="181">
                    <a:moveTo>
                      <a:pt x="96" y="181"/>
                    </a:moveTo>
                    <a:cubicBezTo>
                      <a:pt x="96" y="181"/>
                      <a:pt x="62" y="147"/>
                      <a:pt x="0" y="18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63" y="0"/>
                      <a:pt x="98" y="36"/>
                    </a:cubicBezTo>
                    <a:cubicBezTo>
                      <a:pt x="196" y="36"/>
                      <a:pt x="196" y="36"/>
                      <a:pt x="196" y="36"/>
                    </a:cubicBezTo>
                    <a:cubicBezTo>
                      <a:pt x="196" y="180"/>
                      <a:pt x="196" y="180"/>
                      <a:pt x="196" y="180"/>
                    </a:cubicBezTo>
                    <a:lnTo>
                      <a:pt x="96" y="181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81497" tIns="40749" rIns="81497" bIns="407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41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7" name="Group 178">
              <a:extLst>
                <a:ext uri="{FF2B5EF4-FFF2-40B4-BE49-F238E27FC236}">
                  <a16:creationId xmlns:a16="http://schemas.microsoft.com/office/drawing/2014/main" id="{95F81D63-F5F1-7F29-D6C5-8838CBB27505}"/>
                </a:ext>
              </a:extLst>
            </p:cNvPr>
            <p:cNvGrpSpPr/>
            <p:nvPr/>
          </p:nvGrpSpPr>
          <p:grpSpPr>
            <a:xfrm rot="19773652">
              <a:off x="6853641" y="1132006"/>
              <a:ext cx="433311" cy="370120"/>
              <a:chOff x="4083852" y="2435631"/>
              <a:chExt cx="656392" cy="560668"/>
            </a:xfrm>
          </p:grpSpPr>
          <p:grpSp>
            <p:nvGrpSpPr>
              <p:cNvPr id="136" name="Group 136">
                <a:extLst>
                  <a:ext uri="{FF2B5EF4-FFF2-40B4-BE49-F238E27FC236}">
                    <a16:creationId xmlns:a16="http://schemas.microsoft.com/office/drawing/2014/main" id="{8C10E304-CBAA-9A74-EA9E-81CE55770E7A}"/>
                  </a:ext>
                </a:extLst>
              </p:cNvPr>
              <p:cNvGrpSpPr/>
              <p:nvPr/>
            </p:nvGrpSpPr>
            <p:grpSpPr>
              <a:xfrm rot="5554138">
                <a:off x="4131714" y="2387769"/>
                <a:ext cx="560668" cy="656392"/>
                <a:chOff x="3581400" y="2638425"/>
                <a:chExt cx="650875" cy="762001"/>
              </a:xfrm>
              <a:solidFill>
                <a:srgbClr val="0070C0"/>
              </a:solidFill>
            </p:grpSpPr>
            <p:sp>
              <p:nvSpPr>
                <p:cNvPr id="142" name="Oval 44">
                  <a:extLst>
                    <a:ext uri="{FF2B5EF4-FFF2-40B4-BE49-F238E27FC236}">
                      <a16:creationId xmlns:a16="http://schemas.microsoft.com/office/drawing/2014/main" id="{780B95C5-0DE4-2E57-3B6F-EDAD385935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1400" y="2638425"/>
                  <a:ext cx="650875" cy="65087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3" name="Freeform 45">
                  <a:extLst>
                    <a:ext uri="{FF2B5EF4-FFF2-40B4-BE49-F238E27FC236}">
                      <a16:creationId xmlns:a16="http://schemas.microsoft.com/office/drawing/2014/main" id="{7A877A4F-ED4A-EACE-0504-6FC9749DC1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8900" y="3243263"/>
                  <a:ext cx="168275" cy="157163"/>
                </a:xfrm>
                <a:custGeom>
                  <a:avLst/>
                  <a:gdLst/>
                  <a:ahLst/>
                  <a:cxnLst>
                    <a:cxn ang="0">
                      <a:pos x="106" y="0"/>
                    </a:cxn>
                    <a:cxn ang="0">
                      <a:pos x="97" y="99"/>
                    </a:cxn>
                    <a:cxn ang="0">
                      <a:pos x="0" y="17"/>
                    </a:cxn>
                    <a:cxn ang="0">
                      <a:pos x="106" y="0"/>
                    </a:cxn>
                  </a:cxnLst>
                  <a:rect l="0" t="0" r="r" b="b"/>
                  <a:pathLst>
                    <a:path w="106" h="99">
                      <a:moveTo>
                        <a:pt x="106" y="0"/>
                      </a:moveTo>
                      <a:lnTo>
                        <a:pt x="97" y="99"/>
                      </a:lnTo>
                      <a:lnTo>
                        <a:pt x="0" y="17"/>
                      </a:lnTo>
                      <a:lnTo>
                        <a:pt x="10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37" name="Group 135">
                <a:extLst>
                  <a:ext uri="{FF2B5EF4-FFF2-40B4-BE49-F238E27FC236}">
                    <a16:creationId xmlns:a16="http://schemas.microsoft.com/office/drawing/2014/main" id="{ACCAA8D1-8CC0-0E1E-0EE6-C55725B62A1C}"/>
                  </a:ext>
                </a:extLst>
              </p:cNvPr>
              <p:cNvGrpSpPr/>
              <p:nvPr/>
            </p:nvGrpSpPr>
            <p:grpSpPr>
              <a:xfrm>
                <a:off x="4318524" y="2563559"/>
                <a:ext cx="306316" cy="329557"/>
                <a:chOff x="3729038" y="2790825"/>
                <a:chExt cx="355600" cy="382588"/>
              </a:xfrm>
            </p:grpSpPr>
            <p:sp>
              <p:nvSpPr>
                <p:cNvPr id="138" name="Freeform 78">
                  <a:extLst>
                    <a:ext uri="{FF2B5EF4-FFF2-40B4-BE49-F238E27FC236}">
                      <a16:creationId xmlns:a16="http://schemas.microsoft.com/office/drawing/2014/main" id="{8EF63036-839A-5559-E642-0CE973804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7150" y="3111500"/>
                  <a:ext cx="82550" cy="19050"/>
                </a:xfrm>
                <a:custGeom>
                  <a:avLst/>
                  <a:gdLst/>
                  <a:ahLst/>
                  <a:cxnLst>
                    <a:cxn ang="0">
                      <a:pos x="66" y="7"/>
                    </a:cxn>
                    <a:cxn ang="0">
                      <a:pos x="55" y="15"/>
                    </a:cxn>
                    <a:cxn ang="0">
                      <a:pos x="11" y="15"/>
                    </a:cxn>
                    <a:cxn ang="0">
                      <a:pos x="0" y="7"/>
                    </a:cxn>
                    <a:cxn ang="0">
                      <a:pos x="0" y="7"/>
                    </a:cxn>
                    <a:cxn ang="0">
                      <a:pos x="11" y="0"/>
                    </a:cxn>
                    <a:cxn ang="0">
                      <a:pos x="55" y="0"/>
                    </a:cxn>
                    <a:cxn ang="0">
                      <a:pos x="66" y="7"/>
                    </a:cxn>
                  </a:cxnLst>
                  <a:rect l="0" t="0" r="r" b="b"/>
                  <a:pathLst>
                    <a:path w="66" h="15">
                      <a:moveTo>
                        <a:pt x="66" y="7"/>
                      </a:moveTo>
                      <a:cubicBezTo>
                        <a:pt x="66" y="12"/>
                        <a:pt x="61" y="15"/>
                        <a:pt x="55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5" y="15"/>
                        <a:pt x="0" y="12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5" y="0"/>
                        <a:pt x="11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1" y="0"/>
                        <a:pt x="66" y="3"/>
                        <a:pt x="66" y="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9" name="Freeform 79">
                  <a:extLst>
                    <a:ext uri="{FF2B5EF4-FFF2-40B4-BE49-F238E27FC236}">
                      <a16:creationId xmlns:a16="http://schemas.microsoft.com/office/drawing/2014/main" id="{7319A367-0A36-7192-F2BE-EFCD5EC13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7150" y="3132138"/>
                  <a:ext cx="82550" cy="20638"/>
                </a:xfrm>
                <a:custGeom>
                  <a:avLst/>
                  <a:gdLst/>
                  <a:ahLst/>
                  <a:cxnLst>
                    <a:cxn ang="0">
                      <a:pos x="66" y="8"/>
                    </a:cxn>
                    <a:cxn ang="0">
                      <a:pos x="55" y="16"/>
                    </a:cxn>
                    <a:cxn ang="0">
                      <a:pos x="11" y="1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11" y="0"/>
                    </a:cxn>
                    <a:cxn ang="0">
                      <a:pos x="55" y="0"/>
                    </a:cxn>
                    <a:cxn ang="0">
                      <a:pos x="66" y="8"/>
                    </a:cxn>
                  </a:cxnLst>
                  <a:rect l="0" t="0" r="r" b="b"/>
                  <a:pathLst>
                    <a:path w="66" h="16">
                      <a:moveTo>
                        <a:pt x="66" y="8"/>
                      </a:moveTo>
                      <a:cubicBezTo>
                        <a:pt x="66" y="13"/>
                        <a:pt x="61" y="16"/>
                        <a:pt x="55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5" y="16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5" y="0"/>
                        <a:pt x="11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1" y="0"/>
                        <a:pt x="66" y="4"/>
                        <a:pt x="66" y="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0" name="Freeform 80">
                  <a:extLst>
                    <a:ext uri="{FF2B5EF4-FFF2-40B4-BE49-F238E27FC236}">
                      <a16:creationId xmlns:a16="http://schemas.microsoft.com/office/drawing/2014/main" id="{4D980E69-203A-A760-4776-3D94E2A58E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3025" y="3154363"/>
                  <a:ext cx="50800" cy="19050"/>
                </a:xfrm>
                <a:custGeom>
                  <a:avLst/>
                  <a:gdLst/>
                  <a:ahLst/>
                  <a:cxnLst>
                    <a:cxn ang="0">
                      <a:pos x="40" y="8"/>
                    </a:cxn>
                    <a:cxn ang="0">
                      <a:pos x="33" y="16"/>
                    </a:cxn>
                    <a:cxn ang="0">
                      <a:pos x="7" y="1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7" y="0"/>
                    </a:cxn>
                    <a:cxn ang="0">
                      <a:pos x="33" y="0"/>
                    </a:cxn>
                    <a:cxn ang="0">
                      <a:pos x="40" y="8"/>
                    </a:cxn>
                  </a:cxnLst>
                  <a:rect l="0" t="0" r="r" b="b"/>
                  <a:pathLst>
                    <a:path w="40" h="16">
                      <a:moveTo>
                        <a:pt x="40" y="8"/>
                      </a:moveTo>
                      <a:cubicBezTo>
                        <a:pt x="40" y="13"/>
                        <a:pt x="37" y="16"/>
                        <a:pt x="33" y="16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3" y="16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7" y="0"/>
                        <a:pt x="40" y="4"/>
                        <a:pt x="40" y="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41" name="Freeform 81">
                  <a:extLst>
                    <a:ext uri="{FF2B5EF4-FFF2-40B4-BE49-F238E27FC236}">
                      <a16:creationId xmlns:a16="http://schemas.microsoft.com/office/drawing/2014/main" id="{B44F4C7C-C785-B7DA-8EA2-F5091FB5BF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9038" y="2790825"/>
                  <a:ext cx="355600" cy="317500"/>
                </a:xfrm>
                <a:custGeom>
                  <a:avLst/>
                  <a:gdLst/>
                  <a:ahLst/>
                  <a:cxnLst>
                    <a:cxn ang="0">
                      <a:pos x="143" y="0"/>
                    </a:cxn>
                    <a:cxn ang="0">
                      <a:pos x="143" y="0"/>
                    </a:cxn>
                    <a:cxn ang="0">
                      <a:pos x="140" y="0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71" y="174"/>
                    </a:cxn>
                    <a:cxn ang="0">
                      <a:pos x="107" y="251"/>
                    </a:cxn>
                    <a:cxn ang="0">
                      <a:pos x="140" y="251"/>
                    </a:cxn>
                    <a:cxn ang="0">
                      <a:pos x="146" y="251"/>
                    </a:cxn>
                    <a:cxn ang="0">
                      <a:pos x="176" y="251"/>
                    </a:cxn>
                    <a:cxn ang="0">
                      <a:pos x="211" y="174"/>
                    </a:cxn>
                    <a:cxn ang="0">
                      <a:pos x="143" y="0"/>
                    </a:cxn>
                    <a:cxn ang="0">
                      <a:pos x="210" y="127"/>
                    </a:cxn>
                    <a:cxn ang="0">
                      <a:pos x="170" y="28"/>
                    </a:cxn>
                    <a:cxn ang="0">
                      <a:pos x="210" y="127"/>
                    </a:cxn>
                  </a:cxnLst>
                  <a:rect l="0" t="0" r="r" b="b"/>
                  <a:pathLst>
                    <a:path w="281" h="251">
                      <a:moveTo>
                        <a:pt x="143" y="0"/>
                      </a:move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3" y="0"/>
                        <a:pt x="141" y="0"/>
                        <a:pt x="140" y="0"/>
                      </a:cubicBezTo>
                      <a:cubicBezTo>
                        <a:pt x="140" y="0"/>
                        <a:pt x="143" y="0"/>
                        <a:pt x="138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0" y="4"/>
                        <a:pt x="34" y="140"/>
                        <a:pt x="71" y="174"/>
                      </a:cubicBezTo>
                      <a:cubicBezTo>
                        <a:pt x="109" y="208"/>
                        <a:pt x="107" y="251"/>
                        <a:pt x="107" y="251"/>
                      </a:cubicBezTo>
                      <a:cubicBezTo>
                        <a:pt x="140" y="251"/>
                        <a:pt x="140" y="251"/>
                        <a:pt x="140" y="251"/>
                      </a:cubicBezTo>
                      <a:cubicBezTo>
                        <a:pt x="146" y="251"/>
                        <a:pt x="146" y="251"/>
                        <a:pt x="146" y="251"/>
                      </a:cubicBezTo>
                      <a:cubicBezTo>
                        <a:pt x="176" y="251"/>
                        <a:pt x="176" y="251"/>
                        <a:pt x="176" y="251"/>
                      </a:cubicBezTo>
                      <a:cubicBezTo>
                        <a:pt x="176" y="251"/>
                        <a:pt x="174" y="208"/>
                        <a:pt x="211" y="174"/>
                      </a:cubicBezTo>
                      <a:cubicBezTo>
                        <a:pt x="249" y="140"/>
                        <a:pt x="281" y="4"/>
                        <a:pt x="143" y="0"/>
                      </a:cubicBezTo>
                      <a:close/>
                      <a:moveTo>
                        <a:pt x="210" y="127"/>
                      </a:moveTo>
                      <a:cubicBezTo>
                        <a:pt x="233" y="63"/>
                        <a:pt x="170" y="28"/>
                        <a:pt x="170" y="28"/>
                      </a:cubicBezTo>
                      <a:cubicBezTo>
                        <a:pt x="264" y="43"/>
                        <a:pt x="210" y="127"/>
                        <a:pt x="210" y="12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1" name="Group 182">
              <a:extLst>
                <a:ext uri="{FF2B5EF4-FFF2-40B4-BE49-F238E27FC236}">
                  <a16:creationId xmlns:a16="http://schemas.microsoft.com/office/drawing/2014/main" id="{9A67CF22-4B6F-62DE-D31F-57BD3F662D46}"/>
                </a:ext>
              </a:extLst>
            </p:cNvPr>
            <p:cNvGrpSpPr/>
            <p:nvPr/>
          </p:nvGrpSpPr>
          <p:grpSpPr>
            <a:xfrm rot="20136824">
              <a:off x="3215664" y="1274271"/>
              <a:ext cx="609415" cy="519068"/>
              <a:chOff x="4754597" y="2354698"/>
              <a:chExt cx="470413" cy="400673"/>
            </a:xfrm>
          </p:grpSpPr>
          <p:grpSp>
            <p:nvGrpSpPr>
              <p:cNvPr id="124" name="Group 142">
                <a:extLst>
                  <a:ext uri="{FF2B5EF4-FFF2-40B4-BE49-F238E27FC236}">
                    <a16:creationId xmlns:a16="http://schemas.microsoft.com/office/drawing/2014/main" id="{C4B734BE-EB55-3C3D-63CA-3C24FC9A05B3}"/>
                  </a:ext>
                </a:extLst>
              </p:cNvPr>
              <p:cNvGrpSpPr/>
              <p:nvPr/>
            </p:nvGrpSpPr>
            <p:grpSpPr>
              <a:xfrm rot="4652138">
                <a:off x="4789467" y="2319828"/>
                <a:ext cx="400673" cy="470413"/>
                <a:chOff x="4387850" y="2540000"/>
                <a:chExt cx="465138" cy="546100"/>
              </a:xfrm>
              <a:solidFill>
                <a:srgbClr val="0070C0"/>
              </a:solidFill>
            </p:grpSpPr>
            <p:sp>
              <p:nvSpPr>
                <p:cNvPr id="134" name="Oval 40">
                  <a:extLst>
                    <a:ext uri="{FF2B5EF4-FFF2-40B4-BE49-F238E27FC236}">
                      <a16:creationId xmlns:a16="http://schemas.microsoft.com/office/drawing/2014/main" id="{67C66C62-2B24-6E6E-F6DE-8497C01AC6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7850" y="2540000"/>
                  <a:ext cx="465138" cy="4667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5" name="Freeform 41">
                  <a:extLst>
                    <a:ext uri="{FF2B5EF4-FFF2-40B4-BE49-F238E27FC236}">
                      <a16:creationId xmlns:a16="http://schemas.microsoft.com/office/drawing/2014/main" id="{AAB1AC86-C22A-A512-9403-A310693B9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4863" y="2974975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0"/>
                    </a:cxn>
                    <a:cxn ang="0">
                      <a:pos x="0" y="11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0">
                      <a:moveTo>
                        <a:pt x="76" y="0"/>
                      </a:moveTo>
                      <a:lnTo>
                        <a:pt x="70" y="70"/>
                      </a:lnTo>
                      <a:lnTo>
                        <a:pt x="0" y="11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25" name="Group 141">
                <a:extLst>
                  <a:ext uri="{FF2B5EF4-FFF2-40B4-BE49-F238E27FC236}">
                    <a16:creationId xmlns:a16="http://schemas.microsoft.com/office/drawing/2014/main" id="{D4844179-2E22-A49D-A84C-C8FDEAEC95B2}"/>
                  </a:ext>
                </a:extLst>
              </p:cNvPr>
              <p:cNvGrpSpPr/>
              <p:nvPr/>
            </p:nvGrpSpPr>
            <p:grpSpPr>
              <a:xfrm>
                <a:off x="4917743" y="2407079"/>
                <a:ext cx="240677" cy="310419"/>
                <a:chOff x="4502150" y="2606675"/>
                <a:chExt cx="279401" cy="360363"/>
              </a:xfrm>
            </p:grpSpPr>
            <p:sp>
              <p:nvSpPr>
                <p:cNvPr id="126" name="Freeform 82">
                  <a:extLst>
                    <a:ext uri="{FF2B5EF4-FFF2-40B4-BE49-F238E27FC236}">
                      <a16:creationId xmlns:a16="http://schemas.microsoft.com/office/drawing/2014/main" id="{FDAF7E1A-1F39-4818-CEBD-D38172713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913" y="2606675"/>
                  <a:ext cx="274638" cy="277813"/>
                </a:xfrm>
                <a:custGeom>
                  <a:avLst/>
                  <a:gdLst/>
                  <a:ahLst/>
                  <a:cxnLst>
                    <a:cxn ang="0">
                      <a:pos x="160" y="11"/>
                    </a:cxn>
                    <a:cxn ang="0">
                      <a:pos x="204" y="97"/>
                    </a:cxn>
                    <a:cxn ang="0">
                      <a:pos x="97" y="205"/>
                    </a:cxn>
                    <a:cxn ang="0">
                      <a:pos x="11" y="162"/>
                    </a:cxn>
                    <a:cxn ang="0">
                      <a:pos x="0" y="171"/>
                    </a:cxn>
                    <a:cxn ang="0">
                      <a:pos x="97" y="219"/>
                    </a:cxn>
                    <a:cxn ang="0">
                      <a:pos x="218" y="97"/>
                    </a:cxn>
                    <a:cxn ang="0">
                      <a:pos x="169" y="0"/>
                    </a:cxn>
                    <a:cxn ang="0">
                      <a:pos x="160" y="11"/>
                    </a:cxn>
                  </a:cxnLst>
                  <a:rect l="0" t="0" r="r" b="b"/>
                  <a:pathLst>
                    <a:path w="218" h="219">
                      <a:moveTo>
                        <a:pt x="160" y="11"/>
                      </a:moveTo>
                      <a:cubicBezTo>
                        <a:pt x="187" y="30"/>
                        <a:pt x="204" y="62"/>
                        <a:pt x="204" y="97"/>
                      </a:cubicBezTo>
                      <a:cubicBezTo>
                        <a:pt x="204" y="157"/>
                        <a:pt x="156" y="205"/>
                        <a:pt x="97" y="205"/>
                      </a:cubicBezTo>
                      <a:cubicBezTo>
                        <a:pt x="62" y="205"/>
                        <a:pt x="31" y="188"/>
                        <a:pt x="11" y="162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22" y="200"/>
                        <a:pt x="57" y="219"/>
                        <a:pt x="97" y="219"/>
                      </a:cubicBezTo>
                      <a:cubicBezTo>
                        <a:pt x="164" y="219"/>
                        <a:pt x="218" y="165"/>
                        <a:pt x="218" y="97"/>
                      </a:cubicBezTo>
                      <a:cubicBezTo>
                        <a:pt x="218" y="57"/>
                        <a:pt x="199" y="22"/>
                        <a:pt x="169" y="0"/>
                      </a:cubicBezTo>
                      <a:lnTo>
                        <a:pt x="160" y="1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7" name="Freeform 83">
                  <a:extLst>
                    <a:ext uri="{FF2B5EF4-FFF2-40B4-BE49-F238E27FC236}">
                      <a16:creationId xmlns:a16="http://schemas.microsoft.com/office/drawing/2014/main" id="{63155328-C0BC-C21C-EFEC-CBF85D39C2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08500" y="2609850"/>
                  <a:ext cx="244475" cy="244475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97"/>
                    </a:cxn>
                    <a:cxn ang="0">
                      <a:pos x="96" y="193"/>
                    </a:cxn>
                    <a:cxn ang="0">
                      <a:pos x="193" y="97"/>
                    </a:cxn>
                    <a:cxn ang="0">
                      <a:pos x="96" y="0"/>
                    </a:cxn>
                    <a:cxn ang="0">
                      <a:pos x="96" y="189"/>
                    </a:cxn>
                    <a:cxn ang="0">
                      <a:pos x="4" y="97"/>
                    </a:cxn>
                    <a:cxn ang="0">
                      <a:pos x="96" y="5"/>
                    </a:cxn>
                    <a:cxn ang="0">
                      <a:pos x="188" y="97"/>
                    </a:cxn>
                    <a:cxn ang="0">
                      <a:pos x="96" y="189"/>
                    </a:cxn>
                  </a:cxnLst>
                  <a:rect l="0" t="0" r="r" b="b"/>
                  <a:pathLst>
                    <a:path w="193" h="193">
                      <a:moveTo>
                        <a:pt x="96" y="0"/>
                      </a:moveTo>
                      <a:cubicBezTo>
                        <a:pt x="43" y="0"/>
                        <a:pt x="0" y="43"/>
                        <a:pt x="0" y="97"/>
                      </a:cubicBezTo>
                      <a:cubicBezTo>
                        <a:pt x="0" y="150"/>
                        <a:pt x="43" y="193"/>
                        <a:pt x="96" y="193"/>
                      </a:cubicBezTo>
                      <a:cubicBezTo>
                        <a:pt x="149" y="193"/>
                        <a:pt x="193" y="150"/>
                        <a:pt x="193" y="97"/>
                      </a:cubicBezTo>
                      <a:cubicBezTo>
                        <a:pt x="193" y="43"/>
                        <a:pt x="149" y="0"/>
                        <a:pt x="96" y="0"/>
                      </a:cubicBezTo>
                      <a:close/>
                      <a:moveTo>
                        <a:pt x="96" y="189"/>
                      </a:moveTo>
                      <a:cubicBezTo>
                        <a:pt x="46" y="189"/>
                        <a:pt x="4" y="147"/>
                        <a:pt x="4" y="97"/>
                      </a:cubicBezTo>
                      <a:cubicBezTo>
                        <a:pt x="4" y="46"/>
                        <a:pt x="46" y="5"/>
                        <a:pt x="96" y="5"/>
                      </a:cubicBezTo>
                      <a:cubicBezTo>
                        <a:pt x="147" y="5"/>
                        <a:pt x="188" y="46"/>
                        <a:pt x="188" y="97"/>
                      </a:cubicBezTo>
                      <a:cubicBezTo>
                        <a:pt x="188" y="147"/>
                        <a:pt x="147" y="189"/>
                        <a:pt x="96" y="18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015C3F19-ACE5-86C0-E9F1-5544B84ECF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2150" y="2614613"/>
                  <a:ext cx="273050" cy="239713"/>
                </a:xfrm>
                <a:custGeom>
                  <a:avLst/>
                  <a:gdLst/>
                  <a:ahLst/>
                  <a:cxnLst>
                    <a:cxn ang="0">
                      <a:pos x="62" y="15"/>
                    </a:cxn>
                    <a:cxn ang="0">
                      <a:pos x="58" y="22"/>
                    </a:cxn>
                    <a:cxn ang="0">
                      <a:pos x="54" y="28"/>
                    </a:cxn>
                    <a:cxn ang="0">
                      <a:pos x="51" y="25"/>
                    </a:cxn>
                    <a:cxn ang="0">
                      <a:pos x="50" y="31"/>
                    </a:cxn>
                    <a:cxn ang="0">
                      <a:pos x="40" y="33"/>
                    </a:cxn>
                    <a:cxn ang="0">
                      <a:pos x="34" y="39"/>
                    </a:cxn>
                    <a:cxn ang="0">
                      <a:pos x="26" y="51"/>
                    </a:cxn>
                    <a:cxn ang="0">
                      <a:pos x="20" y="58"/>
                    </a:cxn>
                    <a:cxn ang="0">
                      <a:pos x="25" y="64"/>
                    </a:cxn>
                    <a:cxn ang="0">
                      <a:pos x="26" y="67"/>
                    </a:cxn>
                    <a:cxn ang="0">
                      <a:pos x="21" y="62"/>
                    </a:cxn>
                    <a:cxn ang="0">
                      <a:pos x="17" y="57"/>
                    </a:cxn>
                    <a:cxn ang="0">
                      <a:pos x="16" y="65"/>
                    </a:cxn>
                    <a:cxn ang="0">
                      <a:pos x="16" y="79"/>
                    </a:cxn>
                    <a:cxn ang="0">
                      <a:pos x="23" y="76"/>
                    </a:cxn>
                    <a:cxn ang="0">
                      <a:pos x="30" y="84"/>
                    </a:cxn>
                    <a:cxn ang="0">
                      <a:pos x="39" y="93"/>
                    </a:cxn>
                    <a:cxn ang="0">
                      <a:pos x="47" y="100"/>
                    </a:cxn>
                    <a:cxn ang="0">
                      <a:pos x="58" y="111"/>
                    </a:cxn>
                    <a:cxn ang="0">
                      <a:pos x="55" y="128"/>
                    </a:cxn>
                    <a:cxn ang="0">
                      <a:pos x="46" y="147"/>
                    </a:cxn>
                    <a:cxn ang="0">
                      <a:pos x="49" y="161"/>
                    </a:cxn>
                    <a:cxn ang="0">
                      <a:pos x="44" y="162"/>
                    </a:cxn>
                    <a:cxn ang="0">
                      <a:pos x="30" y="141"/>
                    </a:cxn>
                    <a:cxn ang="0">
                      <a:pos x="15" y="107"/>
                    </a:cxn>
                    <a:cxn ang="0">
                      <a:pos x="11" y="83"/>
                    </a:cxn>
                    <a:cxn ang="0">
                      <a:pos x="70" y="174"/>
                    </a:cxn>
                    <a:cxn ang="0">
                      <a:pos x="85" y="172"/>
                    </a:cxn>
                    <a:cxn ang="0">
                      <a:pos x="105" y="169"/>
                    </a:cxn>
                    <a:cxn ang="0">
                      <a:pos x="103" y="178"/>
                    </a:cxn>
                    <a:cxn ang="0">
                      <a:pos x="114" y="177"/>
                    </a:cxn>
                    <a:cxn ang="0">
                      <a:pos x="131" y="175"/>
                    </a:cxn>
                    <a:cxn ang="0">
                      <a:pos x="130" y="3"/>
                    </a:cxn>
                    <a:cxn ang="0">
                      <a:pos x="187" y="61"/>
                    </a:cxn>
                    <a:cxn ang="0">
                      <a:pos x="179" y="55"/>
                    </a:cxn>
                    <a:cxn ang="0">
                      <a:pos x="172" y="71"/>
                    </a:cxn>
                    <a:cxn ang="0">
                      <a:pos x="161" y="57"/>
                    </a:cxn>
                    <a:cxn ang="0">
                      <a:pos x="165" y="71"/>
                    </a:cxn>
                    <a:cxn ang="0">
                      <a:pos x="176" y="75"/>
                    </a:cxn>
                    <a:cxn ang="0">
                      <a:pos x="172" y="95"/>
                    </a:cxn>
                    <a:cxn ang="0">
                      <a:pos x="166" y="117"/>
                    </a:cxn>
                    <a:cxn ang="0">
                      <a:pos x="159" y="130"/>
                    </a:cxn>
                    <a:cxn ang="0">
                      <a:pos x="139" y="147"/>
                    </a:cxn>
                    <a:cxn ang="0">
                      <a:pos x="134" y="132"/>
                    </a:cxn>
                    <a:cxn ang="0">
                      <a:pos x="135" y="115"/>
                    </a:cxn>
                    <a:cxn ang="0">
                      <a:pos x="128" y="96"/>
                    </a:cxn>
                    <a:cxn ang="0">
                      <a:pos x="119" y="85"/>
                    </a:cxn>
                    <a:cxn ang="0">
                      <a:pos x="94" y="86"/>
                    </a:cxn>
                    <a:cxn ang="0">
                      <a:pos x="85" y="73"/>
                    </a:cxn>
                    <a:cxn ang="0">
                      <a:pos x="95" y="47"/>
                    </a:cxn>
                    <a:cxn ang="0">
                      <a:pos x="113" y="39"/>
                    </a:cxn>
                    <a:cxn ang="0">
                      <a:pos x="124" y="44"/>
                    </a:cxn>
                    <a:cxn ang="0">
                      <a:pos x="139" y="44"/>
                    </a:cxn>
                    <a:cxn ang="0">
                      <a:pos x="154" y="42"/>
                    </a:cxn>
                    <a:cxn ang="0">
                      <a:pos x="140" y="36"/>
                    </a:cxn>
                    <a:cxn ang="0">
                      <a:pos x="139" y="31"/>
                    </a:cxn>
                    <a:cxn ang="0">
                      <a:pos x="120" y="31"/>
                    </a:cxn>
                    <a:cxn ang="0">
                      <a:pos x="105" y="36"/>
                    </a:cxn>
                    <a:cxn ang="0">
                      <a:pos x="102" y="20"/>
                    </a:cxn>
                    <a:cxn ang="0">
                      <a:pos x="91" y="10"/>
                    </a:cxn>
                    <a:cxn ang="0">
                      <a:pos x="103" y="3"/>
                    </a:cxn>
                  </a:cxnLst>
                  <a:rect l="0" t="0" r="r" b="b"/>
                  <a:pathLst>
                    <a:path w="216" h="189">
                      <a:moveTo>
                        <a:pt x="88" y="1"/>
                      </a:moveTo>
                      <a:cubicBezTo>
                        <a:pt x="88" y="1"/>
                        <a:pt x="55" y="5"/>
                        <a:pt x="33" y="30"/>
                      </a:cubicBezTo>
                      <a:cubicBezTo>
                        <a:pt x="33" y="30"/>
                        <a:pt x="50" y="13"/>
                        <a:pt x="60" y="13"/>
                      </a:cubicBezTo>
                      <a:cubicBezTo>
                        <a:pt x="63" y="14"/>
                        <a:pt x="63" y="14"/>
                        <a:pt x="63" y="14"/>
                      </a:cubicBezTo>
                      <a:cubicBezTo>
                        <a:pt x="63" y="14"/>
                        <a:pt x="62" y="14"/>
                        <a:pt x="62" y="15"/>
                      </a:cubicBezTo>
                      <a:cubicBezTo>
                        <a:pt x="62" y="15"/>
                        <a:pt x="60" y="17"/>
                        <a:pt x="60" y="17"/>
                      </a:cubicBezTo>
                      <a:cubicBezTo>
                        <a:pt x="60" y="18"/>
                        <a:pt x="61" y="19"/>
                        <a:pt x="61" y="19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20"/>
                        <a:pt x="59" y="21"/>
                        <a:pt x="59" y="21"/>
                      </a:cubicBezTo>
                      <a:cubicBezTo>
                        <a:pt x="59" y="21"/>
                        <a:pt x="58" y="21"/>
                        <a:pt x="58" y="22"/>
                      </a:cubicBezTo>
                      <a:cubicBezTo>
                        <a:pt x="58" y="23"/>
                        <a:pt x="58" y="24"/>
                        <a:pt x="58" y="24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56" y="28"/>
                        <a:pt x="56" y="28"/>
                        <a:pt x="56" y="28"/>
                      </a:cubicBezTo>
                      <a:cubicBezTo>
                        <a:pt x="56" y="28"/>
                        <a:pt x="55" y="28"/>
                        <a:pt x="54" y="28"/>
                      </a:cubicBezTo>
                      <a:cubicBezTo>
                        <a:pt x="53" y="27"/>
                        <a:pt x="53" y="26"/>
                        <a:pt x="53" y="26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5"/>
                        <a:pt x="55" y="25"/>
                        <a:pt x="55" y="24"/>
                      </a:cubicBezTo>
                      <a:cubicBezTo>
                        <a:pt x="54" y="24"/>
                        <a:pt x="54" y="23"/>
                        <a:pt x="53" y="23"/>
                      </a:cubicBezTo>
                      <a:cubicBezTo>
                        <a:pt x="52" y="23"/>
                        <a:pt x="51" y="25"/>
                        <a:pt x="51" y="25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8" y="28"/>
                        <a:pt x="49" y="28"/>
                      </a:cubicBezTo>
                      <a:cubicBezTo>
                        <a:pt x="49" y="28"/>
                        <a:pt x="50" y="28"/>
                        <a:pt x="50" y="28"/>
                      </a:cubicBezTo>
                      <a:cubicBezTo>
                        <a:pt x="50" y="28"/>
                        <a:pt x="50" y="29"/>
                        <a:pt x="50" y="29"/>
                      </a:cubicBezTo>
                      <a:cubicBezTo>
                        <a:pt x="50" y="30"/>
                        <a:pt x="50" y="31"/>
                        <a:pt x="50" y="31"/>
                      </a:cubicBezTo>
                      <a:cubicBezTo>
                        <a:pt x="50" y="31"/>
                        <a:pt x="49" y="32"/>
                        <a:pt x="48" y="31"/>
                      </a:cubicBezTo>
                      <a:cubicBezTo>
                        <a:pt x="47" y="31"/>
                        <a:pt x="46" y="31"/>
                        <a:pt x="45" y="31"/>
                      </a:cubicBezTo>
                      <a:cubicBezTo>
                        <a:pt x="45" y="30"/>
                        <a:pt x="44" y="30"/>
                        <a:pt x="43" y="30"/>
                      </a:cubicBezTo>
                      <a:cubicBezTo>
                        <a:pt x="43" y="31"/>
                        <a:pt x="43" y="31"/>
                        <a:pt x="42" y="31"/>
                      </a:cubicBezTo>
                      <a:cubicBezTo>
                        <a:pt x="42" y="31"/>
                        <a:pt x="40" y="33"/>
                        <a:pt x="40" y="33"/>
                      </a:cubicBezTo>
                      <a:cubicBezTo>
                        <a:pt x="40" y="33"/>
                        <a:pt x="39" y="33"/>
                        <a:pt x="39" y="34"/>
                      </a:cubicBezTo>
                      <a:cubicBezTo>
                        <a:pt x="39" y="34"/>
                        <a:pt x="39" y="36"/>
                        <a:pt x="39" y="36"/>
                      </a:cubicBezTo>
                      <a:cubicBezTo>
                        <a:pt x="39" y="36"/>
                        <a:pt x="38" y="36"/>
                        <a:pt x="36" y="37"/>
                      </a:cubicBezTo>
                      <a:cubicBezTo>
                        <a:pt x="35" y="37"/>
                        <a:pt x="35" y="38"/>
                        <a:pt x="35" y="38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3" y="40"/>
                        <a:pt x="32" y="41"/>
                      </a:cubicBezTo>
                      <a:cubicBezTo>
                        <a:pt x="31" y="42"/>
                        <a:pt x="29" y="44"/>
                        <a:pt x="29" y="44"/>
                      </a:cubicBezTo>
                      <a:cubicBezTo>
                        <a:pt x="28" y="44"/>
                        <a:pt x="27" y="45"/>
                        <a:pt x="27" y="46"/>
                      </a:cubicBezTo>
                      <a:cubicBezTo>
                        <a:pt x="27" y="47"/>
                        <a:pt x="27" y="48"/>
                        <a:pt x="26" y="48"/>
                      </a:cubicBezTo>
                      <a:cubicBezTo>
                        <a:pt x="26" y="49"/>
                        <a:pt x="26" y="50"/>
                        <a:pt x="26" y="51"/>
                      </a:cubicBezTo>
                      <a:cubicBezTo>
                        <a:pt x="25" y="52"/>
                        <a:pt x="25" y="53"/>
                        <a:pt x="24" y="53"/>
                      </a:cubicBezTo>
                      <a:cubicBezTo>
                        <a:pt x="24" y="54"/>
                        <a:pt x="23" y="54"/>
                        <a:pt x="23" y="54"/>
                      </a:cubicBezTo>
                      <a:cubicBezTo>
                        <a:pt x="23" y="54"/>
                        <a:pt x="21" y="55"/>
                        <a:pt x="20" y="55"/>
                      </a:cubicBezTo>
                      <a:cubicBezTo>
                        <a:pt x="19" y="56"/>
                        <a:pt x="19" y="57"/>
                        <a:pt x="19" y="57"/>
                      </a:cubicBezTo>
                      <a:cubicBezTo>
                        <a:pt x="19" y="58"/>
                        <a:pt x="20" y="58"/>
                        <a:pt x="20" y="58"/>
                      </a:cubicBezTo>
                      <a:cubicBezTo>
                        <a:pt x="21" y="58"/>
                        <a:pt x="22" y="59"/>
                        <a:pt x="22" y="59"/>
                      </a:cubicBezTo>
                      <a:cubicBezTo>
                        <a:pt x="22" y="59"/>
                        <a:pt x="22" y="61"/>
                        <a:pt x="22" y="61"/>
                      </a:cubicBezTo>
                      <a:cubicBezTo>
                        <a:pt x="22" y="61"/>
                        <a:pt x="21" y="63"/>
                        <a:pt x="22" y="63"/>
                      </a:cubicBezTo>
                      <a:cubicBezTo>
                        <a:pt x="22" y="63"/>
                        <a:pt x="23" y="63"/>
                        <a:pt x="23" y="63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5"/>
                        <a:pt x="27" y="65"/>
                        <a:pt x="27" y="65"/>
                      </a:cubicBez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28" y="65"/>
                        <a:pt x="27" y="66"/>
                        <a:pt x="27" y="67"/>
                      </a:cubicBezTo>
                      <a:cubicBezTo>
                        <a:pt x="27" y="67"/>
                        <a:pt x="27" y="68"/>
                        <a:pt x="26" y="68"/>
                      </a:cubicBezTo>
                      <a:cubicBezTo>
                        <a:pt x="26" y="67"/>
                        <a:pt x="26" y="67"/>
                        <a:pt x="26" y="67"/>
                      </a:cubicBezTo>
                      <a:cubicBezTo>
                        <a:pt x="25" y="66"/>
                        <a:pt x="25" y="66"/>
                        <a:pt x="25" y="65"/>
                      </a:cubicBezTo>
                      <a:cubicBezTo>
                        <a:pt x="24" y="65"/>
                        <a:pt x="23" y="66"/>
                        <a:pt x="23" y="66"/>
                      </a:cubicBezTo>
                      <a:cubicBezTo>
                        <a:pt x="22" y="65"/>
                        <a:pt x="22" y="65"/>
                        <a:pt x="21" y="65"/>
                      </a:cubicBezTo>
                      <a:cubicBezTo>
                        <a:pt x="21" y="64"/>
                        <a:pt x="21" y="65"/>
                        <a:pt x="21" y="64"/>
                      </a:cubicBezTo>
                      <a:cubicBezTo>
                        <a:pt x="21" y="63"/>
                        <a:pt x="21" y="63"/>
                        <a:pt x="21" y="62"/>
                      </a:cubicBezTo>
                      <a:cubicBezTo>
                        <a:pt x="21" y="62"/>
                        <a:pt x="20" y="61"/>
                        <a:pt x="20" y="61"/>
                      </a:cubicBezTo>
                      <a:cubicBezTo>
                        <a:pt x="19" y="61"/>
                        <a:pt x="20" y="62"/>
                        <a:pt x="19" y="61"/>
                      </a:cubicBezTo>
                      <a:cubicBezTo>
                        <a:pt x="19" y="60"/>
                        <a:pt x="18" y="60"/>
                        <a:pt x="18" y="60"/>
                      </a:cubicBezTo>
                      <a:cubicBezTo>
                        <a:pt x="18" y="60"/>
                        <a:pt x="17" y="60"/>
                        <a:pt x="17" y="60"/>
                      </a:cubicBezTo>
                      <a:cubicBezTo>
                        <a:pt x="17" y="59"/>
                        <a:pt x="17" y="58"/>
                        <a:pt x="17" y="57"/>
                      </a:cubicBezTo>
                      <a:cubicBezTo>
                        <a:pt x="17" y="57"/>
                        <a:pt x="18" y="56"/>
                        <a:pt x="18" y="55"/>
                      </a:cubicBezTo>
                      <a:cubicBezTo>
                        <a:pt x="18" y="55"/>
                        <a:pt x="18" y="52"/>
                        <a:pt x="18" y="52"/>
                      </a:cubicBezTo>
                      <a:cubicBezTo>
                        <a:pt x="18" y="52"/>
                        <a:pt x="15" y="58"/>
                        <a:pt x="14" y="63"/>
                      </a:cubicBezTo>
                      <a:cubicBezTo>
                        <a:pt x="14" y="63"/>
                        <a:pt x="15" y="62"/>
                        <a:pt x="15" y="63"/>
                      </a:cubicBezTo>
                      <a:cubicBezTo>
                        <a:pt x="15" y="64"/>
                        <a:pt x="16" y="65"/>
                        <a:pt x="16" y="65"/>
                      </a:cubicBezTo>
                      <a:cubicBezTo>
                        <a:pt x="15" y="66"/>
                        <a:pt x="15" y="66"/>
                        <a:pt x="15" y="68"/>
                      </a:cubicBezTo>
                      <a:cubicBezTo>
                        <a:pt x="15" y="71"/>
                        <a:pt x="16" y="71"/>
                        <a:pt x="16" y="72"/>
                      </a:cubicBezTo>
                      <a:cubicBezTo>
                        <a:pt x="15" y="73"/>
                        <a:pt x="15" y="74"/>
                        <a:pt x="15" y="75"/>
                      </a:cubicBezTo>
                      <a:cubicBezTo>
                        <a:pt x="15" y="76"/>
                        <a:pt x="15" y="78"/>
                        <a:pt x="16" y="78"/>
                      </a:cubicBez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17" y="80"/>
                        <a:pt x="16" y="81"/>
                        <a:pt x="17" y="80"/>
                      </a:cubicBezTo>
                      <a:cubicBezTo>
                        <a:pt x="18" y="78"/>
                        <a:pt x="19" y="77"/>
                        <a:pt x="19" y="77"/>
                      </a:cubicBezTo>
                      <a:cubicBezTo>
                        <a:pt x="19" y="76"/>
                        <a:pt x="19" y="76"/>
                        <a:pt x="19" y="76"/>
                      </a:cubicBezTo>
                      <a:cubicBezTo>
                        <a:pt x="19" y="76"/>
                        <a:pt x="19" y="75"/>
                        <a:pt x="21" y="75"/>
                      </a:cubicBezTo>
                      <a:cubicBezTo>
                        <a:pt x="22" y="76"/>
                        <a:pt x="22" y="75"/>
                        <a:pt x="23" y="76"/>
                      </a:cubicBezTo>
                      <a:cubicBezTo>
                        <a:pt x="23" y="77"/>
                        <a:pt x="22" y="78"/>
                        <a:pt x="23" y="78"/>
                      </a:cubicBezTo>
                      <a:cubicBezTo>
                        <a:pt x="24" y="78"/>
                        <a:pt x="26" y="77"/>
                        <a:pt x="26" y="77"/>
                      </a:cubicBezTo>
                      <a:cubicBezTo>
                        <a:pt x="27" y="78"/>
                        <a:pt x="28" y="78"/>
                        <a:pt x="28" y="79"/>
                      </a:cubicBezTo>
                      <a:cubicBezTo>
                        <a:pt x="28" y="80"/>
                        <a:pt x="29" y="81"/>
                        <a:pt x="29" y="82"/>
                      </a:cubicBezTo>
                      <a:cubicBezTo>
                        <a:pt x="30" y="82"/>
                        <a:pt x="30" y="83"/>
                        <a:pt x="30" y="84"/>
                      </a:cubicBezTo>
                      <a:cubicBezTo>
                        <a:pt x="30" y="85"/>
                        <a:pt x="33" y="86"/>
                        <a:pt x="33" y="86"/>
                      </a:cubicBezTo>
                      <a:cubicBezTo>
                        <a:pt x="33" y="86"/>
                        <a:pt x="35" y="86"/>
                        <a:pt x="36" y="86"/>
                      </a:cubicBezTo>
                      <a:cubicBezTo>
                        <a:pt x="37" y="86"/>
                        <a:pt x="36" y="87"/>
                        <a:pt x="37" y="88"/>
                      </a:cubicBezTo>
                      <a:cubicBezTo>
                        <a:pt x="38" y="88"/>
                        <a:pt x="39" y="90"/>
                        <a:pt x="39" y="90"/>
                      </a:cubicBezTo>
                      <a:cubicBezTo>
                        <a:pt x="39" y="90"/>
                        <a:pt x="39" y="92"/>
                        <a:pt x="39" y="93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40" y="95"/>
                        <a:pt x="42" y="95"/>
                        <a:pt x="42" y="95"/>
                      </a:cubicBezTo>
                      <a:cubicBezTo>
                        <a:pt x="42" y="95"/>
                        <a:pt x="41" y="97"/>
                        <a:pt x="43" y="97"/>
                      </a:cubicBezTo>
                      <a:cubicBezTo>
                        <a:pt x="44" y="98"/>
                        <a:pt x="46" y="98"/>
                        <a:pt x="46" y="99"/>
                      </a:cubicBezTo>
                      <a:cubicBezTo>
                        <a:pt x="47" y="99"/>
                        <a:pt x="45" y="100"/>
                        <a:pt x="47" y="100"/>
                      </a:cubicBezTo>
                      <a:cubicBezTo>
                        <a:pt x="49" y="100"/>
                        <a:pt x="51" y="100"/>
                        <a:pt x="52" y="101"/>
                      </a:cubicBezTo>
                      <a:cubicBezTo>
                        <a:pt x="53" y="101"/>
                        <a:pt x="52" y="102"/>
                        <a:pt x="54" y="104"/>
                      </a:cubicBezTo>
                      <a:cubicBezTo>
                        <a:pt x="57" y="105"/>
                        <a:pt x="57" y="105"/>
                        <a:pt x="58" y="106"/>
                      </a:cubicBezTo>
                      <a:cubicBezTo>
                        <a:pt x="59" y="106"/>
                        <a:pt x="60" y="106"/>
                        <a:pt x="59" y="108"/>
                      </a:cubicBezTo>
                      <a:cubicBezTo>
                        <a:pt x="59" y="109"/>
                        <a:pt x="59" y="111"/>
                        <a:pt x="58" y="111"/>
                      </a:cubicBezTo>
                      <a:cubicBezTo>
                        <a:pt x="57" y="112"/>
                        <a:pt x="56" y="114"/>
                        <a:pt x="55" y="115"/>
                      </a:cubicBezTo>
                      <a:cubicBezTo>
                        <a:pt x="55" y="116"/>
                        <a:pt x="54" y="117"/>
                        <a:pt x="55" y="118"/>
                      </a:cubicBezTo>
                      <a:cubicBezTo>
                        <a:pt x="55" y="120"/>
                        <a:pt x="56" y="121"/>
                        <a:pt x="56" y="122"/>
                      </a:cubicBezTo>
                      <a:cubicBezTo>
                        <a:pt x="56" y="122"/>
                        <a:pt x="56" y="125"/>
                        <a:pt x="56" y="125"/>
                      </a:cubicBezTo>
                      <a:cubicBezTo>
                        <a:pt x="55" y="126"/>
                        <a:pt x="55" y="128"/>
                        <a:pt x="55" y="128"/>
                      </a:cubicBezTo>
                      <a:cubicBezTo>
                        <a:pt x="55" y="128"/>
                        <a:pt x="56" y="129"/>
                        <a:pt x="55" y="130"/>
                      </a:cubicBezTo>
                      <a:cubicBezTo>
                        <a:pt x="54" y="132"/>
                        <a:pt x="52" y="133"/>
                        <a:pt x="51" y="133"/>
                      </a:cubicBezTo>
                      <a:cubicBezTo>
                        <a:pt x="50" y="134"/>
                        <a:pt x="49" y="135"/>
                        <a:pt x="49" y="135"/>
                      </a:cubicBezTo>
                      <a:cubicBezTo>
                        <a:pt x="49" y="135"/>
                        <a:pt x="49" y="139"/>
                        <a:pt x="49" y="140"/>
                      </a:cubicBezTo>
                      <a:cubicBezTo>
                        <a:pt x="48" y="140"/>
                        <a:pt x="45" y="146"/>
                        <a:pt x="46" y="147"/>
                      </a:cubicBezTo>
                      <a:cubicBezTo>
                        <a:pt x="47" y="149"/>
                        <a:pt x="48" y="150"/>
                        <a:pt x="47" y="151"/>
                      </a:cubicBezTo>
                      <a:cubicBezTo>
                        <a:pt x="47" y="152"/>
                        <a:pt x="47" y="152"/>
                        <a:pt x="46" y="153"/>
                      </a:cubicBezTo>
                      <a:cubicBezTo>
                        <a:pt x="46" y="153"/>
                        <a:pt x="44" y="153"/>
                        <a:pt x="45" y="155"/>
                      </a:cubicBezTo>
                      <a:cubicBezTo>
                        <a:pt x="46" y="157"/>
                        <a:pt x="47" y="157"/>
                        <a:pt x="48" y="159"/>
                      </a:cubicBezTo>
                      <a:cubicBezTo>
                        <a:pt x="48" y="160"/>
                        <a:pt x="48" y="160"/>
                        <a:pt x="49" y="161"/>
                      </a:cubicBezTo>
                      <a:cubicBezTo>
                        <a:pt x="50" y="162"/>
                        <a:pt x="50" y="164"/>
                        <a:pt x="51" y="165"/>
                      </a:cubicBezTo>
                      <a:cubicBezTo>
                        <a:pt x="52" y="165"/>
                        <a:pt x="54" y="166"/>
                        <a:pt x="54" y="167"/>
                      </a:cubicBezTo>
                      <a:cubicBezTo>
                        <a:pt x="54" y="168"/>
                        <a:pt x="56" y="170"/>
                        <a:pt x="53" y="169"/>
                      </a:cubicBezTo>
                      <a:cubicBezTo>
                        <a:pt x="50" y="167"/>
                        <a:pt x="53" y="169"/>
                        <a:pt x="49" y="166"/>
                      </a:cubicBezTo>
                      <a:cubicBezTo>
                        <a:pt x="46" y="163"/>
                        <a:pt x="45" y="164"/>
                        <a:pt x="44" y="162"/>
                      </a:cubicBezTo>
                      <a:cubicBezTo>
                        <a:pt x="42" y="161"/>
                        <a:pt x="44" y="167"/>
                        <a:pt x="42" y="159"/>
                      </a:cubicBezTo>
                      <a:cubicBezTo>
                        <a:pt x="39" y="152"/>
                        <a:pt x="38" y="153"/>
                        <a:pt x="37" y="151"/>
                      </a:cubicBezTo>
                      <a:cubicBezTo>
                        <a:pt x="37" y="150"/>
                        <a:pt x="37" y="151"/>
                        <a:pt x="35" y="148"/>
                      </a:cubicBezTo>
                      <a:cubicBezTo>
                        <a:pt x="33" y="144"/>
                        <a:pt x="35" y="146"/>
                        <a:pt x="33" y="144"/>
                      </a:cubicBezTo>
                      <a:cubicBezTo>
                        <a:pt x="31" y="142"/>
                        <a:pt x="31" y="145"/>
                        <a:pt x="30" y="141"/>
                      </a:cubicBezTo>
                      <a:cubicBezTo>
                        <a:pt x="29" y="136"/>
                        <a:pt x="29" y="139"/>
                        <a:pt x="28" y="134"/>
                      </a:cubicBezTo>
                      <a:cubicBezTo>
                        <a:pt x="27" y="130"/>
                        <a:pt x="29" y="129"/>
                        <a:pt x="26" y="127"/>
                      </a:cubicBezTo>
                      <a:cubicBezTo>
                        <a:pt x="24" y="125"/>
                        <a:pt x="24" y="126"/>
                        <a:pt x="23" y="124"/>
                      </a:cubicBezTo>
                      <a:cubicBezTo>
                        <a:pt x="22" y="123"/>
                        <a:pt x="23" y="124"/>
                        <a:pt x="21" y="120"/>
                      </a:cubicBezTo>
                      <a:cubicBezTo>
                        <a:pt x="19" y="116"/>
                        <a:pt x="15" y="114"/>
                        <a:pt x="15" y="107"/>
                      </a:cubicBezTo>
                      <a:cubicBezTo>
                        <a:pt x="16" y="100"/>
                        <a:pt x="16" y="99"/>
                        <a:pt x="16" y="99"/>
                      </a:cubicBezTo>
                      <a:cubicBezTo>
                        <a:pt x="16" y="99"/>
                        <a:pt x="12" y="96"/>
                        <a:pt x="13" y="92"/>
                      </a:cubicBezTo>
                      <a:cubicBezTo>
                        <a:pt x="14" y="88"/>
                        <a:pt x="15" y="89"/>
                        <a:pt x="14" y="88"/>
                      </a:cubicBezTo>
                      <a:cubicBezTo>
                        <a:pt x="14" y="87"/>
                        <a:pt x="14" y="87"/>
                        <a:pt x="12" y="85"/>
                      </a:cubicBezTo>
                      <a:cubicBezTo>
                        <a:pt x="11" y="84"/>
                        <a:pt x="11" y="84"/>
                        <a:pt x="11" y="83"/>
                      </a:cubicBezTo>
                      <a:cubicBezTo>
                        <a:pt x="10" y="82"/>
                        <a:pt x="10" y="80"/>
                        <a:pt x="10" y="80"/>
                      </a:cubicBezTo>
                      <a:cubicBezTo>
                        <a:pt x="9" y="80"/>
                        <a:pt x="9" y="80"/>
                        <a:pt x="9" y="80"/>
                      </a:cubicBezTo>
                      <a:cubicBezTo>
                        <a:pt x="9" y="80"/>
                        <a:pt x="0" y="173"/>
                        <a:pt x="92" y="187"/>
                      </a:cubicBezTo>
                      <a:cubicBezTo>
                        <a:pt x="92" y="187"/>
                        <a:pt x="71" y="182"/>
                        <a:pt x="69" y="178"/>
                      </a:cubicBezTo>
                      <a:cubicBezTo>
                        <a:pt x="69" y="178"/>
                        <a:pt x="69" y="174"/>
                        <a:pt x="70" y="174"/>
                      </a:cubicBezTo>
                      <a:cubicBezTo>
                        <a:pt x="71" y="174"/>
                        <a:pt x="72" y="175"/>
                        <a:pt x="73" y="174"/>
                      </a:cubicBezTo>
                      <a:cubicBezTo>
                        <a:pt x="75" y="173"/>
                        <a:pt x="76" y="171"/>
                        <a:pt x="76" y="171"/>
                      </a:cubicBezTo>
                      <a:cubicBezTo>
                        <a:pt x="76" y="173"/>
                        <a:pt x="76" y="173"/>
                        <a:pt x="76" y="173"/>
                      </a:cubicBezTo>
                      <a:cubicBezTo>
                        <a:pt x="76" y="173"/>
                        <a:pt x="75" y="173"/>
                        <a:pt x="79" y="173"/>
                      </a:cubicBezTo>
                      <a:cubicBezTo>
                        <a:pt x="83" y="172"/>
                        <a:pt x="83" y="172"/>
                        <a:pt x="85" y="172"/>
                      </a:cubicBezTo>
                      <a:cubicBezTo>
                        <a:pt x="86" y="171"/>
                        <a:pt x="88" y="168"/>
                        <a:pt x="89" y="170"/>
                      </a:cubicBezTo>
                      <a:cubicBezTo>
                        <a:pt x="90" y="172"/>
                        <a:pt x="88" y="171"/>
                        <a:pt x="90" y="172"/>
                      </a:cubicBezTo>
                      <a:cubicBezTo>
                        <a:pt x="92" y="173"/>
                        <a:pt x="96" y="171"/>
                        <a:pt x="96" y="171"/>
                      </a:cubicBezTo>
                      <a:cubicBezTo>
                        <a:pt x="96" y="171"/>
                        <a:pt x="102" y="172"/>
                        <a:pt x="103" y="171"/>
                      </a:cubicBezTo>
                      <a:cubicBezTo>
                        <a:pt x="103" y="170"/>
                        <a:pt x="103" y="169"/>
                        <a:pt x="105" y="169"/>
                      </a:cubicBezTo>
                      <a:cubicBezTo>
                        <a:pt x="106" y="170"/>
                        <a:pt x="106" y="171"/>
                        <a:pt x="106" y="171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99" y="176"/>
                        <a:pt x="99" y="176"/>
                        <a:pt x="99" y="176"/>
                      </a:cubicBezTo>
                      <a:cubicBezTo>
                        <a:pt x="99" y="176"/>
                        <a:pt x="98" y="176"/>
                        <a:pt x="99" y="177"/>
                      </a:cubicBezTo>
                      <a:cubicBezTo>
                        <a:pt x="101" y="178"/>
                        <a:pt x="101" y="177"/>
                        <a:pt x="103" y="178"/>
                      </a:cubicBezTo>
                      <a:cubicBezTo>
                        <a:pt x="104" y="178"/>
                        <a:pt x="108" y="181"/>
                        <a:pt x="109" y="179"/>
                      </a:cubicBezTo>
                      <a:cubicBezTo>
                        <a:pt x="110" y="177"/>
                        <a:pt x="110" y="177"/>
                        <a:pt x="111" y="176"/>
                      </a:cubicBezTo>
                      <a:cubicBezTo>
                        <a:pt x="111" y="175"/>
                        <a:pt x="111" y="173"/>
                        <a:pt x="113" y="173"/>
                      </a:cubicBezTo>
                      <a:cubicBezTo>
                        <a:pt x="114" y="173"/>
                        <a:pt x="116" y="174"/>
                        <a:pt x="116" y="174"/>
                      </a:cubicBezTo>
                      <a:cubicBezTo>
                        <a:pt x="114" y="177"/>
                        <a:pt x="114" y="177"/>
                        <a:pt x="114" y="177"/>
                      </a:cubicBezTo>
                      <a:cubicBezTo>
                        <a:pt x="114" y="177"/>
                        <a:pt x="117" y="177"/>
                        <a:pt x="118" y="177"/>
                      </a:cubicBezTo>
                      <a:cubicBezTo>
                        <a:pt x="119" y="177"/>
                        <a:pt x="120" y="178"/>
                        <a:pt x="121" y="177"/>
                      </a:cubicBezTo>
                      <a:cubicBezTo>
                        <a:pt x="123" y="175"/>
                        <a:pt x="123" y="175"/>
                        <a:pt x="124" y="175"/>
                      </a:cubicBezTo>
                      <a:cubicBezTo>
                        <a:pt x="126" y="175"/>
                        <a:pt x="128" y="174"/>
                        <a:pt x="129" y="174"/>
                      </a:cubicBezTo>
                      <a:cubicBezTo>
                        <a:pt x="129" y="175"/>
                        <a:pt x="131" y="175"/>
                        <a:pt x="131" y="175"/>
                      </a:cubicBezTo>
                      <a:cubicBezTo>
                        <a:pt x="132" y="175"/>
                        <a:pt x="135" y="177"/>
                        <a:pt x="136" y="177"/>
                      </a:cubicBezTo>
                      <a:cubicBezTo>
                        <a:pt x="137" y="176"/>
                        <a:pt x="141" y="177"/>
                        <a:pt x="141" y="177"/>
                      </a:cubicBezTo>
                      <a:cubicBezTo>
                        <a:pt x="141" y="177"/>
                        <a:pt x="130" y="186"/>
                        <a:pt x="107" y="187"/>
                      </a:cubicBezTo>
                      <a:cubicBezTo>
                        <a:pt x="107" y="187"/>
                        <a:pt x="158" y="189"/>
                        <a:pt x="187" y="139"/>
                      </a:cubicBezTo>
                      <a:cubicBezTo>
                        <a:pt x="216" y="89"/>
                        <a:pt x="196" y="25"/>
                        <a:pt x="130" y="3"/>
                      </a:cubicBezTo>
                      <a:cubicBezTo>
                        <a:pt x="130" y="3"/>
                        <a:pt x="179" y="21"/>
                        <a:pt x="192" y="68"/>
                      </a:cubicBezTo>
                      <a:cubicBezTo>
                        <a:pt x="192" y="69"/>
                        <a:pt x="192" y="69"/>
                        <a:pt x="192" y="69"/>
                      </a:cubicBezTo>
                      <a:cubicBezTo>
                        <a:pt x="191" y="68"/>
                        <a:pt x="191" y="68"/>
                        <a:pt x="190" y="66"/>
                      </a:cubicBezTo>
                      <a:cubicBezTo>
                        <a:pt x="188" y="64"/>
                        <a:pt x="189" y="64"/>
                        <a:pt x="188" y="63"/>
                      </a:cubicBezTo>
                      <a:cubicBezTo>
                        <a:pt x="188" y="61"/>
                        <a:pt x="188" y="62"/>
                        <a:pt x="187" y="61"/>
                      </a:cubicBezTo>
                      <a:cubicBezTo>
                        <a:pt x="186" y="59"/>
                        <a:pt x="185" y="60"/>
                        <a:pt x="184" y="59"/>
                      </a:cubicBezTo>
                      <a:cubicBezTo>
                        <a:pt x="184" y="58"/>
                        <a:pt x="183" y="55"/>
                        <a:pt x="182" y="54"/>
                      </a:cubicBezTo>
                      <a:cubicBezTo>
                        <a:pt x="181" y="53"/>
                        <a:pt x="179" y="53"/>
                        <a:pt x="178" y="53"/>
                      </a:cubicBezTo>
                      <a:cubicBezTo>
                        <a:pt x="178" y="53"/>
                        <a:pt x="178" y="51"/>
                        <a:pt x="178" y="53"/>
                      </a:cubicBezTo>
                      <a:cubicBezTo>
                        <a:pt x="177" y="54"/>
                        <a:pt x="179" y="55"/>
                        <a:pt x="179" y="55"/>
                      </a:cubicBezTo>
                      <a:cubicBezTo>
                        <a:pt x="179" y="59"/>
                        <a:pt x="179" y="59"/>
                        <a:pt x="179" y="59"/>
                      </a:cubicBezTo>
                      <a:cubicBezTo>
                        <a:pt x="179" y="59"/>
                        <a:pt x="180" y="62"/>
                        <a:pt x="180" y="63"/>
                      </a:cubicBezTo>
                      <a:cubicBezTo>
                        <a:pt x="180" y="64"/>
                        <a:pt x="179" y="66"/>
                        <a:pt x="179" y="66"/>
                      </a:cubicBezTo>
                      <a:cubicBezTo>
                        <a:pt x="179" y="66"/>
                        <a:pt x="179" y="69"/>
                        <a:pt x="178" y="70"/>
                      </a:cubicBezTo>
                      <a:cubicBezTo>
                        <a:pt x="177" y="70"/>
                        <a:pt x="172" y="71"/>
                        <a:pt x="172" y="71"/>
                      </a:cubicBezTo>
                      <a:cubicBezTo>
                        <a:pt x="172" y="71"/>
                        <a:pt x="170" y="69"/>
                        <a:pt x="169" y="68"/>
                      </a:cubicBezTo>
                      <a:cubicBezTo>
                        <a:pt x="169" y="66"/>
                        <a:pt x="166" y="66"/>
                        <a:pt x="165" y="65"/>
                      </a:cubicBezTo>
                      <a:cubicBezTo>
                        <a:pt x="165" y="64"/>
                        <a:pt x="166" y="63"/>
                        <a:pt x="165" y="61"/>
                      </a:cubicBezTo>
                      <a:cubicBezTo>
                        <a:pt x="163" y="59"/>
                        <a:pt x="165" y="60"/>
                        <a:pt x="163" y="58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1" y="57"/>
                        <a:pt x="157" y="55"/>
                        <a:pt x="158" y="58"/>
                      </a:cubicBezTo>
                      <a:cubicBezTo>
                        <a:pt x="160" y="60"/>
                        <a:pt x="158" y="62"/>
                        <a:pt x="159" y="62"/>
                      </a:cubicBezTo>
                      <a:cubicBezTo>
                        <a:pt x="160" y="63"/>
                        <a:pt x="161" y="62"/>
                        <a:pt x="162" y="64"/>
                      </a:cubicBezTo>
                      <a:cubicBezTo>
                        <a:pt x="163" y="66"/>
                        <a:pt x="163" y="67"/>
                        <a:pt x="164" y="67"/>
                      </a:cubicBezTo>
                      <a:cubicBezTo>
                        <a:pt x="164" y="68"/>
                        <a:pt x="165" y="71"/>
                        <a:pt x="165" y="71"/>
                      </a:cubicBezTo>
                      <a:cubicBezTo>
                        <a:pt x="166" y="71"/>
                        <a:pt x="169" y="71"/>
                        <a:pt x="169" y="72"/>
                      </a:cubicBezTo>
                      <a:cubicBezTo>
                        <a:pt x="168" y="73"/>
                        <a:pt x="167" y="75"/>
                        <a:pt x="169" y="75"/>
                      </a:cubicBezTo>
                      <a:cubicBezTo>
                        <a:pt x="170" y="76"/>
                        <a:pt x="170" y="76"/>
                        <a:pt x="171" y="76"/>
                      </a:cubicBezTo>
                      <a:cubicBezTo>
                        <a:pt x="172" y="76"/>
                        <a:pt x="172" y="76"/>
                        <a:pt x="173" y="76"/>
                      </a:cubicBezTo>
                      <a:cubicBezTo>
                        <a:pt x="175" y="75"/>
                        <a:pt x="176" y="75"/>
                        <a:pt x="176" y="75"/>
                      </a:cubicBezTo>
                      <a:cubicBezTo>
                        <a:pt x="176" y="75"/>
                        <a:pt x="178" y="77"/>
                        <a:pt x="178" y="77"/>
                      </a:cubicBezTo>
                      <a:cubicBezTo>
                        <a:pt x="178" y="78"/>
                        <a:pt x="178" y="82"/>
                        <a:pt x="178" y="82"/>
                      </a:cubicBezTo>
                      <a:cubicBezTo>
                        <a:pt x="176" y="85"/>
                        <a:pt x="176" y="85"/>
                        <a:pt x="176" y="85"/>
                      </a:cubicBezTo>
                      <a:cubicBezTo>
                        <a:pt x="176" y="85"/>
                        <a:pt x="176" y="92"/>
                        <a:pt x="175" y="92"/>
                      </a:cubicBezTo>
                      <a:cubicBezTo>
                        <a:pt x="174" y="92"/>
                        <a:pt x="173" y="95"/>
                        <a:pt x="172" y="95"/>
                      </a:cubicBezTo>
                      <a:cubicBezTo>
                        <a:pt x="171" y="96"/>
                        <a:pt x="171" y="100"/>
                        <a:pt x="171" y="100"/>
                      </a:cubicBezTo>
                      <a:cubicBezTo>
                        <a:pt x="169" y="103"/>
                        <a:pt x="169" y="103"/>
                        <a:pt x="169" y="103"/>
                      </a:cubicBezTo>
                      <a:cubicBezTo>
                        <a:pt x="169" y="103"/>
                        <a:pt x="169" y="106"/>
                        <a:pt x="169" y="107"/>
                      </a:cubicBezTo>
                      <a:cubicBezTo>
                        <a:pt x="169" y="108"/>
                        <a:pt x="170" y="111"/>
                        <a:pt x="169" y="113"/>
                      </a:cubicBezTo>
                      <a:cubicBezTo>
                        <a:pt x="169" y="115"/>
                        <a:pt x="166" y="117"/>
                        <a:pt x="166" y="117"/>
                      </a:cubicBezTo>
                      <a:cubicBezTo>
                        <a:pt x="166" y="117"/>
                        <a:pt x="170" y="120"/>
                        <a:pt x="168" y="120"/>
                      </a:cubicBezTo>
                      <a:cubicBezTo>
                        <a:pt x="166" y="120"/>
                        <a:pt x="164" y="123"/>
                        <a:pt x="164" y="124"/>
                      </a:cubicBezTo>
                      <a:cubicBezTo>
                        <a:pt x="163" y="124"/>
                        <a:pt x="164" y="126"/>
                        <a:pt x="163" y="126"/>
                      </a:cubicBezTo>
                      <a:cubicBezTo>
                        <a:pt x="161" y="126"/>
                        <a:pt x="159" y="126"/>
                        <a:pt x="159" y="127"/>
                      </a:cubicBezTo>
                      <a:cubicBezTo>
                        <a:pt x="159" y="128"/>
                        <a:pt x="159" y="130"/>
                        <a:pt x="159" y="130"/>
                      </a:cubicBezTo>
                      <a:cubicBezTo>
                        <a:pt x="156" y="135"/>
                        <a:pt x="156" y="135"/>
                        <a:pt x="156" y="135"/>
                      </a:cubicBezTo>
                      <a:cubicBezTo>
                        <a:pt x="152" y="139"/>
                        <a:pt x="152" y="139"/>
                        <a:pt x="152" y="139"/>
                      </a:cubicBezTo>
                      <a:cubicBezTo>
                        <a:pt x="152" y="139"/>
                        <a:pt x="152" y="141"/>
                        <a:pt x="151" y="142"/>
                      </a:cubicBezTo>
                      <a:cubicBezTo>
                        <a:pt x="150" y="142"/>
                        <a:pt x="145" y="144"/>
                        <a:pt x="144" y="144"/>
                      </a:cubicBezTo>
                      <a:cubicBezTo>
                        <a:pt x="144" y="145"/>
                        <a:pt x="141" y="147"/>
                        <a:pt x="139" y="147"/>
                      </a:cubicBezTo>
                      <a:cubicBezTo>
                        <a:pt x="138" y="147"/>
                        <a:pt x="140" y="150"/>
                        <a:pt x="138" y="147"/>
                      </a:cubicBezTo>
                      <a:cubicBezTo>
                        <a:pt x="137" y="143"/>
                        <a:pt x="138" y="145"/>
                        <a:pt x="136" y="142"/>
                      </a:cubicBezTo>
                      <a:cubicBezTo>
                        <a:pt x="135" y="138"/>
                        <a:pt x="135" y="141"/>
                        <a:pt x="135" y="138"/>
                      </a:cubicBezTo>
                      <a:cubicBezTo>
                        <a:pt x="135" y="136"/>
                        <a:pt x="135" y="138"/>
                        <a:pt x="135" y="136"/>
                      </a:cubicBezTo>
                      <a:cubicBezTo>
                        <a:pt x="135" y="133"/>
                        <a:pt x="135" y="135"/>
                        <a:pt x="134" y="132"/>
                      </a:cubicBezTo>
                      <a:cubicBezTo>
                        <a:pt x="133" y="129"/>
                        <a:pt x="133" y="130"/>
                        <a:pt x="131" y="128"/>
                      </a:cubicBezTo>
                      <a:cubicBezTo>
                        <a:pt x="129" y="127"/>
                        <a:pt x="128" y="128"/>
                        <a:pt x="129" y="126"/>
                      </a:cubicBezTo>
                      <a:cubicBezTo>
                        <a:pt x="130" y="123"/>
                        <a:pt x="130" y="126"/>
                        <a:pt x="130" y="123"/>
                      </a:cubicBezTo>
                      <a:cubicBezTo>
                        <a:pt x="131" y="120"/>
                        <a:pt x="130" y="119"/>
                        <a:pt x="132" y="118"/>
                      </a:cubicBezTo>
                      <a:cubicBezTo>
                        <a:pt x="134" y="117"/>
                        <a:pt x="135" y="117"/>
                        <a:pt x="135" y="115"/>
                      </a:cubicBezTo>
                      <a:cubicBezTo>
                        <a:pt x="135" y="113"/>
                        <a:pt x="135" y="112"/>
                        <a:pt x="134" y="111"/>
                      </a:cubicBezTo>
                      <a:cubicBezTo>
                        <a:pt x="134" y="110"/>
                        <a:pt x="132" y="108"/>
                        <a:pt x="132" y="108"/>
                      </a:cubicBezTo>
                      <a:cubicBezTo>
                        <a:pt x="132" y="107"/>
                        <a:pt x="132" y="107"/>
                        <a:pt x="130" y="105"/>
                      </a:cubicBezTo>
                      <a:cubicBezTo>
                        <a:pt x="129" y="103"/>
                        <a:pt x="128" y="102"/>
                        <a:pt x="128" y="102"/>
                      </a:cubicBezTo>
                      <a:cubicBezTo>
                        <a:pt x="128" y="102"/>
                        <a:pt x="128" y="98"/>
                        <a:pt x="128" y="96"/>
                      </a:cubicBezTo>
                      <a:cubicBezTo>
                        <a:pt x="128" y="94"/>
                        <a:pt x="127" y="97"/>
                        <a:pt x="128" y="94"/>
                      </a:cubicBezTo>
                      <a:cubicBezTo>
                        <a:pt x="128" y="91"/>
                        <a:pt x="129" y="90"/>
                        <a:pt x="129" y="90"/>
                      </a:cubicBezTo>
                      <a:cubicBezTo>
                        <a:pt x="129" y="90"/>
                        <a:pt x="125" y="87"/>
                        <a:pt x="124" y="88"/>
                      </a:cubicBezTo>
                      <a:cubicBezTo>
                        <a:pt x="123" y="88"/>
                        <a:pt x="123" y="90"/>
                        <a:pt x="121" y="88"/>
                      </a:cubicBezTo>
                      <a:cubicBezTo>
                        <a:pt x="119" y="87"/>
                        <a:pt x="119" y="86"/>
                        <a:pt x="119" y="85"/>
                      </a:cubicBezTo>
                      <a:cubicBezTo>
                        <a:pt x="118" y="85"/>
                        <a:pt x="117" y="85"/>
                        <a:pt x="116" y="85"/>
                      </a:cubicBezTo>
                      <a:cubicBezTo>
                        <a:pt x="114" y="86"/>
                        <a:pt x="112" y="86"/>
                        <a:pt x="110" y="87"/>
                      </a:cubicBezTo>
                      <a:cubicBezTo>
                        <a:pt x="108" y="88"/>
                        <a:pt x="107" y="88"/>
                        <a:pt x="105" y="88"/>
                      </a:cubicBezTo>
                      <a:cubicBezTo>
                        <a:pt x="102" y="88"/>
                        <a:pt x="99" y="89"/>
                        <a:pt x="97" y="88"/>
                      </a:cubicBezTo>
                      <a:cubicBezTo>
                        <a:pt x="95" y="86"/>
                        <a:pt x="95" y="88"/>
                        <a:pt x="94" y="86"/>
                      </a:cubicBezTo>
                      <a:cubicBezTo>
                        <a:pt x="93" y="84"/>
                        <a:pt x="94" y="84"/>
                        <a:pt x="92" y="83"/>
                      </a:cubicBezTo>
                      <a:cubicBezTo>
                        <a:pt x="90" y="82"/>
                        <a:pt x="90" y="83"/>
                        <a:pt x="89" y="81"/>
                      </a:cubicBezTo>
                      <a:cubicBezTo>
                        <a:pt x="89" y="79"/>
                        <a:pt x="90" y="79"/>
                        <a:pt x="89" y="77"/>
                      </a:cubicBezTo>
                      <a:cubicBezTo>
                        <a:pt x="87" y="75"/>
                        <a:pt x="90" y="78"/>
                        <a:pt x="87" y="75"/>
                      </a:cubicBezTo>
                      <a:cubicBezTo>
                        <a:pt x="85" y="73"/>
                        <a:pt x="84" y="75"/>
                        <a:pt x="85" y="73"/>
                      </a:cubicBezTo>
                      <a:cubicBezTo>
                        <a:pt x="86" y="71"/>
                        <a:pt x="86" y="72"/>
                        <a:pt x="86" y="69"/>
                      </a:cubicBezTo>
                      <a:cubicBezTo>
                        <a:pt x="86" y="67"/>
                        <a:pt x="90" y="70"/>
                        <a:pt x="88" y="65"/>
                      </a:cubicBezTo>
                      <a:cubicBezTo>
                        <a:pt x="85" y="60"/>
                        <a:pt x="85" y="61"/>
                        <a:pt x="87" y="57"/>
                      </a:cubicBezTo>
                      <a:cubicBezTo>
                        <a:pt x="89" y="53"/>
                        <a:pt x="92" y="52"/>
                        <a:pt x="93" y="51"/>
                      </a:cubicBezTo>
                      <a:cubicBezTo>
                        <a:pt x="93" y="50"/>
                        <a:pt x="94" y="48"/>
                        <a:pt x="95" y="47"/>
                      </a:cubicBezTo>
                      <a:cubicBezTo>
                        <a:pt x="96" y="46"/>
                        <a:pt x="95" y="46"/>
                        <a:pt x="97" y="46"/>
                      </a:cubicBezTo>
                      <a:cubicBezTo>
                        <a:pt x="99" y="46"/>
                        <a:pt x="101" y="45"/>
                        <a:pt x="103" y="44"/>
                      </a:cubicBezTo>
                      <a:cubicBezTo>
                        <a:pt x="104" y="43"/>
                        <a:pt x="106" y="41"/>
                        <a:pt x="107" y="40"/>
                      </a:cubicBezTo>
                      <a:cubicBezTo>
                        <a:pt x="107" y="40"/>
                        <a:pt x="107" y="41"/>
                        <a:pt x="109" y="40"/>
                      </a:cubicBezTo>
                      <a:cubicBezTo>
                        <a:pt x="111" y="40"/>
                        <a:pt x="111" y="39"/>
                        <a:pt x="113" y="39"/>
                      </a:cubicBezTo>
                      <a:cubicBezTo>
                        <a:pt x="114" y="39"/>
                        <a:pt x="111" y="40"/>
                        <a:pt x="115" y="39"/>
                      </a:cubicBezTo>
                      <a:cubicBezTo>
                        <a:pt x="119" y="39"/>
                        <a:pt x="118" y="39"/>
                        <a:pt x="119" y="39"/>
                      </a:cubicBezTo>
                      <a:cubicBezTo>
                        <a:pt x="120" y="39"/>
                        <a:pt x="119" y="39"/>
                        <a:pt x="121" y="39"/>
                      </a:cubicBezTo>
                      <a:cubicBezTo>
                        <a:pt x="122" y="39"/>
                        <a:pt x="122" y="36"/>
                        <a:pt x="122" y="39"/>
                      </a:cubicBezTo>
                      <a:cubicBezTo>
                        <a:pt x="123" y="43"/>
                        <a:pt x="121" y="44"/>
                        <a:pt x="124" y="44"/>
                      </a:cubicBezTo>
                      <a:cubicBezTo>
                        <a:pt x="126" y="45"/>
                        <a:pt x="124" y="45"/>
                        <a:pt x="126" y="45"/>
                      </a:cubicBezTo>
                      <a:cubicBezTo>
                        <a:pt x="129" y="45"/>
                        <a:pt x="128" y="45"/>
                        <a:pt x="130" y="46"/>
                      </a:cubicBezTo>
                      <a:cubicBezTo>
                        <a:pt x="131" y="46"/>
                        <a:pt x="132" y="47"/>
                        <a:pt x="134" y="47"/>
                      </a:cubicBezTo>
                      <a:cubicBezTo>
                        <a:pt x="136" y="47"/>
                        <a:pt x="133" y="50"/>
                        <a:pt x="136" y="47"/>
                      </a:cubicBezTo>
                      <a:cubicBezTo>
                        <a:pt x="139" y="44"/>
                        <a:pt x="133" y="44"/>
                        <a:pt x="139" y="44"/>
                      </a:cubicBezTo>
                      <a:cubicBezTo>
                        <a:pt x="144" y="45"/>
                        <a:pt x="144" y="46"/>
                        <a:pt x="145" y="45"/>
                      </a:cubicBezTo>
                      <a:cubicBezTo>
                        <a:pt x="146" y="45"/>
                        <a:pt x="146" y="46"/>
                        <a:pt x="148" y="45"/>
                      </a:cubicBezTo>
                      <a:cubicBezTo>
                        <a:pt x="151" y="44"/>
                        <a:pt x="151" y="44"/>
                        <a:pt x="152" y="44"/>
                      </a:cubicBezTo>
                      <a:cubicBezTo>
                        <a:pt x="153" y="45"/>
                        <a:pt x="153" y="47"/>
                        <a:pt x="154" y="45"/>
                      </a:cubicBezTo>
                      <a:cubicBezTo>
                        <a:pt x="154" y="43"/>
                        <a:pt x="156" y="43"/>
                        <a:pt x="154" y="42"/>
                      </a:cubicBezTo>
                      <a:cubicBezTo>
                        <a:pt x="151" y="41"/>
                        <a:pt x="150" y="42"/>
                        <a:pt x="150" y="40"/>
                      </a:cubicBezTo>
                      <a:cubicBezTo>
                        <a:pt x="149" y="39"/>
                        <a:pt x="152" y="39"/>
                        <a:pt x="149" y="39"/>
                      </a:cubicBezTo>
                      <a:cubicBezTo>
                        <a:pt x="146" y="38"/>
                        <a:pt x="147" y="38"/>
                        <a:pt x="145" y="38"/>
                      </a:cubicBezTo>
                      <a:cubicBezTo>
                        <a:pt x="143" y="37"/>
                        <a:pt x="141" y="39"/>
                        <a:pt x="140" y="38"/>
                      </a:cubicBezTo>
                      <a:cubicBezTo>
                        <a:pt x="140" y="36"/>
                        <a:pt x="136" y="39"/>
                        <a:pt x="140" y="36"/>
                      </a:cubicBezTo>
                      <a:cubicBezTo>
                        <a:pt x="143" y="32"/>
                        <a:pt x="142" y="31"/>
                        <a:pt x="144" y="32"/>
                      </a:cubicBezTo>
                      <a:cubicBezTo>
                        <a:pt x="147" y="32"/>
                        <a:pt x="146" y="34"/>
                        <a:pt x="148" y="33"/>
                      </a:cubicBezTo>
                      <a:cubicBezTo>
                        <a:pt x="149" y="32"/>
                        <a:pt x="152" y="31"/>
                        <a:pt x="149" y="29"/>
                      </a:cubicBezTo>
                      <a:cubicBezTo>
                        <a:pt x="146" y="27"/>
                        <a:pt x="148" y="28"/>
                        <a:pt x="145" y="26"/>
                      </a:cubicBezTo>
                      <a:cubicBezTo>
                        <a:pt x="142" y="25"/>
                        <a:pt x="140" y="32"/>
                        <a:pt x="139" y="31"/>
                      </a:cubicBezTo>
                      <a:cubicBezTo>
                        <a:pt x="137" y="30"/>
                        <a:pt x="137" y="29"/>
                        <a:pt x="136" y="30"/>
                      </a:cubicBezTo>
                      <a:cubicBezTo>
                        <a:pt x="135" y="30"/>
                        <a:pt x="135" y="32"/>
                        <a:pt x="135" y="34"/>
                      </a:cubicBezTo>
                      <a:cubicBezTo>
                        <a:pt x="134" y="36"/>
                        <a:pt x="136" y="36"/>
                        <a:pt x="133" y="35"/>
                      </a:cubicBezTo>
                      <a:cubicBezTo>
                        <a:pt x="130" y="34"/>
                        <a:pt x="136" y="34"/>
                        <a:pt x="130" y="32"/>
                      </a:cubicBezTo>
                      <a:cubicBezTo>
                        <a:pt x="124" y="30"/>
                        <a:pt x="121" y="30"/>
                        <a:pt x="120" y="31"/>
                      </a:cubicBezTo>
                      <a:cubicBezTo>
                        <a:pt x="120" y="32"/>
                        <a:pt x="118" y="32"/>
                        <a:pt x="118" y="32"/>
                      </a:cubicBezTo>
                      <a:cubicBezTo>
                        <a:pt x="117" y="33"/>
                        <a:pt x="120" y="35"/>
                        <a:pt x="117" y="33"/>
                      </a:cubicBezTo>
                      <a:cubicBezTo>
                        <a:pt x="114" y="32"/>
                        <a:pt x="112" y="34"/>
                        <a:pt x="112" y="34"/>
                      </a:cubicBezTo>
                      <a:cubicBezTo>
                        <a:pt x="112" y="34"/>
                        <a:pt x="111" y="34"/>
                        <a:pt x="110" y="34"/>
                      </a:cubicBezTo>
                      <a:cubicBezTo>
                        <a:pt x="109" y="35"/>
                        <a:pt x="106" y="36"/>
                        <a:pt x="105" y="36"/>
                      </a:cubicBezTo>
                      <a:cubicBezTo>
                        <a:pt x="104" y="35"/>
                        <a:pt x="101" y="36"/>
                        <a:pt x="103" y="33"/>
                      </a:cubicBezTo>
                      <a:cubicBezTo>
                        <a:pt x="106" y="30"/>
                        <a:pt x="104" y="32"/>
                        <a:pt x="108" y="30"/>
                      </a:cubicBezTo>
                      <a:cubicBezTo>
                        <a:pt x="111" y="28"/>
                        <a:pt x="117" y="28"/>
                        <a:pt x="112" y="27"/>
                      </a:cubicBezTo>
                      <a:cubicBezTo>
                        <a:pt x="107" y="26"/>
                        <a:pt x="115" y="26"/>
                        <a:pt x="108" y="23"/>
                      </a:cubicBezTo>
                      <a:cubicBezTo>
                        <a:pt x="102" y="20"/>
                        <a:pt x="102" y="24"/>
                        <a:pt x="102" y="20"/>
                      </a:cubicBezTo>
                      <a:cubicBezTo>
                        <a:pt x="102" y="16"/>
                        <a:pt x="101" y="15"/>
                        <a:pt x="100" y="16"/>
                      </a:cubicBezTo>
                      <a:cubicBezTo>
                        <a:pt x="99" y="16"/>
                        <a:pt x="95" y="17"/>
                        <a:pt x="93" y="17"/>
                      </a:cubicBezTo>
                      <a:cubicBezTo>
                        <a:pt x="92" y="17"/>
                        <a:pt x="94" y="19"/>
                        <a:pt x="91" y="17"/>
                      </a:cubicBezTo>
                      <a:cubicBezTo>
                        <a:pt x="88" y="15"/>
                        <a:pt x="87" y="18"/>
                        <a:pt x="88" y="15"/>
                      </a:cubicBezTo>
                      <a:cubicBezTo>
                        <a:pt x="89" y="12"/>
                        <a:pt x="89" y="12"/>
                        <a:pt x="91" y="10"/>
                      </a:cubicBezTo>
                      <a:cubicBezTo>
                        <a:pt x="93" y="9"/>
                        <a:pt x="92" y="3"/>
                        <a:pt x="97" y="5"/>
                      </a:cubicBezTo>
                      <a:cubicBezTo>
                        <a:pt x="101" y="7"/>
                        <a:pt x="99" y="7"/>
                        <a:pt x="103" y="7"/>
                      </a:cubicBezTo>
                      <a:cubicBezTo>
                        <a:pt x="106" y="7"/>
                        <a:pt x="108" y="7"/>
                        <a:pt x="108" y="6"/>
                      </a:cubicBezTo>
                      <a:cubicBezTo>
                        <a:pt x="108" y="5"/>
                        <a:pt x="104" y="3"/>
                        <a:pt x="104" y="3"/>
                      </a:cubicBezTo>
                      <a:cubicBezTo>
                        <a:pt x="104" y="3"/>
                        <a:pt x="103" y="4"/>
                        <a:pt x="103" y="3"/>
                      </a:cubicBezTo>
                      <a:cubicBezTo>
                        <a:pt x="103" y="2"/>
                        <a:pt x="104" y="1"/>
                        <a:pt x="104" y="1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91" y="0"/>
                        <a:pt x="88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9" name="Freeform 85">
                  <a:extLst>
                    <a:ext uri="{FF2B5EF4-FFF2-40B4-BE49-F238E27FC236}">
                      <a16:creationId xmlns:a16="http://schemas.microsoft.com/office/drawing/2014/main" id="{1A03F74F-7DA5-5425-9E7C-5B1CE67C90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7238" y="2873375"/>
                  <a:ext cx="77788" cy="93663"/>
                </a:xfrm>
                <a:custGeom>
                  <a:avLst/>
                  <a:gdLst/>
                  <a:ahLst/>
                  <a:cxnLst>
                    <a:cxn ang="0">
                      <a:pos x="43" y="5"/>
                    </a:cxn>
                    <a:cxn ang="0">
                      <a:pos x="43" y="27"/>
                    </a:cxn>
                    <a:cxn ang="0">
                      <a:pos x="24" y="43"/>
                    </a:cxn>
                    <a:cxn ang="0">
                      <a:pos x="1" y="61"/>
                    </a:cxn>
                    <a:cxn ang="0">
                      <a:pos x="62" y="73"/>
                    </a:cxn>
                    <a:cxn ang="0">
                      <a:pos x="62" y="0"/>
                    </a:cxn>
                    <a:cxn ang="0">
                      <a:pos x="43" y="5"/>
                    </a:cxn>
                  </a:cxnLst>
                  <a:rect l="0" t="0" r="r" b="b"/>
                  <a:pathLst>
                    <a:path w="62" h="73">
                      <a:moveTo>
                        <a:pt x="43" y="5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3" y="27"/>
                        <a:pt x="37" y="38"/>
                        <a:pt x="24" y="43"/>
                      </a:cubicBezTo>
                      <a:cubicBezTo>
                        <a:pt x="12" y="47"/>
                        <a:pt x="0" y="54"/>
                        <a:pt x="1" y="61"/>
                      </a:cubicBezTo>
                      <a:cubicBezTo>
                        <a:pt x="2" y="67"/>
                        <a:pt x="17" y="73"/>
                        <a:pt x="62" y="73"/>
                      </a:cubicBezTo>
                      <a:cubicBezTo>
                        <a:pt x="62" y="0"/>
                        <a:pt x="62" y="0"/>
                        <a:pt x="62" y="0"/>
                      </a:cubicBezTo>
                      <a:lnTo>
                        <a:pt x="43" y="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0" name="Freeform 86">
                  <a:extLst>
                    <a:ext uri="{FF2B5EF4-FFF2-40B4-BE49-F238E27FC236}">
                      <a16:creationId xmlns:a16="http://schemas.microsoft.com/office/drawing/2014/main" id="{45FC4D3F-EAAE-C60C-2C88-6B0982DA53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7088" y="2873375"/>
                  <a:ext cx="74613" cy="93663"/>
                </a:xfrm>
                <a:custGeom>
                  <a:avLst/>
                  <a:gdLst/>
                  <a:ahLst/>
                  <a:cxnLst>
                    <a:cxn ang="0">
                      <a:pos x="12" y="5"/>
                    </a:cxn>
                    <a:cxn ang="0">
                      <a:pos x="12" y="27"/>
                    </a:cxn>
                    <a:cxn ang="0">
                      <a:pos x="30" y="43"/>
                    </a:cxn>
                    <a:cxn ang="0">
                      <a:pos x="57" y="61"/>
                    </a:cxn>
                    <a:cxn ang="0">
                      <a:pos x="0" y="73"/>
                    </a:cxn>
                    <a:cxn ang="0">
                      <a:pos x="0" y="0"/>
                    </a:cxn>
                    <a:cxn ang="0">
                      <a:pos x="12" y="5"/>
                    </a:cxn>
                  </a:cxnLst>
                  <a:rect l="0" t="0" r="r" b="b"/>
                  <a:pathLst>
                    <a:path w="58" h="73">
                      <a:moveTo>
                        <a:pt x="12" y="5"/>
                      </a:move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2" y="27"/>
                        <a:pt x="17" y="38"/>
                        <a:pt x="30" y="43"/>
                      </a:cubicBezTo>
                      <a:cubicBezTo>
                        <a:pt x="43" y="47"/>
                        <a:pt x="58" y="54"/>
                        <a:pt x="57" y="61"/>
                      </a:cubicBezTo>
                      <a:cubicBezTo>
                        <a:pt x="56" y="67"/>
                        <a:pt x="32" y="73"/>
                        <a:pt x="0" y="7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" y="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1" name="Freeform 87">
                  <a:extLst>
                    <a:ext uri="{FF2B5EF4-FFF2-40B4-BE49-F238E27FC236}">
                      <a16:creationId xmlns:a16="http://schemas.microsoft.com/office/drawing/2014/main" id="{C87CD68C-9E0D-347C-48EE-000620B299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6913" y="2606675"/>
                  <a:ext cx="274638" cy="277813"/>
                </a:xfrm>
                <a:custGeom>
                  <a:avLst/>
                  <a:gdLst/>
                  <a:ahLst/>
                  <a:cxnLst>
                    <a:cxn ang="0">
                      <a:pos x="160" y="11"/>
                    </a:cxn>
                    <a:cxn ang="0">
                      <a:pos x="204" y="97"/>
                    </a:cxn>
                    <a:cxn ang="0">
                      <a:pos x="97" y="205"/>
                    </a:cxn>
                    <a:cxn ang="0">
                      <a:pos x="11" y="162"/>
                    </a:cxn>
                    <a:cxn ang="0">
                      <a:pos x="0" y="171"/>
                    </a:cxn>
                    <a:cxn ang="0">
                      <a:pos x="97" y="219"/>
                    </a:cxn>
                    <a:cxn ang="0">
                      <a:pos x="218" y="97"/>
                    </a:cxn>
                    <a:cxn ang="0">
                      <a:pos x="169" y="0"/>
                    </a:cxn>
                    <a:cxn ang="0">
                      <a:pos x="160" y="11"/>
                    </a:cxn>
                  </a:cxnLst>
                  <a:rect l="0" t="0" r="r" b="b"/>
                  <a:pathLst>
                    <a:path w="218" h="219">
                      <a:moveTo>
                        <a:pt x="160" y="11"/>
                      </a:moveTo>
                      <a:cubicBezTo>
                        <a:pt x="187" y="30"/>
                        <a:pt x="204" y="62"/>
                        <a:pt x="204" y="97"/>
                      </a:cubicBezTo>
                      <a:cubicBezTo>
                        <a:pt x="204" y="157"/>
                        <a:pt x="156" y="205"/>
                        <a:pt x="97" y="205"/>
                      </a:cubicBezTo>
                      <a:cubicBezTo>
                        <a:pt x="62" y="205"/>
                        <a:pt x="31" y="188"/>
                        <a:pt x="11" y="162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22" y="200"/>
                        <a:pt x="57" y="219"/>
                        <a:pt x="97" y="219"/>
                      </a:cubicBezTo>
                      <a:cubicBezTo>
                        <a:pt x="164" y="219"/>
                        <a:pt x="218" y="165"/>
                        <a:pt x="218" y="97"/>
                      </a:cubicBezTo>
                      <a:cubicBezTo>
                        <a:pt x="218" y="57"/>
                        <a:pt x="199" y="22"/>
                        <a:pt x="169" y="0"/>
                      </a:cubicBezTo>
                      <a:lnTo>
                        <a:pt x="160" y="1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2" name="Freeform 88">
                  <a:extLst>
                    <a:ext uri="{FF2B5EF4-FFF2-40B4-BE49-F238E27FC236}">
                      <a16:creationId xmlns:a16="http://schemas.microsoft.com/office/drawing/2014/main" id="{7CB2A195-4FCB-97A0-2259-A05A968140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08500" y="2609850"/>
                  <a:ext cx="244475" cy="244475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97"/>
                    </a:cxn>
                    <a:cxn ang="0">
                      <a:pos x="96" y="193"/>
                    </a:cxn>
                    <a:cxn ang="0">
                      <a:pos x="193" y="97"/>
                    </a:cxn>
                    <a:cxn ang="0">
                      <a:pos x="96" y="0"/>
                    </a:cxn>
                    <a:cxn ang="0">
                      <a:pos x="96" y="189"/>
                    </a:cxn>
                    <a:cxn ang="0">
                      <a:pos x="4" y="97"/>
                    </a:cxn>
                    <a:cxn ang="0">
                      <a:pos x="96" y="5"/>
                    </a:cxn>
                    <a:cxn ang="0">
                      <a:pos x="188" y="97"/>
                    </a:cxn>
                    <a:cxn ang="0">
                      <a:pos x="96" y="189"/>
                    </a:cxn>
                  </a:cxnLst>
                  <a:rect l="0" t="0" r="r" b="b"/>
                  <a:pathLst>
                    <a:path w="193" h="193">
                      <a:moveTo>
                        <a:pt x="96" y="0"/>
                      </a:moveTo>
                      <a:cubicBezTo>
                        <a:pt x="43" y="0"/>
                        <a:pt x="0" y="43"/>
                        <a:pt x="0" y="97"/>
                      </a:cubicBezTo>
                      <a:cubicBezTo>
                        <a:pt x="0" y="150"/>
                        <a:pt x="43" y="193"/>
                        <a:pt x="96" y="193"/>
                      </a:cubicBezTo>
                      <a:cubicBezTo>
                        <a:pt x="149" y="193"/>
                        <a:pt x="193" y="150"/>
                        <a:pt x="193" y="97"/>
                      </a:cubicBezTo>
                      <a:cubicBezTo>
                        <a:pt x="193" y="43"/>
                        <a:pt x="149" y="0"/>
                        <a:pt x="96" y="0"/>
                      </a:cubicBezTo>
                      <a:close/>
                      <a:moveTo>
                        <a:pt x="96" y="189"/>
                      </a:moveTo>
                      <a:cubicBezTo>
                        <a:pt x="46" y="189"/>
                        <a:pt x="4" y="147"/>
                        <a:pt x="4" y="97"/>
                      </a:cubicBezTo>
                      <a:cubicBezTo>
                        <a:pt x="4" y="46"/>
                        <a:pt x="46" y="5"/>
                        <a:pt x="96" y="5"/>
                      </a:cubicBezTo>
                      <a:cubicBezTo>
                        <a:pt x="147" y="5"/>
                        <a:pt x="188" y="46"/>
                        <a:pt x="188" y="97"/>
                      </a:cubicBezTo>
                      <a:cubicBezTo>
                        <a:pt x="188" y="147"/>
                        <a:pt x="147" y="189"/>
                        <a:pt x="96" y="18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3" name="Freeform 89">
                  <a:extLst>
                    <a:ext uri="{FF2B5EF4-FFF2-40B4-BE49-F238E27FC236}">
                      <a16:creationId xmlns:a16="http://schemas.microsoft.com/office/drawing/2014/main" id="{B7E3F941-5F4E-38FF-8738-904F1F1870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2150" y="2614613"/>
                  <a:ext cx="273050" cy="239713"/>
                </a:xfrm>
                <a:custGeom>
                  <a:avLst/>
                  <a:gdLst/>
                  <a:ahLst/>
                  <a:cxnLst>
                    <a:cxn ang="0">
                      <a:pos x="62" y="15"/>
                    </a:cxn>
                    <a:cxn ang="0">
                      <a:pos x="58" y="22"/>
                    </a:cxn>
                    <a:cxn ang="0">
                      <a:pos x="54" y="28"/>
                    </a:cxn>
                    <a:cxn ang="0">
                      <a:pos x="51" y="25"/>
                    </a:cxn>
                    <a:cxn ang="0">
                      <a:pos x="50" y="31"/>
                    </a:cxn>
                    <a:cxn ang="0">
                      <a:pos x="40" y="33"/>
                    </a:cxn>
                    <a:cxn ang="0">
                      <a:pos x="34" y="39"/>
                    </a:cxn>
                    <a:cxn ang="0">
                      <a:pos x="26" y="51"/>
                    </a:cxn>
                    <a:cxn ang="0">
                      <a:pos x="20" y="58"/>
                    </a:cxn>
                    <a:cxn ang="0">
                      <a:pos x="25" y="64"/>
                    </a:cxn>
                    <a:cxn ang="0">
                      <a:pos x="26" y="67"/>
                    </a:cxn>
                    <a:cxn ang="0">
                      <a:pos x="21" y="62"/>
                    </a:cxn>
                    <a:cxn ang="0">
                      <a:pos x="17" y="57"/>
                    </a:cxn>
                    <a:cxn ang="0">
                      <a:pos x="16" y="65"/>
                    </a:cxn>
                    <a:cxn ang="0">
                      <a:pos x="16" y="79"/>
                    </a:cxn>
                    <a:cxn ang="0">
                      <a:pos x="23" y="76"/>
                    </a:cxn>
                    <a:cxn ang="0">
                      <a:pos x="30" y="84"/>
                    </a:cxn>
                    <a:cxn ang="0">
                      <a:pos x="39" y="93"/>
                    </a:cxn>
                    <a:cxn ang="0">
                      <a:pos x="47" y="100"/>
                    </a:cxn>
                    <a:cxn ang="0">
                      <a:pos x="58" y="111"/>
                    </a:cxn>
                    <a:cxn ang="0">
                      <a:pos x="55" y="128"/>
                    </a:cxn>
                    <a:cxn ang="0">
                      <a:pos x="46" y="147"/>
                    </a:cxn>
                    <a:cxn ang="0">
                      <a:pos x="49" y="161"/>
                    </a:cxn>
                    <a:cxn ang="0">
                      <a:pos x="44" y="162"/>
                    </a:cxn>
                    <a:cxn ang="0">
                      <a:pos x="30" y="141"/>
                    </a:cxn>
                    <a:cxn ang="0">
                      <a:pos x="15" y="107"/>
                    </a:cxn>
                    <a:cxn ang="0">
                      <a:pos x="11" y="83"/>
                    </a:cxn>
                    <a:cxn ang="0">
                      <a:pos x="70" y="174"/>
                    </a:cxn>
                    <a:cxn ang="0">
                      <a:pos x="85" y="172"/>
                    </a:cxn>
                    <a:cxn ang="0">
                      <a:pos x="105" y="169"/>
                    </a:cxn>
                    <a:cxn ang="0">
                      <a:pos x="103" y="178"/>
                    </a:cxn>
                    <a:cxn ang="0">
                      <a:pos x="114" y="177"/>
                    </a:cxn>
                    <a:cxn ang="0">
                      <a:pos x="131" y="175"/>
                    </a:cxn>
                    <a:cxn ang="0">
                      <a:pos x="130" y="3"/>
                    </a:cxn>
                    <a:cxn ang="0">
                      <a:pos x="187" y="61"/>
                    </a:cxn>
                    <a:cxn ang="0">
                      <a:pos x="179" y="55"/>
                    </a:cxn>
                    <a:cxn ang="0">
                      <a:pos x="172" y="71"/>
                    </a:cxn>
                    <a:cxn ang="0">
                      <a:pos x="161" y="57"/>
                    </a:cxn>
                    <a:cxn ang="0">
                      <a:pos x="165" y="71"/>
                    </a:cxn>
                    <a:cxn ang="0">
                      <a:pos x="176" y="75"/>
                    </a:cxn>
                    <a:cxn ang="0">
                      <a:pos x="172" y="95"/>
                    </a:cxn>
                    <a:cxn ang="0">
                      <a:pos x="166" y="117"/>
                    </a:cxn>
                    <a:cxn ang="0">
                      <a:pos x="159" y="130"/>
                    </a:cxn>
                    <a:cxn ang="0">
                      <a:pos x="139" y="147"/>
                    </a:cxn>
                    <a:cxn ang="0">
                      <a:pos x="134" y="132"/>
                    </a:cxn>
                    <a:cxn ang="0">
                      <a:pos x="135" y="115"/>
                    </a:cxn>
                    <a:cxn ang="0">
                      <a:pos x="128" y="96"/>
                    </a:cxn>
                    <a:cxn ang="0">
                      <a:pos x="119" y="85"/>
                    </a:cxn>
                    <a:cxn ang="0">
                      <a:pos x="94" y="86"/>
                    </a:cxn>
                    <a:cxn ang="0">
                      <a:pos x="85" y="73"/>
                    </a:cxn>
                    <a:cxn ang="0">
                      <a:pos x="95" y="47"/>
                    </a:cxn>
                    <a:cxn ang="0">
                      <a:pos x="113" y="39"/>
                    </a:cxn>
                    <a:cxn ang="0">
                      <a:pos x="124" y="44"/>
                    </a:cxn>
                    <a:cxn ang="0">
                      <a:pos x="139" y="44"/>
                    </a:cxn>
                    <a:cxn ang="0">
                      <a:pos x="154" y="42"/>
                    </a:cxn>
                    <a:cxn ang="0">
                      <a:pos x="140" y="36"/>
                    </a:cxn>
                    <a:cxn ang="0">
                      <a:pos x="139" y="31"/>
                    </a:cxn>
                    <a:cxn ang="0">
                      <a:pos x="120" y="31"/>
                    </a:cxn>
                    <a:cxn ang="0">
                      <a:pos x="105" y="36"/>
                    </a:cxn>
                    <a:cxn ang="0">
                      <a:pos x="102" y="20"/>
                    </a:cxn>
                    <a:cxn ang="0">
                      <a:pos x="91" y="10"/>
                    </a:cxn>
                    <a:cxn ang="0">
                      <a:pos x="103" y="3"/>
                    </a:cxn>
                  </a:cxnLst>
                  <a:rect l="0" t="0" r="r" b="b"/>
                  <a:pathLst>
                    <a:path w="216" h="189">
                      <a:moveTo>
                        <a:pt x="88" y="1"/>
                      </a:moveTo>
                      <a:cubicBezTo>
                        <a:pt x="88" y="1"/>
                        <a:pt x="55" y="5"/>
                        <a:pt x="33" y="30"/>
                      </a:cubicBezTo>
                      <a:cubicBezTo>
                        <a:pt x="33" y="30"/>
                        <a:pt x="50" y="13"/>
                        <a:pt x="60" y="13"/>
                      </a:cubicBezTo>
                      <a:cubicBezTo>
                        <a:pt x="63" y="14"/>
                        <a:pt x="63" y="14"/>
                        <a:pt x="63" y="14"/>
                      </a:cubicBezTo>
                      <a:cubicBezTo>
                        <a:pt x="63" y="14"/>
                        <a:pt x="62" y="14"/>
                        <a:pt x="62" y="15"/>
                      </a:cubicBezTo>
                      <a:cubicBezTo>
                        <a:pt x="62" y="15"/>
                        <a:pt x="60" y="17"/>
                        <a:pt x="60" y="17"/>
                      </a:cubicBezTo>
                      <a:cubicBezTo>
                        <a:pt x="60" y="18"/>
                        <a:pt x="61" y="19"/>
                        <a:pt x="61" y="19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20"/>
                        <a:pt x="59" y="21"/>
                        <a:pt x="59" y="21"/>
                      </a:cubicBezTo>
                      <a:cubicBezTo>
                        <a:pt x="59" y="21"/>
                        <a:pt x="58" y="21"/>
                        <a:pt x="58" y="22"/>
                      </a:cubicBezTo>
                      <a:cubicBezTo>
                        <a:pt x="58" y="23"/>
                        <a:pt x="58" y="24"/>
                        <a:pt x="58" y="24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56" y="28"/>
                        <a:pt x="56" y="28"/>
                        <a:pt x="56" y="28"/>
                      </a:cubicBezTo>
                      <a:cubicBezTo>
                        <a:pt x="56" y="28"/>
                        <a:pt x="55" y="28"/>
                        <a:pt x="54" y="28"/>
                      </a:cubicBezTo>
                      <a:cubicBezTo>
                        <a:pt x="53" y="27"/>
                        <a:pt x="53" y="26"/>
                        <a:pt x="53" y="26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5"/>
                        <a:pt x="55" y="25"/>
                        <a:pt x="55" y="24"/>
                      </a:cubicBezTo>
                      <a:cubicBezTo>
                        <a:pt x="54" y="24"/>
                        <a:pt x="54" y="23"/>
                        <a:pt x="53" y="23"/>
                      </a:cubicBezTo>
                      <a:cubicBezTo>
                        <a:pt x="52" y="23"/>
                        <a:pt x="51" y="25"/>
                        <a:pt x="51" y="25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8" y="28"/>
                        <a:pt x="49" y="28"/>
                      </a:cubicBezTo>
                      <a:cubicBezTo>
                        <a:pt x="49" y="28"/>
                        <a:pt x="50" y="28"/>
                        <a:pt x="50" y="28"/>
                      </a:cubicBezTo>
                      <a:cubicBezTo>
                        <a:pt x="50" y="28"/>
                        <a:pt x="50" y="29"/>
                        <a:pt x="50" y="29"/>
                      </a:cubicBezTo>
                      <a:cubicBezTo>
                        <a:pt x="50" y="30"/>
                        <a:pt x="50" y="31"/>
                        <a:pt x="50" y="31"/>
                      </a:cubicBezTo>
                      <a:cubicBezTo>
                        <a:pt x="50" y="31"/>
                        <a:pt x="49" y="32"/>
                        <a:pt x="48" y="31"/>
                      </a:cubicBezTo>
                      <a:cubicBezTo>
                        <a:pt x="47" y="31"/>
                        <a:pt x="46" y="31"/>
                        <a:pt x="45" y="31"/>
                      </a:cubicBezTo>
                      <a:cubicBezTo>
                        <a:pt x="45" y="30"/>
                        <a:pt x="44" y="30"/>
                        <a:pt x="43" y="30"/>
                      </a:cubicBezTo>
                      <a:cubicBezTo>
                        <a:pt x="43" y="31"/>
                        <a:pt x="43" y="31"/>
                        <a:pt x="42" y="31"/>
                      </a:cubicBezTo>
                      <a:cubicBezTo>
                        <a:pt x="42" y="31"/>
                        <a:pt x="40" y="33"/>
                        <a:pt x="40" y="33"/>
                      </a:cubicBezTo>
                      <a:cubicBezTo>
                        <a:pt x="40" y="33"/>
                        <a:pt x="39" y="33"/>
                        <a:pt x="39" y="34"/>
                      </a:cubicBezTo>
                      <a:cubicBezTo>
                        <a:pt x="39" y="34"/>
                        <a:pt x="39" y="36"/>
                        <a:pt x="39" y="36"/>
                      </a:cubicBezTo>
                      <a:cubicBezTo>
                        <a:pt x="39" y="36"/>
                        <a:pt x="38" y="36"/>
                        <a:pt x="36" y="37"/>
                      </a:cubicBezTo>
                      <a:cubicBezTo>
                        <a:pt x="35" y="37"/>
                        <a:pt x="35" y="38"/>
                        <a:pt x="35" y="38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3" y="40"/>
                        <a:pt x="32" y="41"/>
                      </a:cubicBezTo>
                      <a:cubicBezTo>
                        <a:pt x="31" y="42"/>
                        <a:pt x="29" y="44"/>
                        <a:pt x="29" y="44"/>
                      </a:cubicBezTo>
                      <a:cubicBezTo>
                        <a:pt x="28" y="44"/>
                        <a:pt x="27" y="45"/>
                        <a:pt x="27" y="46"/>
                      </a:cubicBezTo>
                      <a:cubicBezTo>
                        <a:pt x="27" y="47"/>
                        <a:pt x="27" y="48"/>
                        <a:pt x="26" y="48"/>
                      </a:cubicBezTo>
                      <a:cubicBezTo>
                        <a:pt x="26" y="49"/>
                        <a:pt x="26" y="50"/>
                        <a:pt x="26" y="51"/>
                      </a:cubicBezTo>
                      <a:cubicBezTo>
                        <a:pt x="25" y="52"/>
                        <a:pt x="25" y="53"/>
                        <a:pt x="24" y="53"/>
                      </a:cubicBezTo>
                      <a:cubicBezTo>
                        <a:pt x="24" y="54"/>
                        <a:pt x="23" y="54"/>
                        <a:pt x="23" y="54"/>
                      </a:cubicBezTo>
                      <a:cubicBezTo>
                        <a:pt x="23" y="54"/>
                        <a:pt x="21" y="55"/>
                        <a:pt x="20" y="55"/>
                      </a:cubicBezTo>
                      <a:cubicBezTo>
                        <a:pt x="19" y="56"/>
                        <a:pt x="19" y="57"/>
                        <a:pt x="19" y="57"/>
                      </a:cubicBezTo>
                      <a:cubicBezTo>
                        <a:pt x="19" y="58"/>
                        <a:pt x="20" y="58"/>
                        <a:pt x="20" y="58"/>
                      </a:cubicBezTo>
                      <a:cubicBezTo>
                        <a:pt x="21" y="58"/>
                        <a:pt x="22" y="59"/>
                        <a:pt x="22" y="59"/>
                      </a:cubicBezTo>
                      <a:cubicBezTo>
                        <a:pt x="22" y="59"/>
                        <a:pt x="22" y="61"/>
                        <a:pt x="22" y="61"/>
                      </a:cubicBezTo>
                      <a:cubicBezTo>
                        <a:pt x="22" y="61"/>
                        <a:pt x="21" y="63"/>
                        <a:pt x="22" y="63"/>
                      </a:cubicBezTo>
                      <a:cubicBezTo>
                        <a:pt x="22" y="63"/>
                        <a:pt x="23" y="63"/>
                        <a:pt x="23" y="63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5"/>
                        <a:pt x="27" y="65"/>
                        <a:pt x="27" y="65"/>
                      </a:cubicBez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28" y="65"/>
                        <a:pt x="27" y="66"/>
                        <a:pt x="27" y="67"/>
                      </a:cubicBezTo>
                      <a:cubicBezTo>
                        <a:pt x="27" y="67"/>
                        <a:pt x="27" y="68"/>
                        <a:pt x="26" y="68"/>
                      </a:cubicBezTo>
                      <a:cubicBezTo>
                        <a:pt x="26" y="67"/>
                        <a:pt x="26" y="67"/>
                        <a:pt x="26" y="67"/>
                      </a:cubicBezTo>
                      <a:cubicBezTo>
                        <a:pt x="25" y="66"/>
                        <a:pt x="25" y="66"/>
                        <a:pt x="25" y="65"/>
                      </a:cubicBezTo>
                      <a:cubicBezTo>
                        <a:pt x="24" y="65"/>
                        <a:pt x="23" y="66"/>
                        <a:pt x="23" y="66"/>
                      </a:cubicBezTo>
                      <a:cubicBezTo>
                        <a:pt x="22" y="65"/>
                        <a:pt x="22" y="65"/>
                        <a:pt x="21" y="65"/>
                      </a:cubicBezTo>
                      <a:cubicBezTo>
                        <a:pt x="21" y="64"/>
                        <a:pt x="21" y="65"/>
                        <a:pt x="21" y="64"/>
                      </a:cubicBezTo>
                      <a:cubicBezTo>
                        <a:pt x="21" y="63"/>
                        <a:pt x="21" y="63"/>
                        <a:pt x="21" y="62"/>
                      </a:cubicBezTo>
                      <a:cubicBezTo>
                        <a:pt x="21" y="62"/>
                        <a:pt x="20" y="61"/>
                        <a:pt x="20" y="61"/>
                      </a:cubicBezTo>
                      <a:cubicBezTo>
                        <a:pt x="19" y="61"/>
                        <a:pt x="20" y="62"/>
                        <a:pt x="19" y="61"/>
                      </a:cubicBezTo>
                      <a:cubicBezTo>
                        <a:pt x="19" y="60"/>
                        <a:pt x="18" y="60"/>
                        <a:pt x="18" y="60"/>
                      </a:cubicBezTo>
                      <a:cubicBezTo>
                        <a:pt x="18" y="60"/>
                        <a:pt x="17" y="60"/>
                        <a:pt x="17" y="60"/>
                      </a:cubicBezTo>
                      <a:cubicBezTo>
                        <a:pt x="17" y="59"/>
                        <a:pt x="17" y="58"/>
                        <a:pt x="17" y="57"/>
                      </a:cubicBezTo>
                      <a:cubicBezTo>
                        <a:pt x="17" y="57"/>
                        <a:pt x="18" y="56"/>
                        <a:pt x="18" y="55"/>
                      </a:cubicBezTo>
                      <a:cubicBezTo>
                        <a:pt x="18" y="55"/>
                        <a:pt x="18" y="52"/>
                        <a:pt x="18" y="52"/>
                      </a:cubicBezTo>
                      <a:cubicBezTo>
                        <a:pt x="18" y="52"/>
                        <a:pt x="15" y="58"/>
                        <a:pt x="14" y="63"/>
                      </a:cubicBezTo>
                      <a:cubicBezTo>
                        <a:pt x="14" y="63"/>
                        <a:pt x="15" y="62"/>
                        <a:pt x="15" y="63"/>
                      </a:cubicBezTo>
                      <a:cubicBezTo>
                        <a:pt x="15" y="64"/>
                        <a:pt x="16" y="65"/>
                        <a:pt x="16" y="65"/>
                      </a:cubicBezTo>
                      <a:cubicBezTo>
                        <a:pt x="15" y="66"/>
                        <a:pt x="15" y="66"/>
                        <a:pt x="15" y="68"/>
                      </a:cubicBezTo>
                      <a:cubicBezTo>
                        <a:pt x="15" y="71"/>
                        <a:pt x="16" y="71"/>
                        <a:pt x="16" y="72"/>
                      </a:cubicBezTo>
                      <a:cubicBezTo>
                        <a:pt x="15" y="73"/>
                        <a:pt x="15" y="74"/>
                        <a:pt x="15" y="75"/>
                      </a:cubicBezTo>
                      <a:cubicBezTo>
                        <a:pt x="15" y="76"/>
                        <a:pt x="15" y="78"/>
                        <a:pt x="16" y="78"/>
                      </a:cubicBez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17" y="80"/>
                        <a:pt x="16" y="81"/>
                        <a:pt x="17" y="80"/>
                      </a:cubicBezTo>
                      <a:cubicBezTo>
                        <a:pt x="18" y="78"/>
                        <a:pt x="19" y="77"/>
                        <a:pt x="19" y="77"/>
                      </a:cubicBezTo>
                      <a:cubicBezTo>
                        <a:pt x="19" y="76"/>
                        <a:pt x="19" y="76"/>
                        <a:pt x="19" y="76"/>
                      </a:cubicBezTo>
                      <a:cubicBezTo>
                        <a:pt x="19" y="76"/>
                        <a:pt x="19" y="75"/>
                        <a:pt x="21" y="75"/>
                      </a:cubicBezTo>
                      <a:cubicBezTo>
                        <a:pt x="22" y="76"/>
                        <a:pt x="22" y="75"/>
                        <a:pt x="23" y="76"/>
                      </a:cubicBezTo>
                      <a:cubicBezTo>
                        <a:pt x="23" y="77"/>
                        <a:pt x="22" y="78"/>
                        <a:pt x="23" y="78"/>
                      </a:cubicBezTo>
                      <a:cubicBezTo>
                        <a:pt x="24" y="78"/>
                        <a:pt x="26" y="77"/>
                        <a:pt x="26" y="77"/>
                      </a:cubicBezTo>
                      <a:cubicBezTo>
                        <a:pt x="27" y="78"/>
                        <a:pt x="28" y="78"/>
                        <a:pt x="28" y="79"/>
                      </a:cubicBezTo>
                      <a:cubicBezTo>
                        <a:pt x="28" y="80"/>
                        <a:pt x="29" y="81"/>
                        <a:pt x="29" y="82"/>
                      </a:cubicBezTo>
                      <a:cubicBezTo>
                        <a:pt x="30" y="82"/>
                        <a:pt x="30" y="83"/>
                        <a:pt x="30" y="84"/>
                      </a:cubicBezTo>
                      <a:cubicBezTo>
                        <a:pt x="30" y="85"/>
                        <a:pt x="33" y="86"/>
                        <a:pt x="33" y="86"/>
                      </a:cubicBezTo>
                      <a:cubicBezTo>
                        <a:pt x="33" y="86"/>
                        <a:pt x="35" y="86"/>
                        <a:pt x="36" y="86"/>
                      </a:cubicBezTo>
                      <a:cubicBezTo>
                        <a:pt x="37" y="86"/>
                        <a:pt x="36" y="87"/>
                        <a:pt x="37" y="88"/>
                      </a:cubicBezTo>
                      <a:cubicBezTo>
                        <a:pt x="38" y="88"/>
                        <a:pt x="39" y="90"/>
                        <a:pt x="39" y="90"/>
                      </a:cubicBezTo>
                      <a:cubicBezTo>
                        <a:pt x="39" y="90"/>
                        <a:pt x="39" y="92"/>
                        <a:pt x="39" y="93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40" y="95"/>
                        <a:pt x="42" y="95"/>
                        <a:pt x="42" y="95"/>
                      </a:cubicBezTo>
                      <a:cubicBezTo>
                        <a:pt x="42" y="95"/>
                        <a:pt x="41" y="97"/>
                        <a:pt x="43" y="97"/>
                      </a:cubicBezTo>
                      <a:cubicBezTo>
                        <a:pt x="44" y="98"/>
                        <a:pt x="46" y="98"/>
                        <a:pt x="46" y="99"/>
                      </a:cubicBezTo>
                      <a:cubicBezTo>
                        <a:pt x="47" y="99"/>
                        <a:pt x="45" y="100"/>
                        <a:pt x="47" y="100"/>
                      </a:cubicBezTo>
                      <a:cubicBezTo>
                        <a:pt x="49" y="100"/>
                        <a:pt x="51" y="100"/>
                        <a:pt x="52" y="101"/>
                      </a:cubicBezTo>
                      <a:cubicBezTo>
                        <a:pt x="53" y="101"/>
                        <a:pt x="52" y="102"/>
                        <a:pt x="54" y="104"/>
                      </a:cubicBezTo>
                      <a:cubicBezTo>
                        <a:pt x="57" y="105"/>
                        <a:pt x="57" y="105"/>
                        <a:pt x="58" y="106"/>
                      </a:cubicBezTo>
                      <a:cubicBezTo>
                        <a:pt x="59" y="106"/>
                        <a:pt x="60" y="106"/>
                        <a:pt x="59" y="108"/>
                      </a:cubicBezTo>
                      <a:cubicBezTo>
                        <a:pt x="59" y="109"/>
                        <a:pt x="59" y="111"/>
                        <a:pt x="58" y="111"/>
                      </a:cubicBezTo>
                      <a:cubicBezTo>
                        <a:pt x="57" y="112"/>
                        <a:pt x="56" y="114"/>
                        <a:pt x="55" y="115"/>
                      </a:cubicBezTo>
                      <a:cubicBezTo>
                        <a:pt x="55" y="116"/>
                        <a:pt x="54" y="117"/>
                        <a:pt x="55" y="118"/>
                      </a:cubicBezTo>
                      <a:cubicBezTo>
                        <a:pt x="55" y="120"/>
                        <a:pt x="56" y="121"/>
                        <a:pt x="56" y="122"/>
                      </a:cubicBezTo>
                      <a:cubicBezTo>
                        <a:pt x="56" y="122"/>
                        <a:pt x="56" y="125"/>
                        <a:pt x="56" y="125"/>
                      </a:cubicBezTo>
                      <a:cubicBezTo>
                        <a:pt x="55" y="126"/>
                        <a:pt x="55" y="128"/>
                        <a:pt x="55" y="128"/>
                      </a:cubicBezTo>
                      <a:cubicBezTo>
                        <a:pt x="55" y="128"/>
                        <a:pt x="56" y="129"/>
                        <a:pt x="55" y="130"/>
                      </a:cubicBezTo>
                      <a:cubicBezTo>
                        <a:pt x="54" y="132"/>
                        <a:pt x="52" y="133"/>
                        <a:pt x="51" y="133"/>
                      </a:cubicBezTo>
                      <a:cubicBezTo>
                        <a:pt x="50" y="134"/>
                        <a:pt x="49" y="135"/>
                        <a:pt x="49" y="135"/>
                      </a:cubicBezTo>
                      <a:cubicBezTo>
                        <a:pt x="49" y="135"/>
                        <a:pt x="49" y="139"/>
                        <a:pt x="49" y="140"/>
                      </a:cubicBezTo>
                      <a:cubicBezTo>
                        <a:pt x="48" y="140"/>
                        <a:pt x="45" y="146"/>
                        <a:pt x="46" y="147"/>
                      </a:cubicBezTo>
                      <a:cubicBezTo>
                        <a:pt x="47" y="149"/>
                        <a:pt x="48" y="150"/>
                        <a:pt x="47" y="151"/>
                      </a:cubicBezTo>
                      <a:cubicBezTo>
                        <a:pt x="47" y="152"/>
                        <a:pt x="47" y="152"/>
                        <a:pt x="46" y="153"/>
                      </a:cubicBezTo>
                      <a:cubicBezTo>
                        <a:pt x="46" y="153"/>
                        <a:pt x="44" y="153"/>
                        <a:pt x="45" y="155"/>
                      </a:cubicBezTo>
                      <a:cubicBezTo>
                        <a:pt x="46" y="157"/>
                        <a:pt x="47" y="157"/>
                        <a:pt x="48" y="159"/>
                      </a:cubicBezTo>
                      <a:cubicBezTo>
                        <a:pt x="48" y="160"/>
                        <a:pt x="48" y="160"/>
                        <a:pt x="49" y="161"/>
                      </a:cubicBezTo>
                      <a:cubicBezTo>
                        <a:pt x="50" y="162"/>
                        <a:pt x="50" y="164"/>
                        <a:pt x="51" y="165"/>
                      </a:cubicBezTo>
                      <a:cubicBezTo>
                        <a:pt x="52" y="165"/>
                        <a:pt x="54" y="166"/>
                        <a:pt x="54" y="167"/>
                      </a:cubicBezTo>
                      <a:cubicBezTo>
                        <a:pt x="54" y="168"/>
                        <a:pt x="56" y="170"/>
                        <a:pt x="53" y="169"/>
                      </a:cubicBezTo>
                      <a:cubicBezTo>
                        <a:pt x="50" y="167"/>
                        <a:pt x="53" y="169"/>
                        <a:pt x="49" y="166"/>
                      </a:cubicBezTo>
                      <a:cubicBezTo>
                        <a:pt x="46" y="163"/>
                        <a:pt x="45" y="164"/>
                        <a:pt x="44" y="162"/>
                      </a:cubicBezTo>
                      <a:cubicBezTo>
                        <a:pt x="42" y="161"/>
                        <a:pt x="44" y="167"/>
                        <a:pt x="42" y="159"/>
                      </a:cubicBezTo>
                      <a:cubicBezTo>
                        <a:pt x="39" y="152"/>
                        <a:pt x="38" y="153"/>
                        <a:pt x="37" y="151"/>
                      </a:cubicBezTo>
                      <a:cubicBezTo>
                        <a:pt x="37" y="150"/>
                        <a:pt x="37" y="151"/>
                        <a:pt x="35" y="148"/>
                      </a:cubicBezTo>
                      <a:cubicBezTo>
                        <a:pt x="33" y="144"/>
                        <a:pt x="35" y="146"/>
                        <a:pt x="33" y="144"/>
                      </a:cubicBezTo>
                      <a:cubicBezTo>
                        <a:pt x="31" y="142"/>
                        <a:pt x="31" y="145"/>
                        <a:pt x="30" y="141"/>
                      </a:cubicBezTo>
                      <a:cubicBezTo>
                        <a:pt x="29" y="136"/>
                        <a:pt x="29" y="139"/>
                        <a:pt x="28" y="134"/>
                      </a:cubicBezTo>
                      <a:cubicBezTo>
                        <a:pt x="27" y="130"/>
                        <a:pt x="29" y="129"/>
                        <a:pt x="26" y="127"/>
                      </a:cubicBezTo>
                      <a:cubicBezTo>
                        <a:pt x="24" y="125"/>
                        <a:pt x="24" y="126"/>
                        <a:pt x="23" y="124"/>
                      </a:cubicBezTo>
                      <a:cubicBezTo>
                        <a:pt x="22" y="123"/>
                        <a:pt x="23" y="124"/>
                        <a:pt x="21" y="120"/>
                      </a:cubicBezTo>
                      <a:cubicBezTo>
                        <a:pt x="19" y="116"/>
                        <a:pt x="15" y="114"/>
                        <a:pt x="15" y="107"/>
                      </a:cubicBezTo>
                      <a:cubicBezTo>
                        <a:pt x="16" y="100"/>
                        <a:pt x="16" y="99"/>
                        <a:pt x="16" y="99"/>
                      </a:cubicBezTo>
                      <a:cubicBezTo>
                        <a:pt x="16" y="99"/>
                        <a:pt x="12" y="96"/>
                        <a:pt x="13" y="92"/>
                      </a:cubicBezTo>
                      <a:cubicBezTo>
                        <a:pt x="14" y="88"/>
                        <a:pt x="15" y="89"/>
                        <a:pt x="14" y="88"/>
                      </a:cubicBezTo>
                      <a:cubicBezTo>
                        <a:pt x="14" y="87"/>
                        <a:pt x="14" y="87"/>
                        <a:pt x="12" y="85"/>
                      </a:cubicBezTo>
                      <a:cubicBezTo>
                        <a:pt x="11" y="84"/>
                        <a:pt x="11" y="84"/>
                        <a:pt x="11" y="83"/>
                      </a:cubicBezTo>
                      <a:cubicBezTo>
                        <a:pt x="10" y="82"/>
                        <a:pt x="10" y="80"/>
                        <a:pt x="10" y="80"/>
                      </a:cubicBezTo>
                      <a:cubicBezTo>
                        <a:pt x="9" y="80"/>
                        <a:pt x="9" y="80"/>
                        <a:pt x="9" y="80"/>
                      </a:cubicBezTo>
                      <a:cubicBezTo>
                        <a:pt x="9" y="80"/>
                        <a:pt x="0" y="173"/>
                        <a:pt x="92" y="187"/>
                      </a:cubicBezTo>
                      <a:cubicBezTo>
                        <a:pt x="92" y="187"/>
                        <a:pt x="71" y="182"/>
                        <a:pt x="69" y="178"/>
                      </a:cubicBezTo>
                      <a:cubicBezTo>
                        <a:pt x="69" y="178"/>
                        <a:pt x="69" y="174"/>
                        <a:pt x="70" y="174"/>
                      </a:cubicBezTo>
                      <a:cubicBezTo>
                        <a:pt x="71" y="174"/>
                        <a:pt x="72" y="175"/>
                        <a:pt x="73" y="174"/>
                      </a:cubicBezTo>
                      <a:cubicBezTo>
                        <a:pt x="75" y="173"/>
                        <a:pt x="76" y="171"/>
                        <a:pt x="76" y="171"/>
                      </a:cubicBezTo>
                      <a:cubicBezTo>
                        <a:pt x="76" y="173"/>
                        <a:pt x="76" y="173"/>
                        <a:pt x="76" y="173"/>
                      </a:cubicBezTo>
                      <a:cubicBezTo>
                        <a:pt x="76" y="173"/>
                        <a:pt x="75" y="173"/>
                        <a:pt x="79" y="173"/>
                      </a:cubicBezTo>
                      <a:cubicBezTo>
                        <a:pt x="83" y="172"/>
                        <a:pt x="83" y="172"/>
                        <a:pt x="85" y="172"/>
                      </a:cubicBezTo>
                      <a:cubicBezTo>
                        <a:pt x="86" y="171"/>
                        <a:pt x="88" y="168"/>
                        <a:pt x="89" y="170"/>
                      </a:cubicBezTo>
                      <a:cubicBezTo>
                        <a:pt x="90" y="172"/>
                        <a:pt x="88" y="171"/>
                        <a:pt x="90" y="172"/>
                      </a:cubicBezTo>
                      <a:cubicBezTo>
                        <a:pt x="92" y="173"/>
                        <a:pt x="96" y="171"/>
                        <a:pt x="96" y="171"/>
                      </a:cubicBezTo>
                      <a:cubicBezTo>
                        <a:pt x="96" y="171"/>
                        <a:pt x="102" y="172"/>
                        <a:pt x="103" y="171"/>
                      </a:cubicBezTo>
                      <a:cubicBezTo>
                        <a:pt x="103" y="170"/>
                        <a:pt x="103" y="169"/>
                        <a:pt x="105" y="169"/>
                      </a:cubicBezTo>
                      <a:cubicBezTo>
                        <a:pt x="106" y="170"/>
                        <a:pt x="106" y="171"/>
                        <a:pt x="106" y="171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99" y="176"/>
                        <a:pt x="99" y="176"/>
                        <a:pt x="99" y="176"/>
                      </a:cubicBezTo>
                      <a:cubicBezTo>
                        <a:pt x="99" y="176"/>
                        <a:pt x="98" y="176"/>
                        <a:pt x="99" y="177"/>
                      </a:cubicBezTo>
                      <a:cubicBezTo>
                        <a:pt x="101" y="178"/>
                        <a:pt x="101" y="177"/>
                        <a:pt x="103" y="178"/>
                      </a:cubicBezTo>
                      <a:cubicBezTo>
                        <a:pt x="104" y="178"/>
                        <a:pt x="108" y="181"/>
                        <a:pt x="109" y="179"/>
                      </a:cubicBezTo>
                      <a:cubicBezTo>
                        <a:pt x="110" y="177"/>
                        <a:pt x="110" y="177"/>
                        <a:pt x="111" y="176"/>
                      </a:cubicBezTo>
                      <a:cubicBezTo>
                        <a:pt x="111" y="175"/>
                        <a:pt x="111" y="173"/>
                        <a:pt x="113" y="173"/>
                      </a:cubicBezTo>
                      <a:cubicBezTo>
                        <a:pt x="114" y="173"/>
                        <a:pt x="116" y="174"/>
                        <a:pt x="116" y="174"/>
                      </a:cubicBezTo>
                      <a:cubicBezTo>
                        <a:pt x="114" y="177"/>
                        <a:pt x="114" y="177"/>
                        <a:pt x="114" y="177"/>
                      </a:cubicBezTo>
                      <a:cubicBezTo>
                        <a:pt x="114" y="177"/>
                        <a:pt x="117" y="177"/>
                        <a:pt x="118" y="177"/>
                      </a:cubicBezTo>
                      <a:cubicBezTo>
                        <a:pt x="119" y="177"/>
                        <a:pt x="120" y="178"/>
                        <a:pt x="121" y="177"/>
                      </a:cubicBezTo>
                      <a:cubicBezTo>
                        <a:pt x="123" y="175"/>
                        <a:pt x="123" y="175"/>
                        <a:pt x="124" y="175"/>
                      </a:cubicBezTo>
                      <a:cubicBezTo>
                        <a:pt x="126" y="175"/>
                        <a:pt x="128" y="174"/>
                        <a:pt x="129" y="174"/>
                      </a:cubicBezTo>
                      <a:cubicBezTo>
                        <a:pt x="129" y="175"/>
                        <a:pt x="131" y="175"/>
                        <a:pt x="131" y="175"/>
                      </a:cubicBezTo>
                      <a:cubicBezTo>
                        <a:pt x="132" y="175"/>
                        <a:pt x="135" y="177"/>
                        <a:pt x="136" y="177"/>
                      </a:cubicBezTo>
                      <a:cubicBezTo>
                        <a:pt x="137" y="176"/>
                        <a:pt x="141" y="177"/>
                        <a:pt x="141" y="177"/>
                      </a:cubicBezTo>
                      <a:cubicBezTo>
                        <a:pt x="141" y="177"/>
                        <a:pt x="130" y="186"/>
                        <a:pt x="107" y="187"/>
                      </a:cubicBezTo>
                      <a:cubicBezTo>
                        <a:pt x="107" y="187"/>
                        <a:pt x="158" y="189"/>
                        <a:pt x="187" y="139"/>
                      </a:cubicBezTo>
                      <a:cubicBezTo>
                        <a:pt x="216" y="89"/>
                        <a:pt x="196" y="25"/>
                        <a:pt x="130" y="3"/>
                      </a:cubicBezTo>
                      <a:cubicBezTo>
                        <a:pt x="130" y="3"/>
                        <a:pt x="179" y="21"/>
                        <a:pt x="192" y="68"/>
                      </a:cubicBezTo>
                      <a:cubicBezTo>
                        <a:pt x="192" y="69"/>
                        <a:pt x="192" y="69"/>
                        <a:pt x="192" y="69"/>
                      </a:cubicBezTo>
                      <a:cubicBezTo>
                        <a:pt x="191" y="68"/>
                        <a:pt x="191" y="68"/>
                        <a:pt x="190" y="66"/>
                      </a:cubicBezTo>
                      <a:cubicBezTo>
                        <a:pt x="188" y="64"/>
                        <a:pt x="189" y="64"/>
                        <a:pt x="188" y="63"/>
                      </a:cubicBezTo>
                      <a:cubicBezTo>
                        <a:pt x="188" y="61"/>
                        <a:pt x="188" y="62"/>
                        <a:pt x="187" y="61"/>
                      </a:cubicBezTo>
                      <a:cubicBezTo>
                        <a:pt x="186" y="59"/>
                        <a:pt x="185" y="60"/>
                        <a:pt x="184" y="59"/>
                      </a:cubicBezTo>
                      <a:cubicBezTo>
                        <a:pt x="184" y="58"/>
                        <a:pt x="183" y="55"/>
                        <a:pt x="182" y="54"/>
                      </a:cubicBezTo>
                      <a:cubicBezTo>
                        <a:pt x="181" y="53"/>
                        <a:pt x="179" y="53"/>
                        <a:pt x="178" y="53"/>
                      </a:cubicBezTo>
                      <a:cubicBezTo>
                        <a:pt x="178" y="53"/>
                        <a:pt x="178" y="51"/>
                        <a:pt x="178" y="53"/>
                      </a:cubicBezTo>
                      <a:cubicBezTo>
                        <a:pt x="177" y="54"/>
                        <a:pt x="179" y="55"/>
                        <a:pt x="179" y="55"/>
                      </a:cubicBezTo>
                      <a:cubicBezTo>
                        <a:pt x="179" y="59"/>
                        <a:pt x="179" y="59"/>
                        <a:pt x="179" y="59"/>
                      </a:cubicBezTo>
                      <a:cubicBezTo>
                        <a:pt x="179" y="59"/>
                        <a:pt x="180" y="62"/>
                        <a:pt x="180" y="63"/>
                      </a:cubicBezTo>
                      <a:cubicBezTo>
                        <a:pt x="180" y="64"/>
                        <a:pt x="179" y="66"/>
                        <a:pt x="179" y="66"/>
                      </a:cubicBezTo>
                      <a:cubicBezTo>
                        <a:pt x="179" y="66"/>
                        <a:pt x="179" y="69"/>
                        <a:pt x="178" y="70"/>
                      </a:cubicBezTo>
                      <a:cubicBezTo>
                        <a:pt x="177" y="70"/>
                        <a:pt x="172" y="71"/>
                        <a:pt x="172" y="71"/>
                      </a:cubicBezTo>
                      <a:cubicBezTo>
                        <a:pt x="172" y="71"/>
                        <a:pt x="170" y="69"/>
                        <a:pt x="169" y="68"/>
                      </a:cubicBezTo>
                      <a:cubicBezTo>
                        <a:pt x="169" y="66"/>
                        <a:pt x="166" y="66"/>
                        <a:pt x="165" y="65"/>
                      </a:cubicBezTo>
                      <a:cubicBezTo>
                        <a:pt x="165" y="64"/>
                        <a:pt x="166" y="63"/>
                        <a:pt x="165" y="61"/>
                      </a:cubicBezTo>
                      <a:cubicBezTo>
                        <a:pt x="163" y="59"/>
                        <a:pt x="165" y="60"/>
                        <a:pt x="163" y="58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1" y="57"/>
                        <a:pt x="157" y="55"/>
                        <a:pt x="158" y="58"/>
                      </a:cubicBezTo>
                      <a:cubicBezTo>
                        <a:pt x="160" y="60"/>
                        <a:pt x="158" y="62"/>
                        <a:pt x="159" y="62"/>
                      </a:cubicBezTo>
                      <a:cubicBezTo>
                        <a:pt x="160" y="63"/>
                        <a:pt x="161" y="62"/>
                        <a:pt x="162" y="64"/>
                      </a:cubicBezTo>
                      <a:cubicBezTo>
                        <a:pt x="163" y="66"/>
                        <a:pt x="163" y="67"/>
                        <a:pt x="164" y="67"/>
                      </a:cubicBezTo>
                      <a:cubicBezTo>
                        <a:pt x="164" y="68"/>
                        <a:pt x="165" y="71"/>
                        <a:pt x="165" y="71"/>
                      </a:cubicBezTo>
                      <a:cubicBezTo>
                        <a:pt x="166" y="71"/>
                        <a:pt x="169" y="71"/>
                        <a:pt x="169" y="72"/>
                      </a:cubicBezTo>
                      <a:cubicBezTo>
                        <a:pt x="168" y="73"/>
                        <a:pt x="167" y="75"/>
                        <a:pt x="169" y="75"/>
                      </a:cubicBezTo>
                      <a:cubicBezTo>
                        <a:pt x="170" y="76"/>
                        <a:pt x="170" y="76"/>
                        <a:pt x="171" y="76"/>
                      </a:cubicBezTo>
                      <a:cubicBezTo>
                        <a:pt x="172" y="76"/>
                        <a:pt x="172" y="76"/>
                        <a:pt x="173" y="76"/>
                      </a:cubicBezTo>
                      <a:cubicBezTo>
                        <a:pt x="175" y="75"/>
                        <a:pt x="176" y="75"/>
                        <a:pt x="176" y="75"/>
                      </a:cubicBezTo>
                      <a:cubicBezTo>
                        <a:pt x="176" y="75"/>
                        <a:pt x="178" y="77"/>
                        <a:pt x="178" y="77"/>
                      </a:cubicBezTo>
                      <a:cubicBezTo>
                        <a:pt x="178" y="78"/>
                        <a:pt x="178" y="82"/>
                        <a:pt x="178" y="82"/>
                      </a:cubicBezTo>
                      <a:cubicBezTo>
                        <a:pt x="176" y="85"/>
                        <a:pt x="176" y="85"/>
                        <a:pt x="176" y="85"/>
                      </a:cubicBezTo>
                      <a:cubicBezTo>
                        <a:pt x="176" y="85"/>
                        <a:pt x="176" y="92"/>
                        <a:pt x="175" y="92"/>
                      </a:cubicBezTo>
                      <a:cubicBezTo>
                        <a:pt x="174" y="92"/>
                        <a:pt x="173" y="95"/>
                        <a:pt x="172" y="95"/>
                      </a:cubicBezTo>
                      <a:cubicBezTo>
                        <a:pt x="171" y="96"/>
                        <a:pt x="171" y="100"/>
                        <a:pt x="171" y="100"/>
                      </a:cubicBezTo>
                      <a:cubicBezTo>
                        <a:pt x="169" y="103"/>
                        <a:pt x="169" y="103"/>
                        <a:pt x="169" y="103"/>
                      </a:cubicBezTo>
                      <a:cubicBezTo>
                        <a:pt x="169" y="103"/>
                        <a:pt x="169" y="106"/>
                        <a:pt x="169" y="107"/>
                      </a:cubicBezTo>
                      <a:cubicBezTo>
                        <a:pt x="169" y="108"/>
                        <a:pt x="170" y="111"/>
                        <a:pt x="169" y="113"/>
                      </a:cubicBezTo>
                      <a:cubicBezTo>
                        <a:pt x="169" y="115"/>
                        <a:pt x="166" y="117"/>
                        <a:pt x="166" y="117"/>
                      </a:cubicBezTo>
                      <a:cubicBezTo>
                        <a:pt x="166" y="117"/>
                        <a:pt x="170" y="120"/>
                        <a:pt x="168" y="120"/>
                      </a:cubicBezTo>
                      <a:cubicBezTo>
                        <a:pt x="166" y="120"/>
                        <a:pt x="164" y="123"/>
                        <a:pt x="164" y="124"/>
                      </a:cubicBezTo>
                      <a:cubicBezTo>
                        <a:pt x="163" y="124"/>
                        <a:pt x="164" y="126"/>
                        <a:pt x="163" y="126"/>
                      </a:cubicBezTo>
                      <a:cubicBezTo>
                        <a:pt x="161" y="126"/>
                        <a:pt x="159" y="126"/>
                        <a:pt x="159" y="127"/>
                      </a:cubicBezTo>
                      <a:cubicBezTo>
                        <a:pt x="159" y="128"/>
                        <a:pt x="159" y="130"/>
                        <a:pt x="159" y="130"/>
                      </a:cubicBezTo>
                      <a:cubicBezTo>
                        <a:pt x="156" y="135"/>
                        <a:pt x="156" y="135"/>
                        <a:pt x="156" y="135"/>
                      </a:cubicBezTo>
                      <a:cubicBezTo>
                        <a:pt x="152" y="139"/>
                        <a:pt x="152" y="139"/>
                        <a:pt x="152" y="139"/>
                      </a:cubicBezTo>
                      <a:cubicBezTo>
                        <a:pt x="152" y="139"/>
                        <a:pt x="152" y="141"/>
                        <a:pt x="151" y="142"/>
                      </a:cubicBezTo>
                      <a:cubicBezTo>
                        <a:pt x="150" y="142"/>
                        <a:pt x="145" y="144"/>
                        <a:pt x="144" y="144"/>
                      </a:cubicBezTo>
                      <a:cubicBezTo>
                        <a:pt x="144" y="145"/>
                        <a:pt x="141" y="147"/>
                        <a:pt x="139" y="147"/>
                      </a:cubicBezTo>
                      <a:cubicBezTo>
                        <a:pt x="138" y="147"/>
                        <a:pt x="140" y="150"/>
                        <a:pt x="138" y="147"/>
                      </a:cubicBezTo>
                      <a:cubicBezTo>
                        <a:pt x="137" y="143"/>
                        <a:pt x="138" y="145"/>
                        <a:pt x="136" y="142"/>
                      </a:cubicBezTo>
                      <a:cubicBezTo>
                        <a:pt x="135" y="138"/>
                        <a:pt x="135" y="141"/>
                        <a:pt x="135" y="138"/>
                      </a:cubicBezTo>
                      <a:cubicBezTo>
                        <a:pt x="135" y="136"/>
                        <a:pt x="135" y="138"/>
                        <a:pt x="135" y="136"/>
                      </a:cubicBezTo>
                      <a:cubicBezTo>
                        <a:pt x="135" y="133"/>
                        <a:pt x="135" y="135"/>
                        <a:pt x="134" y="132"/>
                      </a:cubicBezTo>
                      <a:cubicBezTo>
                        <a:pt x="133" y="129"/>
                        <a:pt x="133" y="130"/>
                        <a:pt x="131" y="128"/>
                      </a:cubicBezTo>
                      <a:cubicBezTo>
                        <a:pt x="129" y="127"/>
                        <a:pt x="128" y="128"/>
                        <a:pt x="129" y="126"/>
                      </a:cubicBezTo>
                      <a:cubicBezTo>
                        <a:pt x="130" y="123"/>
                        <a:pt x="130" y="126"/>
                        <a:pt x="130" y="123"/>
                      </a:cubicBezTo>
                      <a:cubicBezTo>
                        <a:pt x="131" y="120"/>
                        <a:pt x="130" y="119"/>
                        <a:pt x="132" y="118"/>
                      </a:cubicBezTo>
                      <a:cubicBezTo>
                        <a:pt x="134" y="117"/>
                        <a:pt x="135" y="117"/>
                        <a:pt x="135" y="115"/>
                      </a:cubicBezTo>
                      <a:cubicBezTo>
                        <a:pt x="135" y="113"/>
                        <a:pt x="135" y="112"/>
                        <a:pt x="134" y="111"/>
                      </a:cubicBezTo>
                      <a:cubicBezTo>
                        <a:pt x="134" y="110"/>
                        <a:pt x="132" y="108"/>
                        <a:pt x="132" y="108"/>
                      </a:cubicBezTo>
                      <a:cubicBezTo>
                        <a:pt x="132" y="107"/>
                        <a:pt x="132" y="107"/>
                        <a:pt x="130" y="105"/>
                      </a:cubicBezTo>
                      <a:cubicBezTo>
                        <a:pt x="129" y="103"/>
                        <a:pt x="128" y="102"/>
                        <a:pt x="128" y="102"/>
                      </a:cubicBezTo>
                      <a:cubicBezTo>
                        <a:pt x="128" y="102"/>
                        <a:pt x="128" y="98"/>
                        <a:pt x="128" y="96"/>
                      </a:cubicBezTo>
                      <a:cubicBezTo>
                        <a:pt x="128" y="94"/>
                        <a:pt x="127" y="97"/>
                        <a:pt x="128" y="94"/>
                      </a:cubicBezTo>
                      <a:cubicBezTo>
                        <a:pt x="128" y="91"/>
                        <a:pt x="129" y="90"/>
                        <a:pt x="129" y="90"/>
                      </a:cubicBezTo>
                      <a:cubicBezTo>
                        <a:pt x="129" y="90"/>
                        <a:pt x="125" y="87"/>
                        <a:pt x="124" y="88"/>
                      </a:cubicBezTo>
                      <a:cubicBezTo>
                        <a:pt x="123" y="88"/>
                        <a:pt x="123" y="90"/>
                        <a:pt x="121" y="88"/>
                      </a:cubicBezTo>
                      <a:cubicBezTo>
                        <a:pt x="119" y="87"/>
                        <a:pt x="119" y="86"/>
                        <a:pt x="119" y="85"/>
                      </a:cubicBezTo>
                      <a:cubicBezTo>
                        <a:pt x="118" y="85"/>
                        <a:pt x="117" y="85"/>
                        <a:pt x="116" y="85"/>
                      </a:cubicBezTo>
                      <a:cubicBezTo>
                        <a:pt x="114" y="86"/>
                        <a:pt x="112" y="86"/>
                        <a:pt x="110" y="87"/>
                      </a:cubicBezTo>
                      <a:cubicBezTo>
                        <a:pt x="108" y="88"/>
                        <a:pt x="107" y="88"/>
                        <a:pt x="105" y="88"/>
                      </a:cubicBezTo>
                      <a:cubicBezTo>
                        <a:pt x="102" y="88"/>
                        <a:pt x="99" y="89"/>
                        <a:pt x="97" y="88"/>
                      </a:cubicBezTo>
                      <a:cubicBezTo>
                        <a:pt x="95" y="86"/>
                        <a:pt x="95" y="88"/>
                        <a:pt x="94" y="86"/>
                      </a:cubicBezTo>
                      <a:cubicBezTo>
                        <a:pt x="93" y="84"/>
                        <a:pt x="94" y="84"/>
                        <a:pt x="92" y="83"/>
                      </a:cubicBezTo>
                      <a:cubicBezTo>
                        <a:pt x="90" y="82"/>
                        <a:pt x="90" y="83"/>
                        <a:pt x="89" y="81"/>
                      </a:cubicBezTo>
                      <a:cubicBezTo>
                        <a:pt x="89" y="79"/>
                        <a:pt x="90" y="79"/>
                        <a:pt x="89" y="77"/>
                      </a:cubicBezTo>
                      <a:cubicBezTo>
                        <a:pt x="87" y="75"/>
                        <a:pt x="90" y="78"/>
                        <a:pt x="87" y="75"/>
                      </a:cubicBezTo>
                      <a:cubicBezTo>
                        <a:pt x="85" y="73"/>
                        <a:pt x="84" y="75"/>
                        <a:pt x="85" y="73"/>
                      </a:cubicBezTo>
                      <a:cubicBezTo>
                        <a:pt x="86" y="71"/>
                        <a:pt x="86" y="72"/>
                        <a:pt x="86" y="69"/>
                      </a:cubicBezTo>
                      <a:cubicBezTo>
                        <a:pt x="86" y="67"/>
                        <a:pt x="90" y="70"/>
                        <a:pt x="88" y="65"/>
                      </a:cubicBezTo>
                      <a:cubicBezTo>
                        <a:pt x="85" y="60"/>
                        <a:pt x="85" y="61"/>
                        <a:pt x="87" y="57"/>
                      </a:cubicBezTo>
                      <a:cubicBezTo>
                        <a:pt x="89" y="53"/>
                        <a:pt x="92" y="52"/>
                        <a:pt x="93" y="51"/>
                      </a:cubicBezTo>
                      <a:cubicBezTo>
                        <a:pt x="93" y="50"/>
                        <a:pt x="94" y="48"/>
                        <a:pt x="95" y="47"/>
                      </a:cubicBezTo>
                      <a:cubicBezTo>
                        <a:pt x="96" y="46"/>
                        <a:pt x="95" y="46"/>
                        <a:pt x="97" y="46"/>
                      </a:cubicBezTo>
                      <a:cubicBezTo>
                        <a:pt x="99" y="46"/>
                        <a:pt x="101" y="45"/>
                        <a:pt x="103" y="44"/>
                      </a:cubicBezTo>
                      <a:cubicBezTo>
                        <a:pt x="104" y="43"/>
                        <a:pt x="106" y="41"/>
                        <a:pt x="107" y="40"/>
                      </a:cubicBezTo>
                      <a:cubicBezTo>
                        <a:pt x="107" y="40"/>
                        <a:pt x="107" y="41"/>
                        <a:pt x="109" y="40"/>
                      </a:cubicBezTo>
                      <a:cubicBezTo>
                        <a:pt x="111" y="40"/>
                        <a:pt x="111" y="39"/>
                        <a:pt x="113" y="39"/>
                      </a:cubicBezTo>
                      <a:cubicBezTo>
                        <a:pt x="114" y="39"/>
                        <a:pt x="111" y="40"/>
                        <a:pt x="115" y="39"/>
                      </a:cubicBezTo>
                      <a:cubicBezTo>
                        <a:pt x="119" y="39"/>
                        <a:pt x="118" y="39"/>
                        <a:pt x="119" y="39"/>
                      </a:cubicBezTo>
                      <a:cubicBezTo>
                        <a:pt x="120" y="39"/>
                        <a:pt x="119" y="39"/>
                        <a:pt x="121" y="39"/>
                      </a:cubicBezTo>
                      <a:cubicBezTo>
                        <a:pt x="122" y="39"/>
                        <a:pt x="122" y="36"/>
                        <a:pt x="122" y="39"/>
                      </a:cubicBezTo>
                      <a:cubicBezTo>
                        <a:pt x="123" y="43"/>
                        <a:pt x="121" y="44"/>
                        <a:pt x="124" y="44"/>
                      </a:cubicBezTo>
                      <a:cubicBezTo>
                        <a:pt x="126" y="45"/>
                        <a:pt x="124" y="45"/>
                        <a:pt x="126" y="45"/>
                      </a:cubicBezTo>
                      <a:cubicBezTo>
                        <a:pt x="129" y="45"/>
                        <a:pt x="128" y="45"/>
                        <a:pt x="130" y="46"/>
                      </a:cubicBezTo>
                      <a:cubicBezTo>
                        <a:pt x="131" y="46"/>
                        <a:pt x="132" y="47"/>
                        <a:pt x="134" y="47"/>
                      </a:cubicBezTo>
                      <a:cubicBezTo>
                        <a:pt x="136" y="47"/>
                        <a:pt x="133" y="50"/>
                        <a:pt x="136" y="47"/>
                      </a:cubicBezTo>
                      <a:cubicBezTo>
                        <a:pt x="139" y="44"/>
                        <a:pt x="133" y="44"/>
                        <a:pt x="139" y="44"/>
                      </a:cubicBezTo>
                      <a:cubicBezTo>
                        <a:pt x="144" y="45"/>
                        <a:pt x="144" y="46"/>
                        <a:pt x="145" y="45"/>
                      </a:cubicBezTo>
                      <a:cubicBezTo>
                        <a:pt x="146" y="45"/>
                        <a:pt x="146" y="46"/>
                        <a:pt x="148" y="45"/>
                      </a:cubicBezTo>
                      <a:cubicBezTo>
                        <a:pt x="151" y="44"/>
                        <a:pt x="151" y="44"/>
                        <a:pt x="152" y="44"/>
                      </a:cubicBezTo>
                      <a:cubicBezTo>
                        <a:pt x="153" y="45"/>
                        <a:pt x="153" y="47"/>
                        <a:pt x="154" y="45"/>
                      </a:cubicBezTo>
                      <a:cubicBezTo>
                        <a:pt x="154" y="43"/>
                        <a:pt x="156" y="43"/>
                        <a:pt x="154" y="42"/>
                      </a:cubicBezTo>
                      <a:cubicBezTo>
                        <a:pt x="151" y="41"/>
                        <a:pt x="150" y="42"/>
                        <a:pt x="150" y="40"/>
                      </a:cubicBezTo>
                      <a:cubicBezTo>
                        <a:pt x="149" y="39"/>
                        <a:pt x="152" y="39"/>
                        <a:pt x="149" y="39"/>
                      </a:cubicBezTo>
                      <a:cubicBezTo>
                        <a:pt x="146" y="38"/>
                        <a:pt x="147" y="38"/>
                        <a:pt x="145" y="38"/>
                      </a:cubicBezTo>
                      <a:cubicBezTo>
                        <a:pt x="143" y="37"/>
                        <a:pt x="141" y="39"/>
                        <a:pt x="140" y="38"/>
                      </a:cubicBezTo>
                      <a:cubicBezTo>
                        <a:pt x="140" y="36"/>
                        <a:pt x="136" y="39"/>
                        <a:pt x="140" y="36"/>
                      </a:cubicBezTo>
                      <a:cubicBezTo>
                        <a:pt x="143" y="32"/>
                        <a:pt x="142" y="31"/>
                        <a:pt x="144" y="32"/>
                      </a:cubicBezTo>
                      <a:cubicBezTo>
                        <a:pt x="147" y="32"/>
                        <a:pt x="146" y="34"/>
                        <a:pt x="148" y="33"/>
                      </a:cubicBezTo>
                      <a:cubicBezTo>
                        <a:pt x="149" y="32"/>
                        <a:pt x="152" y="31"/>
                        <a:pt x="149" y="29"/>
                      </a:cubicBezTo>
                      <a:cubicBezTo>
                        <a:pt x="146" y="27"/>
                        <a:pt x="148" y="28"/>
                        <a:pt x="145" y="26"/>
                      </a:cubicBezTo>
                      <a:cubicBezTo>
                        <a:pt x="142" y="25"/>
                        <a:pt x="140" y="32"/>
                        <a:pt x="139" y="31"/>
                      </a:cubicBezTo>
                      <a:cubicBezTo>
                        <a:pt x="137" y="30"/>
                        <a:pt x="137" y="29"/>
                        <a:pt x="136" y="30"/>
                      </a:cubicBezTo>
                      <a:cubicBezTo>
                        <a:pt x="135" y="30"/>
                        <a:pt x="135" y="32"/>
                        <a:pt x="135" y="34"/>
                      </a:cubicBezTo>
                      <a:cubicBezTo>
                        <a:pt x="134" y="36"/>
                        <a:pt x="136" y="36"/>
                        <a:pt x="133" y="35"/>
                      </a:cubicBezTo>
                      <a:cubicBezTo>
                        <a:pt x="130" y="34"/>
                        <a:pt x="136" y="34"/>
                        <a:pt x="130" y="32"/>
                      </a:cubicBezTo>
                      <a:cubicBezTo>
                        <a:pt x="124" y="30"/>
                        <a:pt x="121" y="30"/>
                        <a:pt x="120" y="31"/>
                      </a:cubicBezTo>
                      <a:cubicBezTo>
                        <a:pt x="120" y="32"/>
                        <a:pt x="118" y="32"/>
                        <a:pt x="118" y="32"/>
                      </a:cubicBezTo>
                      <a:cubicBezTo>
                        <a:pt x="117" y="33"/>
                        <a:pt x="120" y="35"/>
                        <a:pt x="117" y="33"/>
                      </a:cubicBezTo>
                      <a:cubicBezTo>
                        <a:pt x="114" y="32"/>
                        <a:pt x="112" y="34"/>
                        <a:pt x="112" y="34"/>
                      </a:cubicBezTo>
                      <a:cubicBezTo>
                        <a:pt x="112" y="34"/>
                        <a:pt x="111" y="34"/>
                        <a:pt x="110" y="34"/>
                      </a:cubicBezTo>
                      <a:cubicBezTo>
                        <a:pt x="109" y="35"/>
                        <a:pt x="106" y="36"/>
                        <a:pt x="105" y="36"/>
                      </a:cubicBezTo>
                      <a:cubicBezTo>
                        <a:pt x="104" y="35"/>
                        <a:pt x="101" y="36"/>
                        <a:pt x="103" y="33"/>
                      </a:cubicBezTo>
                      <a:cubicBezTo>
                        <a:pt x="106" y="30"/>
                        <a:pt x="104" y="32"/>
                        <a:pt x="108" y="30"/>
                      </a:cubicBezTo>
                      <a:cubicBezTo>
                        <a:pt x="111" y="28"/>
                        <a:pt x="117" y="28"/>
                        <a:pt x="112" y="27"/>
                      </a:cubicBezTo>
                      <a:cubicBezTo>
                        <a:pt x="107" y="26"/>
                        <a:pt x="115" y="26"/>
                        <a:pt x="108" y="23"/>
                      </a:cubicBezTo>
                      <a:cubicBezTo>
                        <a:pt x="102" y="20"/>
                        <a:pt x="102" y="24"/>
                        <a:pt x="102" y="20"/>
                      </a:cubicBezTo>
                      <a:cubicBezTo>
                        <a:pt x="102" y="16"/>
                        <a:pt x="101" y="15"/>
                        <a:pt x="100" y="16"/>
                      </a:cubicBezTo>
                      <a:cubicBezTo>
                        <a:pt x="99" y="16"/>
                        <a:pt x="95" y="17"/>
                        <a:pt x="93" y="17"/>
                      </a:cubicBezTo>
                      <a:cubicBezTo>
                        <a:pt x="92" y="17"/>
                        <a:pt x="94" y="19"/>
                        <a:pt x="91" y="17"/>
                      </a:cubicBezTo>
                      <a:cubicBezTo>
                        <a:pt x="88" y="15"/>
                        <a:pt x="87" y="18"/>
                        <a:pt x="88" y="15"/>
                      </a:cubicBezTo>
                      <a:cubicBezTo>
                        <a:pt x="89" y="12"/>
                        <a:pt x="89" y="12"/>
                        <a:pt x="91" y="10"/>
                      </a:cubicBezTo>
                      <a:cubicBezTo>
                        <a:pt x="93" y="9"/>
                        <a:pt x="92" y="3"/>
                        <a:pt x="97" y="5"/>
                      </a:cubicBezTo>
                      <a:cubicBezTo>
                        <a:pt x="101" y="7"/>
                        <a:pt x="99" y="7"/>
                        <a:pt x="103" y="7"/>
                      </a:cubicBezTo>
                      <a:cubicBezTo>
                        <a:pt x="106" y="7"/>
                        <a:pt x="108" y="7"/>
                        <a:pt x="108" y="6"/>
                      </a:cubicBezTo>
                      <a:cubicBezTo>
                        <a:pt x="108" y="5"/>
                        <a:pt x="104" y="3"/>
                        <a:pt x="104" y="3"/>
                      </a:cubicBezTo>
                      <a:cubicBezTo>
                        <a:pt x="104" y="3"/>
                        <a:pt x="103" y="4"/>
                        <a:pt x="103" y="3"/>
                      </a:cubicBezTo>
                      <a:cubicBezTo>
                        <a:pt x="103" y="2"/>
                        <a:pt x="104" y="1"/>
                        <a:pt x="104" y="1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91" y="0"/>
                        <a:pt x="88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2" name="Group 161">
              <a:extLst>
                <a:ext uri="{FF2B5EF4-FFF2-40B4-BE49-F238E27FC236}">
                  <a16:creationId xmlns:a16="http://schemas.microsoft.com/office/drawing/2014/main" id="{25FAFE5D-73E1-AFEA-A105-79022602AC07}"/>
                </a:ext>
              </a:extLst>
            </p:cNvPr>
            <p:cNvGrpSpPr/>
            <p:nvPr/>
          </p:nvGrpSpPr>
          <p:grpSpPr>
            <a:xfrm>
              <a:off x="6290093" y="1605941"/>
              <a:ext cx="470413" cy="402040"/>
              <a:chOff x="3895582" y="1483551"/>
              <a:chExt cx="470413" cy="402040"/>
            </a:xfrm>
          </p:grpSpPr>
          <p:grpSp>
            <p:nvGrpSpPr>
              <p:cNvPr id="120" name="Group 132">
                <a:extLst>
                  <a:ext uri="{FF2B5EF4-FFF2-40B4-BE49-F238E27FC236}">
                    <a16:creationId xmlns:a16="http://schemas.microsoft.com/office/drawing/2014/main" id="{8491233D-9F79-8903-64DA-09DADCF98D7E}"/>
                  </a:ext>
                </a:extLst>
              </p:cNvPr>
              <p:cNvGrpSpPr/>
              <p:nvPr/>
            </p:nvGrpSpPr>
            <p:grpSpPr>
              <a:xfrm rot="4753204">
                <a:off x="3929769" y="1449364"/>
                <a:ext cx="402040" cy="470413"/>
                <a:chOff x="3308352" y="1454150"/>
                <a:chExt cx="466725" cy="546101"/>
              </a:xfrm>
              <a:solidFill>
                <a:srgbClr val="0070C0"/>
              </a:solidFill>
            </p:grpSpPr>
            <p:sp>
              <p:nvSpPr>
                <p:cNvPr id="122" name="Oval 36">
                  <a:extLst>
                    <a:ext uri="{FF2B5EF4-FFF2-40B4-BE49-F238E27FC236}">
                      <a16:creationId xmlns:a16="http://schemas.microsoft.com/office/drawing/2014/main" id="{AAF26DDD-379A-CDBC-11A3-149E48FAD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8352" y="1454150"/>
                  <a:ext cx="466725" cy="4651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3" name="Freeform 37">
                  <a:extLst>
                    <a:ext uri="{FF2B5EF4-FFF2-40B4-BE49-F238E27FC236}">
                      <a16:creationId xmlns:a16="http://schemas.microsoft.com/office/drawing/2014/main" id="{2A7039CF-FF4B-DDC6-4F18-6CBF3C8BE3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6950" y="1887538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70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21" name="Freeform 75">
                <a:extLst>
                  <a:ext uri="{FF2B5EF4-FFF2-40B4-BE49-F238E27FC236}">
                    <a16:creationId xmlns:a16="http://schemas.microsoft.com/office/drawing/2014/main" id="{D0C2F263-D1AA-3436-1988-11C6C4491C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1208" y="1548557"/>
                <a:ext cx="236575" cy="239310"/>
              </a:xfrm>
              <a:custGeom>
                <a:avLst/>
                <a:gdLst/>
                <a:ahLst/>
                <a:cxnLst>
                  <a:cxn ang="0">
                    <a:pos x="139" y="105"/>
                  </a:cxn>
                  <a:cxn ang="0">
                    <a:pos x="134" y="93"/>
                  </a:cxn>
                  <a:cxn ang="0">
                    <a:pos x="134" y="42"/>
                  </a:cxn>
                  <a:cxn ang="0">
                    <a:pos x="139" y="35"/>
                  </a:cxn>
                  <a:cxn ang="0">
                    <a:pos x="140" y="35"/>
                  </a:cxn>
                  <a:cxn ang="0">
                    <a:pos x="140" y="12"/>
                  </a:cxn>
                  <a:cxn ang="0">
                    <a:pos x="139" y="12"/>
                  </a:cxn>
                  <a:cxn ang="0">
                    <a:pos x="139" y="12"/>
                  </a:cxn>
                  <a:cxn ang="0">
                    <a:pos x="108" y="0"/>
                  </a:cxn>
                  <a:cxn ang="0">
                    <a:pos x="77" y="12"/>
                  </a:cxn>
                  <a:cxn ang="0">
                    <a:pos x="77" y="12"/>
                  </a:cxn>
                  <a:cxn ang="0">
                    <a:pos x="76" y="12"/>
                  </a:cxn>
                  <a:cxn ang="0">
                    <a:pos x="76" y="35"/>
                  </a:cxn>
                  <a:cxn ang="0">
                    <a:pos x="77" y="35"/>
                  </a:cxn>
                  <a:cxn ang="0">
                    <a:pos x="86" y="42"/>
                  </a:cxn>
                  <a:cxn ang="0">
                    <a:pos x="86" y="93"/>
                  </a:cxn>
                  <a:cxn ang="0">
                    <a:pos x="79" y="105"/>
                  </a:cxn>
                  <a:cxn ang="0">
                    <a:pos x="29" y="200"/>
                  </a:cxn>
                  <a:cxn ang="0">
                    <a:pos x="108" y="218"/>
                  </a:cxn>
                  <a:cxn ang="0">
                    <a:pos x="187" y="200"/>
                  </a:cxn>
                  <a:cxn ang="0">
                    <a:pos x="139" y="105"/>
                  </a:cxn>
                  <a:cxn ang="0">
                    <a:pos x="137" y="201"/>
                  </a:cxn>
                  <a:cxn ang="0">
                    <a:pos x="172" y="177"/>
                  </a:cxn>
                  <a:cxn ang="0">
                    <a:pos x="142" y="126"/>
                  </a:cxn>
                  <a:cxn ang="0">
                    <a:pos x="183" y="179"/>
                  </a:cxn>
                  <a:cxn ang="0">
                    <a:pos x="137" y="201"/>
                  </a:cxn>
                </a:cxnLst>
                <a:rect l="0" t="0" r="r" b="b"/>
                <a:pathLst>
                  <a:path w="217" h="219">
                    <a:moveTo>
                      <a:pt x="139" y="105"/>
                    </a:moveTo>
                    <a:cubicBezTo>
                      <a:pt x="139" y="105"/>
                      <a:pt x="134" y="103"/>
                      <a:pt x="134" y="93"/>
                    </a:cubicBezTo>
                    <a:cubicBezTo>
                      <a:pt x="134" y="84"/>
                      <a:pt x="134" y="52"/>
                      <a:pt x="134" y="42"/>
                    </a:cubicBezTo>
                    <a:cubicBezTo>
                      <a:pt x="137" y="40"/>
                      <a:pt x="139" y="37"/>
                      <a:pt x="139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5"/>
                      <a:pt x="125" y="0"/>
                      <a:pt x="108" y="0"/>
                    </a:cubicBezTo>
                    <a:cubicBezTo>
                      <a:pt x="91" y="0"/>
                      <a:pt x="77" y="5"/>
                      <a:pt x="77" y="12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38"/>
                      <a:pt x="79" y="40"/>
                      <a:pt x="86" y="42"/>
                    </a:cubicBezTo>
                    <a:cubicBezTo>
                      <a:pt x="86" y="53"/>
                      <a:pt x="86" y="85"/>
                      <a:pt x="86" y="93"/>
                    </a:cubicBezTo>
                    <a:cubicBezTo>
                      <a:pt x="86" y="103"/>
                      <a:pt x="79" y="105"/>
                      <a:pt x="79" y="105"/>
                    </a:cubicBezTo>
                    <a:cubicBezTo>
                      <a:pt x="67" y="112"/>
                      <a:pt x="0" y="180"/>
                      <a:pt x="29" y="200"/>
                    </a:cubicBezTo>
                    <a:cubicBezTo>
                      <a:pt x="56" y="219"/>
                      <a:pt x="100" y="218"/>
                      <a:pt x="108" y="218"/>
                    </a:cubicBezTo>
                    <a:cubicBezTo>
                      <a:pt x="117" y="218"/>
                      <a:pt x="161" y="219"/>
                      <a:pt x="187" y="200"/>
                    </a:cubicBezTo>
                    <a:cubicBezTo>
                      <a:pt x="217" y="180"/>
                      <a:pt x="150" y="112"/>
                      <a:pt x="139" y="105"/>
                    </a:cubicBezTo>
                    <a:close/>
                    <a:moveTo>
                      <a:pt x="137" y="201"/>
                    </a:moveTo>
                    <a:cubicBezTo>
                      <a:pt x="137" y="201"/>
                      <a:pt x="170" y="195"/>
                      <a:pt x="172" y="177"/>
                    </a:cubicBezTo>
                    <a:cubicBezTo>
                      <a:pt x="173" y="159"/>
                      <a:pt x="142" y="126"/>
                      <a:pt x="142" y="126"/>
                    </a:cubicBezTo>
                    <a:cubicBezTo>
                      <a:pt x="142" y="126"/>
                      <a:pt x="183" y="158"/>
                      <a:pt x="183" y="179"/>
                    </a:cubicBezTo>
                    <a:cubicBezTo>
                      <a:pt x="182" y="201"/>
                      <a:pt x="137" y="201"/>
                      <a:pt x="137" y="201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81497" tIns="40749" rIns="81497" bIns="407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41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3" name="Group 184">
              <a:extLst>
                <a:ext uri="{FF2B5EF4-FFF2-40B4-BE49-F238E27FC236}">
                  <a16:creationId xmlns:a16="http://schemas.microsoft.com/office/drawing/2014/main" id="{E2EF40DC-D861-DEC0-425C-09C5F5FA446F}"/>
                </a:ext>
              </a:extLst>
            </p:cNvPr>
            <p:cNvGrpSpPr/>
            <p:nvPr/>
          </p:nvGrpSpPr>
          <p:grpSpPr>
            <a:xfrm>
              <a:off x="6417037" y="1162090"/>
              <a:ext cx="376918" cy="440922"/>
              <a:chOff x="5225477" y="2162568"/>
              <a:chExt cx="507337" cy="593487"/>
            </a:xfrm>
          </p:grpSpPr>
          <p:grpSp>
            <p:nvGrpSpPr>
              <p:cNvPr id="114" name="Group 144">
                <a:extLst>
                  <a:ext uri="{FF2B5EF4-FFF2-40B4-BE49-F238E27FC236}">
                    <a16:creationId xmlns:a16="http://schemas.microsoft.com/office/drawing/2014/main" id="{012349CF-D06C-7C05-B2DC-4395E8911BD6}"/>
                  </a:ext>
                </a:extLst>
              </p:cNvPr>
              <p:cNvGrpSpPr/>
              <p:nvPr/>
            </p:nvGrpSpPr>
            <p:grpSpPr>
              <a:xfrm rot="2364507">
                <a:off x="5225477" y="2162568"/>
                <a:ext cx="507337" cy="593487"/>
                <a:chOff x="5019675" y="2357438"/>
                <a:chExt cx="588963" cy="688975"/>
              </a:xfrm>
              <a:solidFill>
                <a:srgbClr val="0070C0"/>
              </a:solidFill>
            </p:grpSpPr>
            <p:sp>
              <p:nvSpPr>
                <p:cNvPr id="118" name="Oval 28">
                  <a:extLst>
                    <a:ext uri="{FF2B5EF4-FFF2-40B4-BE49-F238E27FC236}">
                      <a16:creationId xmlns:a16="http://schemas.microsoft.com/office/drawing/2014/main" id="{1FA6C35E-589A-32CC-5B88-16A1BB6149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19675" y="2357438"/>
                  <a:ext cx="588963" cy="5889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9" name="Freeform 29">
                  <a:extLst>
                    <a:ext uri="{FF2B5EF4-FFF2-40B4-BE49-F238E27FC236}">
                      <a16:creationId xmlns:a16="http://schemas.microsoft.com/office/drawing/2014/main" id="{F3D1E97A-FC24-059F-E97C-65BECD4CAA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8900" y="2905125"/>
                  <a:ext cx="152400" cy="1412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89"/>
                    </a:cxn>
                    <a:cxn ang="0">
                      <a:pos x="96" y="1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6" h="89">
                      <a:moveTo>
                        <a:pt x="0" y="0"/>
                      </a:moveTo>
                      <a:lnTo>
                        <a:pt x="8" y="89"/>
                      </a:lnTo>
                      <a:lnTo>
                        <a:pt x="96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15" name="Group 143">
                <a:extLst>
                  <a:ext uri="{FF2B5EF4-FFF2-40B4-BE49-F238E27FC236}">
                    <a16:creationId xmlns:a16="http://schemas.microsoft.com/office/drawing/2014/main" id="{CA346D69-16C4-DEF5-51E7-7A59D0E1AB2F}"/>
                  </a:ext>
                </a:extLst>
              </p:cNvPr>
              <p:cNvGrpSpPr/>
              <p:nvPr/>
            </p:nvGrpSpPr>
            <p:grpSpPr>
              <a:xfrm>
                <a:off x="5346929" y="2270966"/>
                <a:ext cx="351445" cy="313153"/>
                <a:chOff x="5126038" y="2471738"/>
                <a:chExt cx="407988" cy="363537"/>
              </a:xfrm>
            </p:grpSpPr>
            <p:sp>
              <p:nvSpPr>
                <p:cNvPr id="116" name="Freeform 57">
                  <a:extLst>
                    <a:ext uri="{FF2B5EF4-FFF2-40B4-BE49-F238E27FC236}">
                      <a16:creationId xmlns:a16="http://schemas.microsoft.com/office/drawing/2014/main" id="{B9C47680-79F5-CDB7-5001-4F563BF2AA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35563" y="2471738"/>
                  <a:ext cx="361950" cy="361950"/>
                </a:xfrm>
                <a:custGeom>
                  <a:avLst/>
                  <a:gdLst/>
                  <a:ahLst/>
                  <a:cxnLst>
                    <a:cxn ang="0">
                      <a:pos x="143" y="0"/>
                    </a:cxn>
                    <a:cxn ang="0">
                      <a:pos x="0" y="143"/>
                    </a:cxn>
                    <a:cxn ang="0">
                      <a:pos x="143" y="286"/>
                    </a:cxn>
                    <a:cxn ang="0">
                      <a:pos x="286" y="143"/>
                    </a:cxn>
                    <a:cxn ang="0">
                      <a:pos x="143" y="0"/>
                    </a:cxn>
                    <a:cxn ang="0">
                      <a:pos x="143" y="279"/>
                    </a:cxn>
                    <a:cxn ang="0">
                      <a:pos x="7" y="143"/>
                    </a:cxn>
                    <a:cxn ang="0">
                      <a:pos x="143" y="6"/>
                    </a:cxn>
                    <a:cxn ang="0">
                      <a:pos x="280" y="143"/>
                    </a:cxn>
                    <a:cxn ang="0">
                      <a:pos x="143" y="279"/>
                    </a:cxn>
                  </a:cxnLst>
                  <a:rect l="0" t="0" r="r" b="b"/>
                  <a:pathLst>
                    <a:path w="286" h="286">
                      <a:moveTo>
                        <a:pt x="143" y="0"/>
                      </a:moveTo>
                      <a:cubicBezTo>
                        <a:pt x="64" y="0"/>
                        <a:pt x="0" y="64"/>
                        <a:pt x="0" y="143"/>
                      </a:cubicBezTo>
                      <a:cubicBezTo>
                        <a:pt x="0" y="222"/>
                        <a:pt x="64" y="286"/>
                        <a:pt x="143" y="286"/>
                      </a:cubicBezTo>
                      <a:cubicBezTo>
                        <a:pt x="222" y="286"/>
                        <a:pt x="286" y="222"/>
                        <a:pt x="286" y="143"/>
                      </a:cubicBezTo>
                      <a:cubicBezTo>
                        <a:pt x="286" y="64"/>
                        <a:pt x="222" y="0"/>
                        <a:pt x="143" y="0"/>
                      </a:cubicBezTo>
                      <a:close/>
                      <a:moveTo>
                        <a:pt x="143" y="279"/>
                      </a:moveTo>
                      <a:cubicBezTo>
                        <a:pt x="68" y="279"/>
                        <a:pt x="7" y="218"/>
                        <a:pt x="7" y="143"/>
                      </a:cubicBezTo>
                      <a:cubicBezTo>
                        <a:pt x="7" y="67"/>
                        <a:pt x="68" y="6"/>
                        <a:pt x="143" y="6"/>
                      </a:cubicBezTo>
                      <a:cubicBezTo>
                        <a:pt x="219" y="6"/>
                        <a:pt x="280" y="67"/>
                        <a:pt x="280" y="143"/>
                      </a:cubicBezTo>
                      <a:cubicBezTo>
                        <a:pt x="280" y="218"/>
                        <a:pt x="219" y="279"/>
                        <a:pt x="143" y="27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7" name="Freeform 58">
                  <a:extLst>
                    <a:ext uri="{FF2B5EF4-FFF2-40B4-BE49-F238E27FC236}">
                      <a16:creationId xmlns:a16="http://schemas.microsoft.com/office/drawing/2014/main" id="{2B963936-B176-14B7-07A4-FBBEA2684D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6038" y="2476500"/>
                  <a:ext cx="407988" cy="358775"/>
                </a:xfrm>
                <a:custGeom>
                  <a:avLst/>
                  <a:gdLst/>
                  <a:ahLst/>
                  <a:cxnLst>
                    <a:cxn ang="0">
                      <a:pos x="93" y="22"/>
                    </a:cxn>
                    <a:cxn ang="0">
                      <a:pos x="87" y="33"/>
                    </a:cxn>
                    <a:cxn ang="0">
                      <a:pos x="81" y="41"/>
                    </a:cxn>
                    <a:cxn ang="0">
                      <a:pos x="76" y="37"/>
                    </a:cxn>
                    <a:cxn ang="0">
                      <a:pos x="75" y="46"/>
                    </a:cxn>
                    <a:cxn ang="0">
                      <a:pos x="60" y="49"/>
                    </a:cxn>
                    <a:cxn ang="0">
                      <a:pos x="51" y="58"/>
                    </a:cxn>
                    <a:cxn ang="0">
                      <a:pos x="39" y="76"/>
                    </a:cxn>
                    <a:cxn ang="0">
                      <a:pos x="31" y="87"/>
                    </a:cxn>
                    <a:cxn ang="0">
                      <a:pos x="38" y="95"/>
                    </a:cxn>
                    <a:cxn ang="0">
                      <a:pos x="39" y="99"/>
                    </a:cxn>
                    <a:cxn ang="0">
                      <a:pos x="32" y="93"/>
                    </a:cxn>
                    <a:cxn ang="0">
                      <a:pos x="27" y="85"/>
                    </a:cxn>
                    <a:cxn ang="0">
                      <a:pos x="24" y="97"/>
                    </a:cxn>
                    <a:cxn ang="0">
                      <a:pos x="25" y="118"/>
                    </a:cxn>
                    <a:cxn ang="0">
                      <a:pos x="35" y="113"/>
                    </a:cxn>
                    <a:cxn ang="0">
                      <a:pos x="46" y="125"/>
                    </a:cxn>
                    <a:cxn ang="0">
                      <a:pos x="59" y="138"/>
                    </a:cxn>
                    <a:cxn ang="0">
                      <a:pos x="71" y="149"/>
                    </a:cxn>
                    <a:cxn ang="0">
                      <a:pos x="87" y="166"/>
                    </a:cxn>
                    <a:cxn ang="0">
                      <a:pos x="82" y="190"/>
                    </a:cxn>
                    <a:cxn ang="0">
                      <a:pos x="69" y="219"/>
                    </a:cxn>
                    <a:cxn ang="0">
                      <a:pos x="74" y="240"/>
                    </a:cxn>
                    <a:cxn ang="0">
                      <a:pos x="66" y="241"/>
                    </a:cxn>
                    <a:cxn ang="0">
                      <a:pos x="46" y="209"/>
                    </a:cxn>
                    <a:cxn ang="0">
                      <a:pos x="24" y="159"/>
                    </a:cxn>
                    <a:cxn ang="0">
                      <a:pos x="17" y="123"/>
                    </a:cxn>
                    <a:cxn ang="0">
                      <a:pos x="104" y="259"/>
                    </a:cxn>
                    <a:cxn ang="0">
                      <a:pos x="127" y="255"/>
                    </a:cxn>
                    <a:cxn ang="0">
                      <a:pos x="156" y="252"/>
                    </a:cxn>
                    <a:cxn ang="0">
                      <a:pos x="154" y="264"/>
                    </a:cxn>
                    <a:cxn ang="0">
                      <a:pos x="171" y="263"/>
                    </a:cxn>
                    <a:cxn ang="0">
                      <a:pos x="196" y="260"/>
                    </a:cxn>
                    <a:cxn ang="0">
                      <a:pos x="194" y="4"/>
                    </a:cxn>
                    <a:cxn ang="0">
                      <a:pos x="278" y="91"/>
                    </a:cxn>
                    <a:cxn ang="0">
                      <a:pos x="267" y="82"/>
                    </a:cxn>
                    <a:cxn ang="0">
                      <a:pos x="256" y="105"/>
                    </a:cxn>
                    <a:cxn ang="0">
                      <a:pos x="240" y="84"/>
                    </a:cxn>
                    <a:cxn ang="0">
                      <a:pos x="247" y="106"/>
                    </a:cxn>
                    <a:cxn ang="0">
                      <a:pos x="263" y="112"/>
                    </a:cxn>
                    <a:cxn ang="0">
                      <a:pos x="256" y="142"/>
                    </a:cxn>
                    <a:cxn ang="0">
                      <a:pos x="248" y="173"/>
                    </a:cxn>
                    <a:cxn ang="0">
                      <a:pos x="238" y="194"/>
                    </a:cxn>
                    <a:cxn ang="0">
                      <a:pos x="208" y="218"/>
                    </a:cxn>
                    <a:cxn ang="0">
                      <a:pos x="200" y="197"/>
                    </a:cxn>
                    <a:cxn ang="0">
                      <a:pos x="201" y="171"/>
                    </a:cxn>
                    <a:cxn ang="0">
                      <a:pos x="191" y="143"/>
                    </a:cxn>
                    <a:cxn ang="0">
                      <a:pos x="177" y="127"/>
                    </a:cxn>
                    <a:cxn ang="0">
                      <a:pos x="140" y="128"/>
                    </a:cxn>
                    <a:cxn ang="0">
                      <a:pos x="127" y="108"/>
                    </a:cxn>
                    <a:cxn ang="0">
                      <a:pos x="142" y="70"/>
                    </a:cxn>
                    <a:cxn ang="0">
                      <a:pos x="168" y="59"/>
                    </a:cxn>
                    <a:cxn ang="0">
                      <a:pos x="185" y="66"/>
                    </a:cxn>
                    <a:cxn ang="0">
                      <a:pos x="207" y="66"/>
                    </a:cxn>
                    <a:cxn ang="0">
                      <a:pos x="229" y="62"/>
                    </a:cxn>
                    <a:cxn ang="0">
                      <a:pos x="208" y="53"/>
                    </a:cxn>
                    <a:cxn ang="0">
                      <a:pos x="207" y="46"/>
                    </a:cxn>
                    <a:cxn ang="0">
                      <a:pos x="180" y="46"/>
                    </a:cxn>
                    <a:cxn ang="0">
                      <a:pos x="157" y="53"/>
                    </a:cxn>
                    <a:cxn ang="0">
                      <a:pos x="152" y="30"/>
                    </a:cxn>
                    <a:cxn ang="0">
                      <a:pos x="136" y="16"/>
                    </a:cxn>
                    <a:cxn ang="0">
                      <a:pos x="154" y="5"/>
                    </a:cxn>
                  </a:cxnLst>
                  <a:rect l="0" t="0" r="r" b="b"/>
                  <a:pathLst>
                    <a:path w="322" h="282">
                      <a:moveTo>
                        <a:pt x="131" y="1"/>
                      </a:moveTo>
                      <a:cubicBezTo>
                        <a:pt x="131" y="1"/>
                        <a:pt x="83" y="7"/>
                        <a:pt x="50" y="45"/>
                      </a:cubicBezTo>
                      <a:cubicBezTo>
                        <a:pt x="50" y="45"/>
                        <a:pt x="75" y="19"/>
                        <a:pt x="91" y="19"/>
                      </a:cubicBezTo>
                      <a:cubicBezTo>
                        <a:pt x="94" y="20"/>
                        <a:pt x="94" y="20"/>
                        <a:pt x="94" y="20"/>
                      </a:cubicBezTo>
                      <a:cubicBezTo>
                        <a:pt x="94" y="20"/>
                        <a:pt x="94" y="22"/>
                        <a:pt x="93" y="22"/>
                      </a:cubicBezTo>
                      <a:cubicBezTo>
                        <a:pt x="93" y="23"/>
                        <a:pt x="91" y="25"/>
                        <a:pt x="91" y="26"/>
                      </a:cubicBezTo>
                      <a:cubicBezTo>
                        <a:pt x="91" y="27"/>
                        <a:pt x="91" y="29"/>
                        <a:pt x="91" y="29"/>
                      </a:cubicBezTo>
                      <a:cubicBezTo>
                        <a:pt x="90" y="30"/>
                        <a:pt x="90" y="30"/>
                        <a:pt x="90" y="30"/>
                      </a:cubicBezTo>
                      <a:cubicBezTo>
                        <a:pt x="90" y="30"/>
                        <a:pt x="88" y="31"/>
                        <a:pt x="88" y="31"/>
                      </a:cubicBezTo>
                      <a:cubicBezTo>
                        <a:pt x="88" y="32"/>
                        <a:pt x="87" y="32"/>
                        <a:pt x="87" y="33"/>
                      </a:cubicBezTo>
                      <a:cubicBezTo>
                        <a:pt x="87" y="34"/>
                        <a:pt x="87" y="36"/>
                        <a:pt x="87" y="36"/>
                      </a:cubicBezTo>
                      <a:cubicBezTo>
                        <a:pt x="88" y="39"/>
                        <a:pt x="88" y="39"/>
                        <a:pt x="88" y="39"/>
                      </a:cubicBezTo>
                      <a:cubicBezTo>
                        <a:pt x="87" y="40"/>
                        <a:pt x="87" y="40"/>
                        <a:pt x="87" y="40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5" y="41"/>
                        <a:pt x="82" y="42"/>
                        <a:pt x="81" y="41"/>
                      </a:cubicBezTo>
                      <a:cubicBezTo>
                        <a:pt x="80" y="41"/>
                        <a:pt x="80" y="39"/>
                        <a:pt x="80" y="39"/>
                      </a:cubicBezTo>
                      <a:cubicBezTo>
                        <a:pt x="83" y="37"/>
                        <a:pt x="83" y="37"/>
                        <a:pt x="83" y="37"/>
                      </a:cubicBezTo>
                      <a:cubicBezTo>
                        <a:pt x="83" y="37"/>
                        <a:pt x="83" y="37"/>
                        <a:pt x="82" y="36"/>
                      </a:cubicBezTo>
                      <a:cubicBezTo>
                        <a:pt x="81" y="36"/>
                        <a:pt x="82" y="34"/>
                        <a:pt x="80" y="34"/>
                      </a:cubicBezTo>
                      <a:cubicBezTo>
                        <a:pt x="79" y="35"/>
                        <a:pt x="76" y="37"/>
                        <a:pt x="76" y="37"/>
                      </a:cubicBezTo>
                      <a:cubicBezTo>
                        <a:pt x="74" y="38"/>
                        <a:pt x="74" y="38"/>
                        <a:pt x="74" y="38"/>
                      </a:cubicBezTo>
                      <a:cubicBezTo>
                        <a:pt x="74" y="38"/>
                        <a:pt x="73" y="41"/>
                        <a:pt x="73" y="41"/>
                      </a:cubicBezTo>
                      <a:cubicBezTo>
                        <a:pt x="74" y="41"/>
                        <a:pt x="75" y="42"/>
                        <a:pt x="75" y="42"/>
                      </a:cubicBezTo>
                      <a:cubicBezTo>
                        <a:pt x="75" y="42"/>
                        <a:pt x="75" y="43"/>
                        <a:pt x="75" y="44"/>
                      </a:cubicBezTo>
                      <a:cubicBezTo>
                        <a:pt x="75" y="45"/>
                        <a:pt x="75" y="46"/>
                        <a:pt x="75" y="46"/>
                      </a:cubicBezTo>
                      <a:cubicBezTo>
                        <a:pt x="75" y="46"/>
                        <a:pt x="74" y="47"/>
                        <a:pt x="72" y="47"/>
                      </a:cubicBezTo>
                      <a:cubicBezTo>
                        <a:pt x="71" y="46"/>
                        <a:pt x="69" y="46"/>
                        <a:pt x="68" y="46"/>
                      </a:cubicBezTo>
                      <a:cubicBezTo>
                        <a:pt x="67" y="45"/>
                        <a:pt x="66" y="45"/>
                        <a:pt x="65" y="45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7"/>
                        <a:pt x="60" y="49"/>
                        <a:pt x="60" y="49"/>
                      </a:cubicBezTo>
                      <a:cubicBezTo>
                        <a:pt x="60" y="49"/>
                        <a:pt x="59" y="49"/>
                        <a:pt x="59" y="50"/>
                      </a:cubicBezTo>
                      <a:cubicBezTo>
                        <a:pt x="59" y="51"/>
                        <a:pt x="58" y="53"/>
                        <a:pt x="58" y="53"/>
                      </a:cubicBezTo>
                      <a:cubicBezTo>
                        <a:pt x="58" y="53"/>
                        <a:pt x="57" y="54"/>
                        <a:pt x="55" y="55"/>
                      </a:cubicBezTo>
                      <a:cubicBezTo>
                        <a:pt x="53" y="55"/>
                        <a:pt x="52" y="56"/>
                        <a:pt x="52" y="56"/>
                      </a:cubicBezTo>
                      <a:cubicBezTo>
                        <a:pt x="51" y="58"/>
                        <a:pt x="51" y="58"/>
                        <a:pt x="51" y="58"/>
                      </a:cubicBezTo>
                      <a:cubicBezTo>
                        <a:pt x="51" y="58"/>
                        <a:pt x="49" y="60"/>
                        <a:pt x="48" y="61"/>
                      </a:cubicBezTo>
                      <a:cubicBezTo>
                        <a:pt x="47" y="62"/>
                        <a:pt x="44" y="65"/>
                        <a:pt x="43" y="65"/>
                      </a:cubicBezTo>
                      <a:cubicBezTo>
                        <a:pt x="43" y="65"/>
                        <a:pt x="41" y="67"/>
                        <a:pt x="41" y="68"/>
                      </a:cubicBezTo>
                      <a:cubicBezTo>
                        <a:pt x="40" y="69"/>
                        <a:pt x="41" y="71"/>
                        <a:pt x="40" y="72"/>
                      </a:cubicBezTo>
                      <a:cubicBezTo>
                        <a:pt x="40" y="73"/>
                        <a:pt x="39" y="74"/>
                        <a:pt x="39" y="76"/>
                      </a:cubicBezTo>
                      <a:cubicBezTo>
                        <a:pt x="39" y="77"/>
                        <a:pt x="38" y="79"/>
                        <a:pt x="37" y="79"/>
                      </a:cubicBezTo>
                      <a:cubicBezTo>
                        <a:pt x="36" y="80"/>
                        <a:pt x="35" y="81"/>
                        <a:pt x="35" y="81"/>
                      </a:cubicBezTo>
                      <a:cubicBezTo>
                        <a:pt x="34" y="81"/>
                        <a:pt x="32" y="82"/>
                        <a:pt x="31" y="83"/>
                      </a:cubicBezTo>
                      <a:cubicBezTo>
                        <a:pt x="30" y="83"/>
                        <a:pt x="29" y="85"/>
                        <a:pt x="29" y="85"/>
                      </a:cubicBezTo>
                      <a:cubicBezTo>
                        <a:pt x="29" y="86"/>
                        <a:pt x="31" y="87"/>
                        <a:pt x="31" y="87"/>
                      </a:cubicBezTo>
                      <a:cubicBezTo>
                        <a:pt x="32" y="87"/>
                        <a:pt x="33" y="88"/>
                        <a:pt x="33" y="88"/>
                      </a:cubicBezTo>
                      <a:cubicBezTo>
                        <a:pt x="33" y="88"/>
                        <a:pt x="33" y="90"/>
                        <a:pt x="33" y="91"/>
                      </a:cubicBezTo>
                      <a:cubicBezTo>
                        <a:pt x="33" y="91"/>
                        <a:pt x="32" y="94"/>
                        <a:pt x="33" y="94"/>
                      </a:cubicBezTo>
                      <a:cubicBezTo>
                        <a:pt x="34" y="94"/>
                        <a:pt x="36" y="94"/>
                        <a:pt x="36" y="94"/>
                      </a:cubicBezTo>
                      <a:cubicBezTo>
                        <a:pt x="38" y="95"/>
                        <a:pt x="38" y="95"/>
                        <a:pt x="38" y="95"/>
                      </a:cubicBezTo>
                      <a:cubicBezTo>
                        <a:pt x="41" y="96"/>
                        <a:pt x="41" y="96"/>
                        <a:pt x="41" y="96"/>
                      </a:cubicBezTo>
                      <a:cubicBezTo>
                        <a:pt x="42" y="97"/>
                        <a:pt x="42" y="97"/>
                        <a:pt x="42" y="97"/>
                      </a:cubicBezTo>
                      <a:cubicBezTo>
                        <a:pt x="42" y="97"/>
                        <a:pt x="42" y="99"/>
                        <a:pt x="41" y="99"/>
                      </a:cubicBezTo>
                      <a:cubicBezTo>
                        <a:pt x="41" y="100"/>
                        <a:pt x="40" y="101"/>
                        <a:pt x="40" y="101"/>
                      </a:cubicBezTo>
                      <a:cubicBezTo>
                        <a:pt x="39" y="100"/>
                        <a:pt x="39" y="100"/>
                        <a:pt x="39" y="99"/>
                      </a:cubicBezTo>
                      <a:cubicBezTo>
                        <a:pt x="38" y="98"/>
                        <a:pt x="39" y="98"/>
                        <a:pt x="37" y="97"/>
                      </a:cubicBezTo>
                      <a:cubicBezTo>
                        <a:pt x="36" y="97"/>
                        <a:pt x="35" y="98"/>
                        <a:pt x="35" y="98"/>
                      </a:cubicBezTo>
                      <a:cubicBezTo>
                        <a:pt x="34" y="97"/>
                        <a:pt x="33" y="97"/>
                        <a:pt x="33" y="97"/>
                      </a:cubicBezTo>
                      <a:cubicBezTo>
                        <a:pt x="32" y="96"/>
                        <a:pt x="32" y="97"/>
                        <a:pt x="32" y="96"/>
                      </a:cubicBezTo>
                      <a:cubicBezTo>
                        <a:pt x="32" y="94"/>
                        <a:pt x="33" y="94"/>
                        <a:pt x="32" y="93"/>
                      </a:cubicBezTo>
                      <a:cubicBezTo>
                        <a:pt x="32" y="92"/>
                        <a:pt x="31" y="91"/>
                        <a:pt x="30" y="91"/>
                      </a:cubicBezTo>
                      <a:cubicBezTo>
                        <a:pt x="30" y="91"/>
                        <a:pt x="31" y="92"/>
                        <a:pt x="30" y="91"/>
                      </a:cubicBezTo>
                      <a:cubicBezTo>
                        <a:pt x="29" y="90"/>
                        <a:pt x="28" y="89"/>
                        <a:pt x="27" y="89"/>
                      </a:cubicBezTo>
                      <a:cubicBezTo>
                        <a:pt x="27" y="89"/>
                        <a:pt x="26" y="90"/>
                        <a:pt x="26" y="89"/>
                      </a:cubicBezTo>
                      <a:cubicBezTo>
                        <a:pt x="26" y="88"/>
                        <a:pt x="27" y="86"/>
                        <a:pt x="27" y="85"/>
                      </a:cubicBezTo>
                      <a:cubicBezTo>
                        <a:pt x="27" y="85"/>
                        <a:pt x="27" y="83"/>
                        <a:pt x="27" y="83"/>
                      </a:cubicBezTo>
                      <a:cubicBezTo>
                        <a:pt x="27" y="82"/>
                        <a:pt x="28" y="78"/>
                        <a:pt x="28" y="78"/>
                      </a:cubicBezTo>
                      <a:cubicBezTo>
                        <a:pt x="28" y="78"/>
                        <a:pt x="24" y="87"/>
                        <a:pt x="22" y="93"/>
                      </a:cubicBezTo>
                      <a:cubicBezTo>
                        <a:pt x="22" y="93"/>
                        <a:pt x="24" y="93"/>
                        <a:pt x="24" y="94"/>
                      </a:cubicBezTo>
                      <a:cubicBezTo>
                        <a:pt x="24" y="95"/>
                        <a:pt x="24" y="96"/>
                        <a:pt x="24" y="97"/>
                      </a:cubicBezTo>
                      <a:cubicBezTo>
                        <a:pt x="24" y="98"/>
                        <a:pt x="24" y="98"/>
                        <a:pt x="24" y="102"/>
                      </a:cubicBezTo>
                      <a:cubicBezTo>
                        <a:pt x="24" y="105"/>
                        <a:pt x="25" y="106"/>
                        <a:pt x="24" y="107"/>
                      </a:cubicBezTo>
                      <a:cubicBezTo>
                        <a:pt x="24" y="108"/>
                        <a:pt x="23" y="110"/>
                        <a:pt x="23" y="111"/>
                      </a:cubicBezTo>
                      <a:cubicBezTo>
                        <a:pt x="23" y="112"/>
                        <a:pt x="24" y="116"/>
                        <a:pt x="24" y="116"/>
                      </a:cubicBezTo>
                      <a:cubicBezTo>
                        <a:pt x="25" y="117"/>
                        <a:pt x="25" y="117"/>
                        <a:pt x="25" y="118"/>
                      </a:cubicBezTo>
                      <a:cubicBezTo>
                        <a:pt x="26" y="119"/>
                        <a:pt x="24" y="121"/>
                        <a:pt x="26" y="119"/>
                      </a:cubicBezTo>
                      <a:cubicBezTo>
                        <a:pt x="28" y="116"/>
                        <a:pt x="28" y="115"/>
                        <a:pt x="28" y="115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4"/>
                        <a:pt x="29" y="112"/>
                        <a:pt x="32" y="112"/>
                      </a:cubicBezTo>
                      <a:cubicBezTo>
                        <a:pt x="34" y="113"/>
                        <a:pt x="34" y="112"/>
                        <a:pt x="35" y="113"/>
                      </a:cubicBezTo>
                      <a:cubicBezTo>
                        <a:pt x="35" y="114"/>
                        <a:pt x="34" y="116"/>
                        <a:pt x="35" y="116"/>
                      </a:cubicBezTo>
                      <a:cubicBezTo>
                        <a:pt x="36" y="117"/>
                        <a:pt x="39" y="115"/>
                        <a:pt x="40" y="115"/>
                      </a:cubicBezTo>
                      <a:cubicBezTo>
                        <a:pt x="41" y="116"/>
                        <a:pt x="42" y="116"/>
                        <a:pt x="43" y="117"/>
                      </a:cubicBezTo>
                      <a:cubicBezTo>
                        <a:pt x="43" y="119"/>
                        <a:pt x="44" y="121"/>
                        <a:pt x="45" y="121"/>
                      </a:cubicBezTo>
                      <a:cubicBezTo>
                        <a:pt x="45" y="122"/>
                        <a:pt x="45" y="124"/>
                        <a:pt x="46" y="125"/>
                      </a:cubicBezTo>
                      <a:cubicBezTo>
                        <a:pt x="46" y="126"/>
                        <a:pt x="49" y="127"/>
                        <a:pt x="50" y="127"/>
                      </a:cubicBezTo>
                      <a:cubicBezTo>
                        <a:pt x="50" y="127"/>
                        <a:pt x="54" y="128"/>
                        <a:pt x="54" y="128"/>
                      </a:cubicBezTo>
                      <a:cubicBezTo>
                        <a:pt x="55" y="129"/>
                        <a:pt x="54" y="130"/>
                        <a:pt x="56" y="131"/>
                      </a:cubicBezTo>
                      <a:cubicBezTo>
                        <a:pt x="58" y="131"/>
                        <a:pt x="58" y="135"/>
                        <a:pt x="58" y="135"/>
                      </a:cubicBezTo>
                      <a:cubicBezTo>
                        <a:pt x="58" y="135"/>
                        <a:pt x="59" y="138"/>
                        <a:pt x="59" y="138"/>
                      </a:cubicBezTo>
                      <a:cubicBezTo>
                        <a:pt x="58" y="139"/>
                        <a:pt x="58" y="141"/>
                        <a:pt x="59" y="141"/>
                      </a:cubicBezTo>
                      <a:cubicBezTo>
                        <a:pt x="61" y="141"/>
                        <a:pt x="63" y="142"/>
                        <a:pt x="63" y="142"/>
                      </a:cubicBezTo>
                      <a:cubicBezTo>
                        <a:pt x="63" y="142"/>
                        <a:pt x="62" y="144"/>
                        <a:pt x="64" y="145"/>
                      </a:cubicBezTo>
                      <a:cubicBezTo>
                        <a:pt x="67" y="146"/>
                        <a:pt x="69" y="147"/>
                        <a:pt x="70" y="147"/>
                      </a:cubicBezTo>
                      <a:cubicBezTo>
                        <a:pt x="70" y="147"/>
                        <a:pt x="68" y="149"/>
                        <a:pt x="71" y="149"/>
                      </a:cubicBezTo>
                      <a:cubicBezTo>
                        <a:pt x="74" y="149"/>
                        <a:pt x="76" y="149"/>
                        <a:pt x="78" y="150"/>
                      </a:cubicBezTo>
                      <a:cubicBezTo>
                        <a:pt x="79" y="151"/>
                        <a:pt x="78" y="152"/>
                        <a:pt x="82" y="154"/>
                      </a:cubicBezTo>
                      <a:cubicBezTo>
                        <a:pt x="85" y="156"/>
                        <a:pt x="86" y="157"/>
                        <a:pt x="87" y="157"/>
                      </a:cubicBezTo>
                      <a:cubicBezTo>
                        <a:pt x="88" y="158"/>
                        <a:pt x="90" y="157"/>
                        <a:pt x="89" y="160"/>
                      </a:cubicBezTo>
                      <a:cubicBezTo>
                        <a:pt x="89" y="163"/>
                        <a:pt x="88" y="165"/>
                        <a:pt x="87" y="166"/>
                      </a:cubicBezTo>
                      <a:cubicBezTo>
                        <a:pt x="86" y="167"/>
                        <a:pt x="84" y="170"/>
                        <a:pt x="83" y="171"/>
                      </a:cubicBezTo>
                      <a:cubicBezTo>
                        <a:pt x="82" y="172"/>
                        <a:pt x="81" y="174"/>
                        <a:pt x="82" y="176"/>
                      </a:cubicBezTo>
                      <a:cubicBezTo>
                        <a:pt x="83" y="178"/>
                        <a:pt x="84" y="180"/>
                        <a:pt x="84" y="181"/>
                      </a:cubicBezTo>
                      <a:cubicBezTo>
                        <a:pt x="84" y="182"/>
                        <a:pt x="85" y="185"/>
                        <a:pt x="84" y="187"/>
                      </a:cubicBezTo>
                      <a:cubicBezTo>
                        <a:pt x="83" y="188"/>
                        <a:pt x="82" y="190"/>
                        <a:pt x="82" y="190"/>
                      </a:cubicBezTo>
                      <a:cubicBezTo>
                        <a:pt x="82" y="190"/>
                        <a:pt x="84" y="192"/>
                        <a:pt x="83" y="194"/>
                      </a:cubicBezTo>
                      <a:cubicBezTo>
                        <a:pt x="81" y="196"/>
                        <a:pt x="78" y="198"/>
                        <a:pt x="77" y="198"/>
                      </a:cubicBezTo>
                      <a:cubicBezTo>
                        <a:pt x="76" y="199"/>
                        <a:pt x="73" y="201"/>
                        <a:pt x="73" y="201"/>
                      </a:cubicBezTo>
                      <a:cubicBezTo>
                        <a:pt x="73" y="201"/>
                        <a:pt x="73" y="207"/>
                        <a:pt x="73" y="208"/>
                      </a:cubicBezTo>
                      <a:cubicBezTo>
                        <a:pt x="73" y="209"/>
                        <a:pt x="68" y="217"/>
                        <a:pt x="69" y="219"/>
                      </a:cubicBezTo>
                      <a:cubicBezTo>
                        <a:pt x="71" y="221"/>
                        <a:pt x="71" y="224"/>
                        <a:pt x="71" y="225"/>
                      </a:cubicBezTo>
                      <a:cubicBezTo>
                        <a:pt x="71" y="226"/>
                        <a:pt x="70" y="226"/>
                        <a:pt x="69" y="227"/>
                      </a:cubicBezTo>
                      <a:cubicBezTo>
                        <a:pt x="69" y="228"/>
                        <a:pt x="66" y="227"/>
                        <a:pt x="68" y="230"/>
                      </a:cubicBezTo>
                      <a:cubicBezTo>
                        <a:pt x="70" y="233"/>
                        <a:pt x="71" y="234"/>
                        <a:pt x="72" y="236"/>
                      </a:cubicBezTo>
                      <a:cubicBezTo>
                        <a:pt x="73" y="238"/>
                        <a:pt x="72" y="238"/>
                        <a:pt x="74" y="240"/>
                      </a:cubicBezTo>
                      <a:cubicBezTo>
                        <a:pt x="75" y="242"/>
                        <a:pt x="76" y="243"/>
                        <a:pt x="77" y="245"/>
                      </a:cubicBezTo>
                      <a:cubicBezTo>
                        <a:pt x="79" y="246"/>
                        <a:pt x="80" y="247"/>
                        <a:pt x="80" y="248"/>
                      </a:cubicBezTo>
                      <a:cubicBezTo>
                        <a:pt x="80" y="250"/>
                        <a:pt x="84" y="254"/>
                        <a:pt x="80" y="251"/>
                      </a:cubicBezTo>
                      <a:cubicBezTo>
                        <a:pt x="76" y="248"/>
                        <a:pt x="79" y="251"/>
                        <a:pt x="74" y="247"/>
                      </a:cubicBezTo>
                      <a:cubicBezTo>
                        <a:pt x="69" y="242"/>
                        <a:pt x="68" y="244"/>
                        <a:pt x="66" y="241"/>
                      </a:cubicBezTo>
                      <a:cubicBezTo>
                        <a:pt x="64" y="239"/>
                        <a:pt x="67" y="248"/>
                        <a:pt x="63" y="237"/>
                      </a:cubicBezTo>
                      <a:cubicBezTo>
                        <a:pt x="59" y="226"/>
                        <a:pt x="57" y="227"/>
                        <a:pt x="56" y="225"/>
                      </a:cubicBezTo>
                      <a:cubicBezTo>
                        <a:pt x="55" y="223"/>
                        <a:pt x="56" y="225"/>
                        <a:pt x="53" y="220"/>
                      </a:cubicBezTo>
                      <a:cubicBezTo>
                        <a:pt x="50" y="214"/>
                        <a:pt x="53" y="218"/>
                        <a:pt x="50" y="214"/>
                      </a:cubicBezTo>
                      <a:cubicBezTo>
                        <a:pt x="47" y="211"/>
                        <a:pt x="47" y="216"/>
                        <a:pt x="46" y="209"/>
                      </a:cubicBezTo>
                      <a:cubicBezTo>
                        <a:pt x="45" y="203"/>
                        <a:pt x="44" y="207"/>
                        <a:pt x="43" y="200"/>
                      </a:cubicBezTo>
                      <a:cubicBezTo>
                        <a:pt x="41" y="193"/>
                        <a:pt x="44" y="192"/>
                        <a:pt x="40" y="189"/>
                      </a:cubicBezTo>
                      <a:cubicBezTo>
                        <a:pt x="36" y="186"/>
                        <a:pt x="36" y="187"/>
                        <a:pt x="35" y="185"/>
                      </a:cubicBezTo>
                      <a:cubicBezTo>
                        <a:pt x="34" y="182"/>
                        <a:pt x="35" y="185"/>
                        <a:pt x="32" y="179"/>
                      </a:cubicBezTo>
                      <a:cubicBezTo>
                        <a:pt x="28" y="172"/>
                        <a:pt x="24" y="170"/>
                        <a:pt x="24" y="159"/>
                      </a:cubicBezTo>
                      <a:cubicBezTo>
                        <a:pt x="24" y="149"/>
                        <a:pt x="24" y="147"/>
                        <a:pt x="24" y="147"/>
                      </a:cubicBezTo>
                      <a:cubicBezTo>
                        <a:pt x="24" y="147"/>
                        <a:pt x="19" y="143"/>
                        <a:pt x="20" y="137"/>
                      </a:cubicBezTo>
                      <a:cubicBezTo>
                        <a:pt x="22" y="131"/>
                        <a:pt x="23" y="133"/>
                        <a:pt x="22" y="131"/>
                      </a:cubicBezTo>
                      <a:cubicBezTo>
                        <a:pt x="22" y="129"/>
                        <a:pt x="21" y="129"/>
                        <a:pt x="19" y="127"/>
                      </a:cubicBezTo>
                      <a:cubicBezTo>
                        <a:pt x="17" y="124"/>
                        <a:pt x="17" y="125"/>
                        <a:pt x="17" y="123"/>
                      </a:cubicBezTo>
                      <a:cubicBezTo>
                        <a:pt x="16" y="122"/>
                        <a:pt x="16" y="118"/>
                        <a:pt x="16" y="118"/>
                      </a:cubicBezTo>
                      <a:cubicBezTo>
                        <a:pt x="14" y="119"/>
                        <a:pt x="14" y="119"/>
                        <a:pt x="14" y="119"/>
                      </a:cubicBezTo>
                      <a:cubicBezTo>
                        <a:pt x="14" y="119"/>
                        <a:pt x="0" y="258"/>
                        <a:pt x="138" y="278"/>
                      </a:cubicBezTo>
                      <a:cubicBezTo>
                        <a:pt x="138" y="278"/>
                        <a:pt x="106" y="271"/>
                        <a:pt x="104" y="265"/>
                      </a:cubicBezTo>
                      <a:cubicBezTo>
                        <a:pt x="104" y="265"/>
                        <a:pt x="103" y="259"/>
                        <a:pt x="104" y="259"/>
                      </a:cubicBezTo>
                      <a:cubicBezTo>
                        <a:pt x="106" y="259"/>
                        <a:pt x="108" y="260"/>
                        <a:pt x="110" y="258"/>
                      </a:cubicBezTo>
                      <a:cubicBezTo>
                        <a:pt x="112" y="257"/>
                        <a:pt x="114" y="255"/>
                        <a:pt x="114" y="255"/>
                      </a:cubicBezTo>
                      <a:cubicBezTo>
                        <a:pt x="114" y="257"/>
                        <a:pt x="114" y="257"/>
                        <a:pt x="114" y="257"/>
                      </a:cubicBezTo>
                      <a:cubicBezTo>
                        <a:pt x="114" y="257"/>
                        <a:pt x="112" y="258"/>
                        <a:pt x="118" y="257"/>
                      </a:cubicBezTo>
                      <a:cubicBezTo>
                        <a:pt x="125" y="256"/>
                        <a:pt x="125" y="256"/>
                        <a:pt x="127" y="255"/>
                      </a:cubicBezTo>
                      <a:cubicBezTo>
                        <a:pt x="129" y="254"/>
                        <a:pt x="132" y="249"/>
                        <a:pt x="133" y="252"/>
                      </a:cubicBezTo>
                      <a:cubicBezTo>
                        <a:pt x="135" y="255"/>
                        <a:pt x="132" y="254"/>
                        <a:pt x="135" y="255"/>
                      </a:cubicBezTo>
                      <a:cubicBezTo>
                        <a:pt x="137" y="257"/>
                        <a:pt x="143" y="255"/>
                        <a:pt x="143" y="255"/>
                      </a:cubicBezTo>
                      <a:cubicBezTo>
                        <a:pt x="143" y="255"/>
                        <a:pt x="153" y="255"/>
                        <a:pt x="154" y="254"/>
                      </a:cubicBezTo>
                      <a:cubicBezTo>
                        <a:pt x="155" y="253"/>
                        <a:pt x="155" y="252"/>
                        <a:pt x="156" y="252"/>
                      </a:cubicBezTo>
                      <a:cubicBezTo>
                        <a:pt x="158" y="252"/>
                        <a:pt x="159" y="255"/>
                        <a:pt x="159" y="255"/>
                      </a:cubicBezTo>
                      <a:cubicBezTo>
                        <a:pt x="154" y="258"/>
                        <a:pt x="154" y="258"/>
                        <a:pt x="154" y="258"/>
                      </a:cubicBezTo>
                      <a:cubicBezTo>
                        <a:pt x="149" y="262"/>
                        <a:pt x="149" y="262"/>
                        <a:pt x="149" y="262"/>
                      </a:cubicBezTo>
                      <a:cubicBezTo>
                        <a:pt x="149" y="262"/>
                        <a:pt x="146" y="262"/>
                        <a:pt x="148" y="263"/>
                      </a:cubicBezTo>
                      <a:cubicBezTo>
                        <a:pt x="150" y="264"/>
                        <a:pt x="151" y="264"/>
                        <a:pt x="154" y="264"/>
                      </a:cubicBezTo>
                      <a:cubicBezTo>
                        <a:pt x="156" y="265"/>
                        <a:pt x="161" y="269"/>
                        <a:pt x="163" y="266"/>
                      </a:cubicBezTo>
                      <a:cubicBezTo>
                        <a:pt x="164" y="264"/>
                        <a:pt x="164" y="263"/>
                        <a:pt x="165" y="262"/>
                      </a:cubicBezTo>
                      <a:cubicBezTo>
                        <a:pt x="166" y="260"/>
                        <a:pt x="166" y="258"/>
                        <a:pt x="168" y="258"/>
                      </a:cubicBezTo>
                      <a:cubicBezTo>
                        <a:pt x="171" y="258"/>
                        <a:pt x="173" y="259"/>
                        <a:pt x="173" y="259"/>
                      </a:cubicBezTo>
                      <a:cubicBezTo>
                        <a:pt x="171" y="263"/>
                        <a:pt x="171" y="263"/>
                        <a:pt x="171" y="263"/>
                      </a:cubicBezTo>
                      <a:cubicBezTo>
                        <a:pt x="171" y="263"/>
                        <a:pt x="175" y="263"/>
                        <a:pt x="177" y="263"/>
                      </a:cubicBezTo>
                      <a:cubicBezTo>
                        <a:pt x="178" y="263"/>
                        <a:pt x="179" y="265"/>
                        <a:pt x="181" y="263"/>
                      </a:cubicBezTo>
                      <a:cubicBezTo>
                        <a:pt x="183" y="261"/>
                        <a:pt x="183" y="261"/>
                        <a:pt x="186" y="260"/>
                      </a:cubicBezTo>
                      <a:cubicBezTo>
                        <a:pt x="188" y="260"/>
                        <a:pt x="191" y="259"/>
                        <a:pt x="192" y="259"/>
                      </a:cubicBezTo>
                      <a:cubicBezTo>
                        <a:pt x="193" y="260"/>
                        <a:pt x="195" y="260"/>
                        <a:pt x="196" y="260"/>
                      </a:cubicBezTo>
                      <a:cubicBezTo>
                        <a:pt x="197" y="260"/>
                        <a:pt x="202" y="264"/>
                        <a:pt x="203" y="263"/>
                      </a:cubicBezTo>
                      <a:cubicBezTo>
                        <a:pt x="204" y="262"/>
                        <a:pt x="210" y="263"/>
                        <a:pt x="210" y="263"/>
                      </a:cubicBezTo>
                      <a:cubicBezTo>
                        <a:pt x="210" y="263"/>
                        <a:pt x="194" y="277"/>
                        <a:pt x="160" y="278"/>
                      </a:cubicBezTo>
                      <a:cubicBezTo>
                        <a:pt x="160" y="278"/>
                        <a:pt x="236" y="282"/>
                        <a:pt x="279" y="207"/>
                      </a:cubicBezTo>
                      <a:cubicBezTo>
                        <a:pt x="322" y="133"/>
                        <a:pt x="292" y="37"/>
                        <a:pt x="194" y="4"/>
                      </a:cubicBezTo>
                      <a:cubicBezTo>
                        <a:pt x="194" y="4"/>
                        <a:pt x="267" y="31"/>
                        <a:pt x="287" y="102"/>
                      </a:cubicBezTo>
                      <a:cubicBezTo>
                        <a:pt x="286" y="103"/>
                        <a:pt x="286" y="103"/>
                        <a:pt x="286" y="103"/>
                      </a:cubicBezTo>
                      <a:cubicBezTo>
                        <a:pt x="284" y="101"/>
                        <a:pt x="284" y="102"/>
                        <a:pt x="283" y="99"/>
                      </a:cubicBezTo>
                      <a:cubicBezTo>
                        <a:pt x="281" y="95"/>
                        <a:pt x="282" y="96"/>
                        <a:pt x="281" y="94"/>
                      </a:cubicBezTo>
                      <a:cubicBezTo>
                        <a:pt x="280" y="91"/>
                        <a:pt x="280" y="93"/>
                        <a:pt x="278" y="91"/>
                      </a:cubicBezTo>
                      <a:cubicBezTo>
                        <a:pt x="277" y="88"/>
                        <a:pt x="276" y="89"/>
                        <a:pt x="275" y="87"/>
                      </a:cubicBezTo>
                      <a:cubicBezTo>
                        <a:pt x="274" y="86"/>
                        <a:pt x="272" y="82"/>
                        <a:pt x="271" y="81"/>
                      </a:cubicBezTo>
                      <a:cubicBezTo>
                        <a:pt x="270" y="79"/>
                        <a:pt x="267" y="79"/>
                        <a:pt x="266" y="79"/>
                      </a:cubicBezTo>
                      <a:cubicBezTo>
                        <a:pt x="265" y="78"/>
                        <a:pt x="265" y="77"/>
                        <a:pt x="265" y="78"/>
                      </a:cubicBezTo>
                      <a:cubicBezTo>
                        <a:pt x="264" y="80"/>
                        <a:pt x="267" y="82"/>
                        <a:pt x="267" y="82"/>
                      </a:cubicBezTo>
                      <a:cubicBezTo>
                        <a:pt x="267" y="88"/>
                        <a:pt x="267" y="88"/>
                        <a:pt x="267" y="88"/>
                      </a:cubicBezTo>
                      <a:cubicBezTo>
                        <a:pt x="267" y="88"/>
                        <a:pt x="269" y="93"/>
                        <a:pt x="269" y="94"/>
                      </a:cubicBezTo>
                      <a:cubicBezTo>
                        <a:pt x="269" y="95"/>
                        <a:pt x="267" y="99"/>
                        <a:pt x="267" y="99"/>
                      </a:cubicBezTo>
                      <a:cubicBezTo>
                        <a:pt x="267" y="99"/>
                        <a:pt x="266" y="103"/>
                        <a:pt x="265" y="103"/>
                      </a:cubicBezTo>
                      <a:cubicBezTo>
                        <a:pt x="264" y="104"/>
                        <a:pt x="256" y="105"/>
                        <a:pt x="256" y="105"/>
                      </a:cubicBezTo>
                      <a:cubicBezTo>
                        <a:pt x="256" y="105"/>
                        <a:pt x="254" y="103"/>
                        <a:pt x="253" y="101"/>
                      </a:cubicBezTo>
                      <a:cubicBezTo>
                        <a:pt x="251" y="98"/>
                        <a:pt x="247" y="98"/>
                        <a:pt x="246" y="97"/>
                      </a:cubicBezTo>
                      <a:cubicBezTo>
                        <a:pt x="246" y="96"/>
                        <a:pt x="247" y="94"/>
                        <a:pt x="245" y="91"/>
                      </a:cubicBezTo>
                      <a:cubicBezTo>
                        <a:pt x="243" y="88"/>
                        <a:pt x="245" y="89"/>
                        <a:pt x="243" y="87"/>
                      </a:cubicBezTo>
                      <a:cubicBezTo>
                        <a:pt x="240" y="84"/>
                        <a:pt x="240" y="84"/>
                        <a:pt x="240" y="84"/>
                      </a:cubicBezTo>
                      <a:cubicBezTo>
                        <a:pt x="240" y="84"/>
                        <a:pt x="234" y="82"/>
                        <a:pt x="236" y="86"/>
                      </a:cubicBezTo>
                      <a:cubicBezTo>
                        <a:pt x="238" y="89"/>
                        <a:pt x="236" y="93"/>
                        <a:pt x="238" y="93"/>
                      </a:cubicBezTo>
                      <a:cubicBezTo>
                        <a:pt x="239" y="93"/>
                        <a:pt x="240" y="92"/>
                        <a:pt x="242" y="95"/>
                      </a:cubicBezTo>
                      <a:cubicBezTo>
                        <a:pt x="243" y="98"/>
                        <a:pt x="243" y="99"/>
                        <a:pt x="244" y="100"/>
                      </a:cubicBezTo>
                      <a:cubicBezTo>
                        <a:pt x="245" y="101"/>
                        <a:pt x="245" y="105"/>
                        <a:pt x="247" y="106"/>
                      </a:cubicBezTo>
                      <a:cubicBezTo>
                        <a:pt x="248" y="106"/>
                        <a:pt x="252" y="106"/>
                        <a:pt x="251" y="107"/>
                      </a:cubicBezTo>
                      <a:cubicBezTo>
                        <a:pt x="251" y="109"/>
                        <a:pt x="249" y="111"/>
                        <a:pt x="251" y="112"/>
                      </a:cubicBezTo>
                      <a:cubicBezTo>
                        <a:pt x="254" y="113"/>
                        <a:pt x="254" y="114"/>
                        <a:pt x="255" y="113"/>
                      </a:cubicBezTo>
                      <a:cubicBezTo>
                        <a:pt x="257" y="113"/>
                        <a:pt x="256" y="114"/>
                        <a:pt x="258" y="113"/>
                      </a:cubicBezTo>
                      <a:cubicBezTo>
                        <a:pt x="261" y="112"/>
                        <a:pt x="263" y="112"/>
                        <a:pt x="263" y="112"/>
                      </a:cubicBezTo>
                      <a:cubicBezTo>
                        <a:pt x="263" y="112"/>
                        <a:pt x="266" y="114"/>
                        <a:pt x="266" y="115"/>
                      </a:cubicBezTo>
                      <a:cubicBezTo>
                        <a:pt x="266" y="116"/>
                        <a:pt x="265" y="122"/>
                        <a:pt x="265" y="122"/>
                      </a:cubicBezTo>
                      <a:cubicBezTo>
                        <a:pt x="262" y="127"/>
                        <a:pt x="262" y="127"/>
                        <a:pt x="262" y="127"/>
                      </a:cubicBezTo>
                      <a:cubicBezTo>
                        <a:pt x="262" y="127"/>
                        <a:pt x="262" y="137"/>
                        <a:pt x="261" y="137"/>
                      </a:cubicBezTo>
                      <a:cubicBezTo>
                        <a:pt x="259" y="137"/>
                        <a:pt x="257" y="141"/>
                        <a:pt x="256" y="142"/>
                      </a:cubicBezTo>
                      <a:cubicBezTo>
                        <a:pt x="255" y="143"/>
                        <a:pt x="255" y="149"/>
                        <a:pt x="255" y="149"/>
                      </a:cubicBezTo>
                      <a:cubicBezTo>
                        <a:pt x="252" y="153"/>
                        <a:pt x="252" y="153"/>
                        <a:pt x="252" y="153"/>
                      </a:cubicBezTo>
                      <a:cubicBezTo>
                        <a:pt x="252" y="153"/>
                        <a:pt x="252" y="158"/>
                        <a:pt x="252" y="159"/>
                      </a:cubicBezTo>
                      <a:cubicBezTo>
                        <a:pt x="252" y="160"/>
                        <a:pt x="253" y="165"/>
                        <a:pt x="252" y="168"/>
                      </a:cubicBezTo>
                      <a:cubicBezTo>
                        <a:pt x="252" y="171"/>
                        <a:pt x="248" y="173"/>
                        <a:pt x="248" y="173"/>
                      </a:cubicBezTo>
                      <a:cubicBezTo>
                        <a:pt x="248" y="173"/>
                        <a:pt x="253" y="178"/>
                        <a:pt x="250" y="179"/>
                      </a:cubicBezTo>
                      <a:cubicBezTo>
                        <a:pt x="248" y="179"/>
                        <a:pt x="245" y="183"/>
                        <a:pt x="244" y="184"/>
                      </a:cubicBezTo>
                      <a:cubicBezTo>
                        <a:pt x="244" y="185"/>
                        <a:pt x="244" y="187"/>
                        <a:pt x="242" y="187"/>
                      </a:cubicBezTo>
                      <a:cubicBezTo>
                        <a:pt x="241" y="188"/>
                        <a:pt x="238" y="188"/>
                        <a:pt x="238" y="189"/>
                      </a:cubicBezTo>
                      <a:cubicBezTo>
                        <a:pt x="238" y="190"/>
                        <a:pt x="238" y="194"/>
                        <a:pt x="238" y="194"/>
                      </a:cubicBezTo>
                      <a:cubicBezTo>
                        <a:pt x="233" y="202"/>
                        <a:pt x="233" y="202"/>
                        <a:pt x="233" y="202"/>
                      </a:cubicBezTo>
                      <a:cubicBezTo>
                        <a:pt x="226" y="207"/>
                        <a:pt x="226" y="207"/>
                        <a:pt x="226" y="207"/>
                      </a:cubicBezTo>
                      <a:cubicBezTo>
                        <a:pt x="226" y="207"/>
                        <a:pt x="227" y="210"/>
                        <a:pt x="225" y="211"/>
                      </a:cubicBezTo>
                      <a:cubicBezTo>
                        <a:pt x="223" y="211"/>
                        <a:pt x="217" y="214"/>
                        <a:pt x="216" y="215"/>
                      </a:cubicBezTo>
                      <a:cubicBezTo>
                        <a:pt x="215" y="216"/>
                        <a:pt x="210" y="218"/>
                        <a:pt x="208" y="218"/>
                      </a:cubicBezTo>
                      <a:cubicBezTo>
                        <a:pt x="206" y="218"/>
                        <a:pt x="209" y="223"/>
                        <a:pt x="206" y="218"/>
                      </a:cubicBezTo>
                      <a:cubicBezTo>
                        <a:pt x="204" y="213"/>
                        <a:pt x="206" y="216"/>
                        <a:pt x="203" y="211"/>
                      </a:cubicBezTo>
                      <a:cubicBezTo>
                        <a:pt x="201" y="206"/>
                        <a:pt x="201" y="210"/>
                        <a:pt x="201" y="206"/>
                      </a:cubicBezTo>
                      <a:cubicBezTo>
                        <a:pt x="201" y="202"/>
                        <a:pt x="201" y="206"/>
                        <a:pt x="201" y="202"/>
                      </a:cubicBezTo>
                      <a:cubicBezTo>
                        <a:pt x="201" y="198"/>
                        <a:pt x="202" y="201"/>
                        <a:pt x="200" y="197"/>
                      </a:cubicBezTo>
                      <a:cubicBezTo>
                        <a:pt x="198" y="192"/>
                        <a:pt x="199" y="194"/>
                        <a:pt x="196" y="191"/>
                      </a:cubicBezTo>
                      <a:cubicBezTo>
                        <a:pt x="193" y="188"/>
                        <a:pt x="191" y="191"/>
                        <a:pt x="193" y="187"/>
                      </a:cubicBezTo>
                      <a:cubicBezTo>
                        <a:pt x="195" y="183"/>
                        <a:pt x="194" y="187"/>
                        <a:pt x="195" y="183"/>
                      </a:cubicBezTo>
                      <a:cubicBezTo>
                        <a:pt x="196" y="178"/>
                        <a:pt x="194" y="178"/>
                        <a:pt x="197" y="176"/>
                      </a:cubicBezTo>
                      <a:cubicBezTo>
                        <a:pt x="200" y="174"/>
                        <a:pt x="202" y="173"/>
                        <a:pt x="201" y="171"/>
                      </a:cubicBezTo>
                      <a:cubicBezTo>
                        <a:pt x="201" y="168"/>
                        <a:pt x="201" y="167"/>
                        <a:pt x="201" y="165"/>
                      </a:cubicBezTo>
                      <a:cubicBezTo>
                        <a:pt x="200" y="164"/>
                        <a:pt x="197" y="161"/>
                        <a:pt x="197" y="160"/>
                      </a:cubicBezTo>
                      <a:cubicBezTo>
                        <a:pt x="197" y="159"/>
                        <a:pt x="197" y="160"/>
                        <a:pt x="195" y="157"/>
                      </a:cubicBezTo>
                      <a:cubicBezTo>
                        <a:pt x="193" y="154"/>
                        <a:pt x="191" y="152"/>
                        <a:pt x="191" y="152"/>
                      </a:cubicBezTo>
                      <a:cubicBezTo>
                        <a:pt x="191" y="152"/>
                        <a:pt x="191" y="145"/>
                        <a:pt x="191" y="143"/>
                      </a:cubicBezTo>
                      <a:cubicBezTo>
                        <a:pt x="191" y="140"/>
                        <a:pt x="190" y="144"/>
                        <a:pt x="191" y="140"/>
                      </a:cubicBezTo>
                      <a:cubicBezTo>
                        <a:pt x="192" y="136"/>
                        <a:pt x="192" y="133"/>
                        <a:pt x="192" y="133"/>
                      </a:cubicBezTo>
                      <a:cubicBezTo>
                        <a:pt x="192" y="133"/>
                        <a:pt x="187" y="130"/>
                        <a:pt x="185" y="130"/>
                      </a:cubicBezTo>
                      <a:cubicBezTo>
                        <a:pt x="183" y="131"/>
                        <a:pt x="183" y="134"/>
                        <a:pt x="180" y="131"/>
                      </a:cubicBezTo>
                      <a:cubicBezTo>
                        <a:pt x="178" y="129"/>
                        <a:pt x="178" y="127"/>
                        <a:pt x="177" y="127"/>
                      </a:cubicBezTo>
                      <a:cubicBezTo>
                        <a:pt x="176" y="126"/>
                        <a:pt x="174" y="126"/>
                        <a:pt x="173" y="127"/>
                      </a:cubicBezTo>
                      <a:cubicBezTo>
                        <a:pt x="171" y="128"/>
                        <a:pt x="167" y="128"/>
                        <a:pt x="164" y="130"/>
                      </a:cubicBezTo>
                      <a:cubicBezTo>
                        <a:pt x="161" y="131"/>
                        <a:pt x="160" y="131"/>
                        <a:pt x="157" y="131"/>
                      </a:cubicBezTo>
                      <a:cubicBezTo>
                        <a:pt x="153" y="131"/>
                        <a:pt x="148" y="132"/>
                        <a:pt x="145" y="130"/>
                      </a:cubicBezTo>
                      <a:cubicBezTo>
                        <a:pt x="142" y="129"/>
                        <a:pt x="142" y="131"/>
                        <a:pt x="140" y="128"/>
                      </a:cubicBezTo>
                      <a:cubicBezTo>
                        <a:pt x="139" y="124"/>
                        <a:pt x="140" y="125"/>
                        <a:pt x="137" y="123"/>
                      </a:cubicBezTo>
                      <a:cubicBezTo>
                        <a:pt x="135" y="122"/>
                        <a:pt x="134" y="123"/>
                        <a:pt x="134" y="120"/>
                      </a:cubicBezTo>
                      <a:cubicBezTo>
                        <a:pt x="133" y="117"/>
                        <a:pt x="135" y="118"/>
                        <a:pt x="133" y="115"/>
                      </a:cubicBezTo>
                      <a:cubicBezTo>
                        <a:pt x="130" y="112"/>
                        <a:pt x="134" y="116"/>
                        <a:pt x="130" y="112"/>
                      </a:cubicBezTo>
                      <a:cubicBezTo>
                        <a:pt x="127" y="108"/>
                        <a:pt x="125" y="112"/>
                        <a:pt x="127" y="108"/>
                      </a:cubicBezTo>
                      <a:cubicBezTo>
                        <a:pt x="128" y="105"/>
                        <a:pt x="129" y="107"/>
                        <a:pt x="129" y="103"/>
                      </a:cubicBezTo>
                      <a:cubicBezTo>
                        <a:pt x="129" y="99"/>
                        <a:pt x="135" y="105"/>
                        <a:pt x="131" y="97"/>
                      </a:cubicBezTo>
                      <a:cubicBezTo>
                        <a:pt x="128" y="89"/>
                        <a:pt x="127" y="91"/>
                        <a:pt x="130" y="85"/>
                      </a:cubicBezTo>
                      <a:cubicBezTo>
                        <a:pt x="134" y="79"/>
                        <a:pt x="138" y="77"/>
                        <a:pt x="138" y="76"/>
                      </a:cubicBezTo>
                      <a:cubicBezTo>
                        <a:pt x="139" y="74"/>
                        <a:pt x="140" y="71"/>
                        <a:pt x="142" y="70"/>
                      </a:cubicBezTo>
                      <a:cubicBezTo>
                        <a:pt x="143" y="69"/>
                        <a:pt x="142" y="68"/>
                        <a:pt x="145" y="68"/>
                      </a:cubicBezTo>
                      <a:cubicBezTo>
                        <a:pt x="148" y="69"/>
                        <a:pt x="151" y="67"/>
                        <a:pt x="153" y="65"/>
                      </a:cubicBezTo>
                      <a:cubicBezTo>
                        <a:pt x="155" y="63"/>
                        <a:pt x="158" y="61"/>
                        <a:pt x="159" y="60"/>
                      </a:cubicBezTo>
                      <a:cubicBezTo>
                        <a:pt x="160" y="60"/>
                        <a:pt x="160" y="61"/>
                        <a:pt x="163" y="60"/>
                      </a:cubicBezTo>
                      <a:cubicBezTo>
                        <a:pt x="166" y="59"/>
                        <a:pt x="166" y="59"/>
                        <a:pt x="168" y="59"/>
                      </a:cubicBezTo>
                      <a:cubicBezTo>
                        <a:pt x="170" y="59"/>
                        <a:pt x="166" y="60"/>
                        <a:pt x="172" y="59"/>
                      </a:cubicBezTo>
                      <a:cubicBezTo>
                        <a:pt x="178" y="58"/>
                        <a:pt x="176" y="58"/>
                        <a:pt x="178" y="58"/>
                      </a:cubicBezTo>
                      <a:cubicBezTo>
                        <a:pt x="179" y="58"/>
                        <a:pt x="178" y="58"/>
                        <a:pt x="180" y="58"/>
                      </a:cubicBezTo>
                      <a:cubicBezTo>
                        <a:pt x="183" y="59"/>
                        <a:pt x="182" y="54"/>
                        <a:pt x="183" y="59"/>
                      </a:cubicBezTo>
                      <a:cubicBezTo>
                        <a:pt x="183" y="63"/>
                        <a:pt x="181" y="66"/>
                        <a:pt x="185" y="66"/>
                      </a:cubicBezTo>
                      <a:cubicBezTo>
                        <a:pt x="189" y="66"/>
                        <a:pt x="185" y="66"/>
                        <a:pt x="189" y="66"/>
                      </a:cubicBezTo>
                      <a:cubicBezTo>
                        <a:pt x="193" y="66"/>
                        <a:pt x="192" y="67"/>
                        <a:pt x="194" y="68"/>
                      </a:cubicBezTo>
                      <a:cubicBezTo>
                        <a:pt x="196" y="69"/>
                        <a:pt x="197" y="70"/>
                        <a:pt x="200" y="70"/>
                      </a:cubicBezTo>
                      <a:cubicBezTo>
                        <a:pt x="202" y="70"/>
                        <a:pt x="198" y="75"/>
                        <a:pt x="202" y="70"/>
                      </a:cubicBezTo>
                      <a:cubicBezTo>
                        <a:pt x="207" y="66"/>
                        <a:pt x="199" y="65"/>
                        <a:pt x="207" y="66"/>
                      </a:cubicBezTo>
                      <a:cubicBezTo>
                        <a:pt x="214" y="67"/>
                        <a:pt x="215" y="68"/>
                        <a:pt x="217" y="68"/>
                      </a:cubicBezTo>
                      <a:cubicBezTo>
                        <a:pt x="218" y="67"/>
                        <a:pt x="218" y="68"/>
                        <a:pt x="221" y="67"/>
                      </a:cubicBezTo>
                      <a:cubicBezTo>
                        <a:pt x="225" y="65"/>
                        <a:pt x="225" y="65"/>
                        <a:pt x="226" y="66"/>
                      </a:cubicBezTo>
                      <a:cubicBezTo>
                        <a:pt x="228" y="66"/>
                        <a:pt x="228" y="69"/>
                        <a:pt x="229" y="66"/>
                      </a:cubicBezTo>
                      <a:cubicBezTo>
                        <a:pt x="230" y="63"/>
                        <a:pt x="233" y="64"/>
                        <a:pt x="229" y="62"/>
                      </a:cubicBezTo>
                      <a:cubicBezTo>
                        <a:pt x="225" y="61"/>
                        <a:pt x="224" y="63"/>
                        <a:pt x="223" y="60"/>
                      </a:cubicBezTo>
                      <a:cubicBezTo>
                        <a:pt x="222" y="58"/>
                        <a:pt x="226" y="58"/>
                        <a:pt x="222" y="58"/>
                      </a:cubicBezTo>
                      <a:cubicBezTo>
                        <a:pt x="219" y="57"/>
                        <a:pt x="219" y="57"/>
                        <a:pt x="216" y="56"/>
                      </a:cubicBezTo>
                      <a:cubicBezTo>
                        <a:pt x="213" y="55"/>
                        <a:pt x="210" y="59"/>
                        <a:pt x="209" y="56"/>
                      </a:cubicBezTo>
                      <a:cubicBezTo>
                        <a:pt x="208" y="53"/>
                        <a:pt x="203" y="58"/>
                        <a:pt x="208" y="53"/>
                      </a:cubicBezTo>
                      <a:cubicBezTo>
                        <a:pt x="214" y="48"/>
                        <a:pt x="212" y="46"/>
                        <a:pt x="215" y="47"/>
                      </a:cubicBezTo>
                      <a:cubicBezTo>
                        <a:pt x="219" y="48"/>
                        <a:pt x="218" y="51"/>
                        <a:pt x="220" y="49"/>
                      </a:cubicBezTo>
                      <a:cubicBezTo>
                        <a:pt x="222" y="47"/>
                        <a:pt x="227" y="46"/>
                        <a:pt x="222" y="43"/>
                      </a:cubicBezTo>
                      <a:cubicBezTo>
                        <a:pt x="218" y="40"/>
                        <a:pt x="221" y="41"/>
                        <a:pt x="217" y="40"/>
                      </a:cubicBezTo>
                      <a:cubicBezTo>
                        <a:pt x="213" y="38"/>
                        <a:pt x="209" y="47"/>
                        <a:pt x="207" y="46"/>
                      </a:cubicBezTo>
                      <a:cubicBezTo>
                        <a:pt x="205" y="44"/>
                        <a:pt x="204" y="43"/>
                        <a:pt x="202" y="44"/>
                      </a:cubicBezTo>
                      <a:cubicBezTo>
                        <a:pt x="201" y="45"/>
                        <a:pt x="201" y="48"/>
                        <a:pt x="201" y="51"/>
                      </a:cubicBezTo>
                      <a:cubicBezTo>
                        <a:pt x="201" y="54"/>
                        <a:pt x="203" y="54"/>
                        <a:pt x="199" y="52"/>
                      </a:cubicBezTo>
                      <a:cubicBezTo>
                        <a:pt x="195" y="50"/>
                        <a:pt x="203" y="51"/>
                        <a:pt x="194" y="48"/>
                      </a:cubicBezTo>
                      <a:cubicBezTo>
                        <a:pt x="184" y="44"/>
                        <a:pt x="181" y="45"/>
                        <a:pt x="180" y="46"/>
                      </a:cubicBezTo>
                      <a:cubicBezTo>
                        <a:pt x="179" y="48"/>
                        <a:pt x="177" y="47"/>
                        <a:pt x="176" y="48"/>
                      </a:cubicBezTo>
                      <a:cubicBezTo>
                        <a:pt x="175" y="49"/>
                        <a:pt x="179" y="52"/>
                        <a:pt x="175" y="49"/>
                      </a:cubicBezTo>
                      <a:cubicBezTo>
                        <a:pt x="171" y="47"/>
                        <a:pt x="167" y="51"/>
                        <a:pt x="167" y="51"/>
                      </a:cubicBezTo>
                      <a:cubicBezTo>
                        <a:pt x="167" y="51"/>
                        <a:pt x="165" y="50"/>
                        <a:pt x="164" y="51"/>
                      </a:cubicBezTo>
                      <a:cubicBezTo>
                        <a:pt x="162" y="53"/>
                        <a:pt x="159" y="54"/>
                        <a:pt x="157" y="53"/>
                      </a:cubicBezTo>
                      <a:cubicBezTo>
                        <a:pt x="155" y="52"/>
                        <a:pt x="151" y="54"/>
                        <a:pt x="154" y="49"/>
                      </a:cubicBezTo>
                      <a:cubicBezTo>
                        <a:pt x="158" y="44"/>
                        <a:pt x="155" y="47"/>
                        <a:pt x="161" y="45"/>
                      </a:cubicBezTo>
                      <a:cubicBezTo>
                        <a:pt x="166" y="42"/>
                        <a:pt x="175" y="42"/>
                        <a:pt x="167" y="40"/>
                      </a:cubicBezTo>
                      <a:cubicBezTo>
                        <a:pt x="160" y="39"/>
                        <a:pt x="171" y="39"/>
                        <a:pt x="162" y="34"/>
                      </a:cubicBezTo>
                      <a:cubicBezTo>
                        <a:pt x="152" y="30"/>
                        <a:pt x="152" y="36"/>
                        <a:pt x="152" y="30"/>
                      </a:cubicBezTo>
                      <a:cubicBezTo>
                        <a:pt x="153" y="23"/>
                        <a:pt x="152" y="23"/>
                        <a:pt x="150" y="23"/>
                      </a:cubicBezTo>
                      <a:cubicBezTo>
                        <a:pt x="148" y="24"/>
                        <a:pt x="142" y="25"/>
                        <a:pt x="139" y="25"/>
                      </a:cubicBezTo>
                      <a:cubicBezTo>
                        <a:pt x="137" y="26"/>
                        <a:pt x="140" y="28"/>
                        <a:pt x="136" y="25"/>
                      </a:cubicBezTo>
                      <a:cubicBezTo>
                        <a:pt x="131" y="22"/>
                        <a:pt x="130" y="26"/>
                        <a:pt x="131" y="22"/>
                      </a:cubicBezTo>
                      <a:cubicBezTo>
                        <a:pt x="133" y="19"/>
                        <a:pt x="133" y="18"/>
                        <a:pt x="136" y="16"/>
                      </a:cubicBezTo>
                      <a:cubicBezTo>
                        <a:pt x="138" y="13"/>
                        <a:pt x="138" y="5"/>
                        <a:pt x="144" y="8"/>
                      </a:cubicBezTo>
                      <a:cubicBezTo>
                        <a:pt x="151" y="11"/>
                        <a:pt x="148" y="10"/>
                        <a:pt x="154" y="11"/>
                      </a:cubicBezTo>
                      <a:cubicBezTo>
                        <a:pt x="159" y="11"/>
                        <a:pt x="161" y="10"/>
                        <a:pt x="161" y="9"/>
                      </a:cubicBezTo>
                      <a:cubicBezTo>
                        <a:pt x="161" y="8"/>
                        <a:pt x="155" y="5"/>
                        <a:pt x="155" y="5"/>
                      </a:cubicBezTo>
                      <a:cubicBezTo>
                        <a:pt x="155" y="5"/>
                        <a:pt x="153" y="6"/>
                        <a:pt x="154" y="5"/>
                      </a:cubicBezTo>
                      <a:cubicBezTo>
                        <a:pt x="155" y="4"/>
                        <a:pt x="156" y="2"/>
                        <a:pt x="156" y="2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54" y="0"/>
                        <a:pt x="136" y="0"/>
                        <a:pt x="131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4" name="Group 191">
              <a:extLst>
                <a:ext uri="{FF2B5EF4-FFF2-40B4-BE49-F238E27FC236}">
                  <a16:creationId xmlns:a16="http://schemas.microsoft.com/office/drawing/2014/main" id="{B74E2B53-8C74-ABFC-11C2-0AFE91F2E422}"/>
                </a:ext>
              </a:extLst>
            </p:cNvPr>
            <p:cNvGrpSpPr/>
            <p:nvPr/>
          </p:nvGrpSpPr>
          <p:grpSpPr>
            <a:xfrm rot="2599983">
              <a:off x="4920582" y="2435710"/>
              <a:ext cx="447261" cy="523210"/>
              <a:chOff x="4859210" y="1630618"/>
              <a:chExt cx="507337" cy="593487"/>
            </a:xfrm>
          </p:grpSpPr>
          <p:grpSp>
            <p:nvGrpSpPr>
              <p:cNvPr id="105" name="Group 140">
                <a:extLst>
                  <a:ext uri="{FF2B5EF4-FFF2-40B4-BE49-F238E27FC236}">
                    <a16:creationId xmlns:a16="http://schemas.microsoft.com/office/drawing/2014/main" id="{81F17F8A-E69A-1039-4D35-C225875E1538}"/>
                  </a:ext>
                </a:extLst>
              </p:cNvPr>
              <p:cNvGrpSpPr/>
              <p:nvPr/>
            </p:nvGrpSpPr>
            <p:grpSpPr>
              <a:xfrm rot="2327168">
                <a:off x="4859210" y="1630618"/>
                <a:ext cx="507337" cy="593487"/>
                <a:chOff x="4468813" y="1739900"/>
                <a:chExt cx="588963" cy="688975"/>
              </a:xfrm>
              <a:solidFill>
                <a:srgbClr val="0070C0"/>
              </a:solidFill>
            </p:grpSpPr>
            <p:sp>
              <p:nvSpPr>
                <p:cNvPr id="112" name="Oval 30">
                  <a:extLst>
                    <a:ext uri="{FF2B5EF4-FFF2-40B4-BE49-F238E27FC236}">
                      <a16:creationId xmlns:a16="http://schemas.microsoft.com/office/drawing/2014/main" id="{BFC2D985-8A60-4C2C-2D00-2668316C5B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8813" y="1739900"/>
                  <a:ext cx="588963" cy="5889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3" name="Freeform 31">
                  <a:extLst>
                    <a:ext uri="{FF2B5EF4-FFF2-40B4-BE49-F238E27FC236}">
                      <a16:creationId xmlns:a16="http://schemas.microsoft.com/office/drawing/2014/main" id="{0D86823E-3AE2-A6C2-7866-97E3BE6B54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8038" y="2289175"/>
                  <a:ext cx="150813" cy="1397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88"/>
                    </a:cxn>
                    <a:cxn ang="0">
                      <a:pos x="95" y="1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5" h="88">
                      <a:moveTo>
                        <a:pt x="0" y="0"/>
                      </a:moveTo>
                      <a:lnTo>
                        <a:pt x="8" y="88"/>
                      </a:lnTo>
                      <a:lnTo>
                        <a:pt x="95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6" name="Group 139">
                <a:extLst>
                  <a:ext uri="{FF2B5EF4-FFF2-40B4-BE49-F238E27FC236}">
                    <a16:creationId xmlns:a16="http://schemas.microsoft.com/office/drawing/2014/main" id="{05541B75-7DF7-401E-4747-FC216C0C7085}"/>
                  </a:ext>
                </a:extLst>
              </p:cNvPr>
              <p:cNvGrpSpPr/>
              <p:nvPr/>
            </p:nvGrpSpPr>
            <p:grpSpPr>
              <a:xfrm>
                <a:off x="4952287" y="1709298"/>
                <a:ext cx="377425" cy="376058"/>
                <a:chOff x="4530725" y="1808163"/>
                <a:chExt cx="438150" cy="436563"/>
              </a:xfrm>
            </p:grpSpPr>
            <p:sp>
              <p:nvSpPr>
                <p:cNvPr id="107" name="Freeform 65">
                  <a:extLst>
                    <a:ext uri="{FF2B5EF4-FFF2-40B4-BE49-F238E27FC236}">
                      <a16:creationId xmlns:a16="http://schemas.microsoft.com/office/drawing/2014/main" id="{6C839B4A-2779-E9DD-C887-6977B8C783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68838" y="1808163"/>
                  <a:ext cx="160338" cy="436563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0" y="172"/>
                    </a:cxn>
                    <a:cxn ang="0">
                      <a:pos x="64" y="345"/>
                    </a:cxn>
                    <a:cxn ang="0">
                      <a:pos x="127" y="172"/>
                    </a:cxn>
                    <a:cxn ang="0">
                      <a:pos x="64" y="0"/>
                    </a:cxn>
                    <a:cxn ang="0">
                      <a:pos x="64" y="317"/>
                    </a:cxn>
                    <a:cxn ang="0">
                      <a:pos x="10" y="172"/>
                    </a:cxn>
                    <a:cxn ang="0">
                      <a:pos x="64" y="28"/>
                    </a:cxn>
                    <a:cxn ang="0">
                      <a:pos x="117" y="172"/>
                    </a:cxn>
                    <a:cxn ang="0">
                      <a:pos x="64" y="317"/>
                    </a:cxn>
                  </a:cxnLst>
                  <a:rect l="0" t="0" r="r" b="b"/>
                  <a:pathLst>
                    <a:path w="127" h="345">
                      <a:moveTo>
                        <a:pt x="64" y="0"/>
                      </a:moveTo>
                      <a:cubicBezTo>
                        <a:pt x="29" y="0"/>
                        <a:pt x="0" y="77"/>
                        <a:pt x="0" y="172"/>
                      </a:cubicBezTo>
                      <a:cubicBezTo>
                        <a:pt x="0" y="268"/>
                        <a:pt x="29" y="345"/>
                        <a:pt x="64" y="345"/>
                      </a:cubicBezTo>
                      <a:cubicBezTo>
                        <a:pt x="99" y="345"/>
                        <a:pt x="127" y="268"/>
                        <a:pt x="127" y="172"/>
                      </a:cubicBezTo>
                      <a:cubicBezTo>
                        <a:pt x="127" y="77"/>
                        <a:pt x="99" y="0"/>
                        <a:pt x="64" y="0"/>
                      </a:cubicBezTo>
                      <a:close/>
                      <a:moveTo>
                        <a:pt x="64" y="317"/>
                      </a:moveTo>
                      <a:cubicBezTo>
                        <a:pt x="34" y="317"/>
                        <a:pt x="10" y="252"/>
                        <a:pt x="10" y="172"/>
                      </a:cubicBezTo>
                      <a:cubicBezTo>
                        <a:pt x="10" y="92"/>
                        <a:pt x="34" y="28"/>
                        <a:pt x="64" y="28"/>
                      </a:cubicBezTo>
                      <a:cubicBezTo>
                        <a:pt x="93" y="28"/>
                        <a:pt x="117" y="92"/>
                        <a:pt x="117" y="172"/>
                      </a:cubicBezTo>
                      <a:cubicBezTo>
                        <a:pt x="117" y="252"/>
                        <a:pt x="93" y="317"/>
                        <a:pt x="64" y="31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8" name="Freeform 66">
                  <a:extLst>
                    <a:ext uri="{FF2B5EF4-FFF2-40B4-BE49-F238E27FC236}">
                      <a16:creationId xmlns:a16="http://schemas.microsoft.com/office/drawing/2014/main" id="{22C76918-925E-AD08-B60F-20CE68031E9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30725" y="1946275"/>
                  <a:ext cx="438150" cy="160338"/>
                </a:xfrm>
                <a:custGeom>
                  <a:avLst/>
                  <a:gdLst/>
                  <a:ahLst/>
                  <a:cxnLst>
                    <a:cxn ang="0">
                      <a:pos x="346" y="63"/>
                    </a:cxn>
                    <a:cxn ang="0">
                      <a:pos x="173" y="0"/>
                    </a:cxn>
                    <a:cxn ang="0">
                      <a:pos x="0" y="63"/>
                    </a:cxn>
                    <a:cxn ang="0">
                      <a:pos x="173" y="127"/>
                    </a:cxn>
                    <a:cxn ang="0">
                      <a:pos x="346" y="63"/>
                    </a:cxn>
                    <a:cxn ang="0">
                      <a:pos x="28" y="63"/>
                    </a:cxn>
                    <a:cxn ang="0">
                      <a:pos x="173" y="10"/>
                    </a:cxn>
                    <a:cxn ang="0">
                      <a:pos x="317" y="63"/>
                    </a:cxn>
                    <a:cxn ang="0">
                      <a:pos x="173" y="117"/>
                    </a:cxn>
                    <a:cxn ang="0">
                      <a:pos x="28" y="63"/>
                    </a:cxn>
                  </a:cxnLst>
                  <a:rect l="0" t="0" r="r" b="b"/>
                  <a:pathLst>
                    <a:path w="346" h="127">
                      <a:moveTo>
                        <a:pt x="346" y="63"/>
                      </a:moveTo>
                      <a:cubicBezTo>
                        <a:pt x="346" y="28"/>
                        <a:pt x="268" y="0"/>
                        <a:pt x="173" y="0"/>
                      </a:cubicBezTo>
                      <a:cubicBezTo>
                        <a:pt x="77" y="0"/>
                        <a:pt x="0" y="28"/>
                        <a:pt x="0" y="63"/>
                      </a:cubicBezTo>
                      <a:cubicBezTo>
                        <a:pt x="0" y="99"/>
                        <a:pt x="77" y="127"/>
                        <a:pt x="173" y="127"/>
                      </a:cubicBezTo>
                      <a:cubicBezTo>
                        <a:pt x="268" y="127"/>
                        <a:pt x="346" y="99"/>
                        <a:pt x="346" y="63"/>
                      </a:cubicBezTo>
                      <a:close/>
                      <a:moveTo>
                        <a:pt x="28" y="63"/>
                      </a:moveTo>
                      <a:cubicBezTo>
                        <a:pt x="28" y="34"/>
                        <a:pt x="93" y="10"/>
                        <a:pt x="173" y="10"/>
                      </a:cubicBezTo>
                      <a:cubicBezTo>
                        <a:pt x="253" y="10"/>
                        <a:pt x="317" y="34"/>
                        <a:pt x="317" y="63"/>
                      </a:cubicBezTo>
                      <a:cubicBezTo>
                        <a:pt x="317" y="93"/>
                        <a:pt x="253" y="117"/>
                        <a:pt x="173" y="117"/>
                      </a:cubicBezTo>
                      <a:cubicBezTo>
                        <a:pt x="93" y="117"/>
                        <a:pt x="28" y="93"/>
                        <a:pt x="28" y="63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9" name="Freeform 67">
                  <a:extLst>
                    <a:ext uri="{FF2B5EF4-FFF2-40B4-BE49-F238E27FC236}">
                      <a16:creationId xmlns:a16="http://schemas.microsoft.com/office/drawing/2014/main" id="{11ECE5BC-9618-DBE7-7EB3-988F785DE4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62475" y="1839913"/>
                  <a:ext cx="373063" cy="373063"/>
                </a:xfrm>
                <a:custGeom>
                  <a:avLst/>
                  <a:gdLst/>
                  <a:ahLst/>
                  <a:cxnLst>
                    <a:cxn ang="0">
                      <a:pos x="269" y="25"/>
                    </a:cxn>
                    <a:cxn ang="0">
                      <a:pos x="102" y="102"/>
                    </a:cxn>
                    <a:cxn ang="0">
                      <a:pos x="25" y="270"/>
                    </a:cxn>
                    <a:cxn ang="0">
                      <a:pos x="192" y="192"/>
                    </a:cxn>
                    <a:cxn ang="0">
                      <a:pos x="269" y="25"/>
                    </a:cxn>
                    <a:cxn ang="0">
                      <a:pos x="44" y="250"/>
                    </a:cxn>
                    <a:cxn ang="0">
                      <a:pos x="109" y="110"/>
                    </a:cxn>
                    <a:cxn ang="0">
                      <a:pos x="249" y="45"/>
                    </a:cxn>
                    <a:cxn ang="0">
                      <a:pos x="184" y="185"/>
                    </a:cxn>
                    <a:cxn ang="0">
                      <a:pos x="44" y="250"/>
                    </a:cxn>
                  </a:cxnLst>
                  <a:rect l="0" t="0" r="r" b="b"/>
                  <a:pathLst>
                    <a:path w="294" h="294">
                      <a:moveTo>
                        <a:pt x="269" y="25"/>
                      </a:moveTo>
                      <a:cubicBezTo>
                        <a:pt x="244" y="0"/>
                        <a:pt x="169" y="35"/>
                        <a:pt x="102" y="102"/>
                      </a:cubicBezTo>
                      <a:cubicBezTo>
                        <a:pt x="34" y="170"/>
                        <a:pt x="0" y="245"/>
                        <a:pt x="25" y="270"/>
                      </a:cubicBezTo>
                      <a:cubicBezTo>
                        <a:pt x="49" y="294"/>
                        <a:pt x="124" y="260"/>
                        <a:pt x="192" y="192"/>
                      </a:cubicBezTo>
                      <a:cubicBezTo>
                        <a:pt x="259" y="125"/>
                        <a:pt x="294" y="50"/>
                        <a:pt x="269" y="25"/>
                      </a:cubicBezTo>
                      <a:close/>
                      <a:moveTo>
                        <a:pt x="44" y="250"/>
                      </a:moveTo>
                      <a:cubicBezTo>
                        <a:pt x="24" y="229"/>
                        <a:pt x="53" y="166"/>
                        <a:pt x="109" y="110"/>
                      </a:cubicBezTo>
                      <a:cubicBezTo>
                        <a:pt x="166" y="53"/>
                        <a:pt x="228" y="24"/>
                        <a:pt x="249" y="45"/>
                      </a:cubicBezTo>
                      <a:cubicBezTo>
                        <a:pt x="270" y="66"/>
                        <a:pt x="241" y="129"/>
                        <a:pt x="184" y="185"/>
                      </a:cubicBezTo>
                      <a:cubicBezTo>
                        <a:pt x="128" y="242"/>
                        <a:pt x="65" y="271"/>
                        <a:pt x="44" y="25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0" name="Freeform 68">
                  <a:extLst>
                    <a:ext uri="{FF2B5EF4-FFF2-40B4-BE49-F238E27FC236}">
                      <a16:creationId xmlns:a16="http://schemas.microsoft.com/office/drawing/2014/main" id="{C575C37B-4F72-5C93-D9CD-E8E6F9A10C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62475" y="1839913"/>
                  <a:ext cx="373063" cy="373063"/>
                </a:xfrm>
                <a:custGeom>
                  <a:avLst/>
                  <a:gdLst/>
                  <a:ahLst/>
                  <a:cxnLst>
                    <a:cxn ang="0">
                      <a:pos x="269" y="270"/>
                    </a:cxn>
                    <a:cxn ang="0">
                      <a:pos x="192" y="102"/>
                    </a:cxn>
                    <a:cxn ang="0">
                      <a:pos x="25" y="25"/>
                    </a:cxn>
                    <a:cxn ang="0">
                      <a:pos x="102" y="192"/>
                    </a:cxn>
                    <a:cxn ang="0">
                      <a:pos x="269" y="270"/>
                    </a:cxn>
                    <a:cxn ang="0">
                      <a:pos x="44" y="45"/>
                    </a:cxn>
                    <a:cxn ang="0">
                      <a:pos x="184" y="110"/>
                    </a:cxn>
                    <a:cxn ang="0">
                      <a:pos x="249" y="250"/>
                    </a:cxn>
                    <a:cxn ang="0">
                      <a:pos x="109" y="185"/>
                    </a:cxn>
                    <a:cxn ang="0">
                      <a:pos x="44" y="45"/>
                    </a:cxn>
                  </a:cxnLst>
                  <a:rect l="0" t="0" r="r" b="b"/>
                  <a:pathLst>
                    <a:path w="294" h="294">
                      <a:moveTo>
                        <a:pt x="269" y="270"/>
                      </a:moveTo>
                      <a:cubicBezTo>
                        <a:pt x="294" y="245"/>
                        <a:pt x="259" y="170"/>
                        <a:pt x="192" y="102"/>
                      </a:cubicBezTo>
                      <a:cubicBezTo>
                        <a:pt x="124" y="35"/>
                        <a:pt x="49" y="0"/>
                        <a:pt x="25" y="25"/>
                      </a:cubicBezTo>
                      <a:cubicBezTo>
                        <a:pt x="0" y="50"/>
                        <a:pt x="34" y="125"/>
                        <a:pt x="102" y="192"/>
                      </a:cubicBezTo>
                      <a:cubicBezTo>
                        <a:pt x="169" y="260"/>
                        <a:pt x="244" y="294"/>
                        <a:pt x="269" y="270"/>
                      </a:cubicBezTo>
                      <a:close/>
                      <a:moveTo>
                        <a:pt x="44" y="45"/>
                      </a:moveTo>
                      <a:cubicBezTo>
                        <a:pt x="65" y="24"/>
                        <a:pt x="128" y="53"/>
                        <a:pt x="184" y="110"/>
                      </a:cubicBezTo>
                      <a:cubicBezTo>
                        <a:pt x="241" y="166"/>
                        <a:pt x="270" y="229"/>
                        <a:pt x="249" y="250"/>
                      </a:cubicBezTo>
                      <a:cubicBezTo>
                        <a:pt x="228" y="271"/>
                        <a:pt x="166" y="242"/>
                        <a:pt x="109" y="185"/>
                      </a:cubicBezTo>
                      <a:cubicBezTo>
                        <a:pt x="53" y="129"/>
                        <a:pt x="24" y="66"/>
                        <a:pt x="44" y="4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1" name="Oval 69">
                  <a:extLst>
                    <a:ext uri="{FF2B5EF4-FFF2-40B4-BE49-F238E27FC236}">
                      <a16:creationId xmlns:a16="http://schemas.microsoft.com/office/drawing/2014/main" id="{F698B5C0-CC12-87AC-17D1-168DE171E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4875" y="1993900"/>
                  <a:ext cx="68263" cy="66675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5" name="Group 202">
              <a:extLst>
                <a:ext uri="{FF2B5EF4-FFF2-40B4-BE49-F238E27FC236}">
                  <a16:creationId xmlns:a16="http://schemas.microsoft.com/office/drawing/2014/main" id="{1D87E100-C267-193A-FB76-9CA5A3366E66}"/>
                </a:ext>
              </a:extLst>
            </p:cNvPr>
            <p:cNvGrpSpPr/>
            <p:nvPr/>
          </p:nvGrpSpPr>
          <p:grpSpPr>
            <a:xfrm>
              <a:off x="5217171" y="2036373"/>
              <a:ext cx="470413" cy="402039"/>
              <a:chOff x="5217171" y="2036373"/>
              <a:chExt cx="470413" cy="402039"/>
            </a:xfrm>
          </p:grpSpPr>
          <p:grpSp>
            <p:nvGrpSpPr>
              <p:cNvPr id="101" name="Group 133">
                <a:extLst>
                  <a:ext uri="{FF2B5EF4-FFF2-40B4-BE49-F238E27FC236}">
                    <a16:creationId xmlns:a16="http://schemas.microsoft.com/office/drawing/2014/main" id="{C9F9E141-27AC-0E95-5D28-D7A913F03E9B}"/>
                  </a:ext>
                </a:extLst>
              </p:cNvPr>
              <p:cNvGrpSpPr/>
              <p:nvPr/>
            </p:nvGrpSpPr>
            <p:grpSpPr>
              <a:xfrm rot="4811506">
                <a:off x="5251358" y="2002186"/>
                <a:ext cx="402039" cy="470413"/>
                <a:chOff x="3008313" y="2062163"/>
                <a:chExt cx="466725" cy="546100"/>
              </a:xfrm>
              <a:solidFill>
                <a:srgbClr val="0070C0"/>
              </a:solidFill>
            </p:grpSpPr>
            <p:sp>
              <p:nvSpPr>
                <p:cNvPr id="103" name="Oval 38">
                  <a:extLst>
                    <a:ext uri="{FF2B5EF4-FFF2-40B4-BE49-F238E27FC236}">
                      <a16:creationId xmlns:a16="http://schemas.microsoft.com/office/drawing/2014/main" id="{8424013A-2826-E8B2-8237-EE010D2C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313" y="2062163"/>
                  <a:ext cx="466725" cy="4651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4" name="Freeform 39">
                  <a:extLst>
                    <a:ext uri="{FF2B5EF4-FFF2-40B4-BE49-F238E27FC236}">
                      <a16:creationId xmlns:a16="http://schemas.microsoft.com/office/drawing/2014/main" id="{7005C642-7149-348B-71BA-3A4F52CBE2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36913" y="2495550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69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69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2" name="Freeform 122">
                <a:extLst>
                  <a:ext uri="{FF2B5EF4-FFF2-40B4-BE49-F238E27FC236}">
                    <a16:creationId xmlns:a16="http://schemas.microsoft.com/office/drawing/2014/main" id="{D6D0030A-43F8-C1FC-6E4B-2BC93F83A6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0723" y="2121768"/>
                <a:ext cx="147308" cy="211857"/>
              </a:xfrm>
              <a:custGeom>
                <a:avLst/>
                <a:gdLst/>
                <a:ahLst/>
                <a:cxnLst>
                  <a:cxn ang="0">
                    <a:pos x="41" y="29"/>
                  </a:cxn>
                  <a:cxn ang="0">
                    <a:pos x="23" y="50"/>
                  </a:cxn>
                  <a:cxn ang="0">
                    <a:pos x="23" y="55"/>
                  </a:cxn>
                  <a:cxn ang="0">
                    <a:pos x="32" y="55"/>
                  </a:cxn>
                  <a:cxn ang="0">
                    <a:pos x="34" y="57"/>
                  </a:cxn>
                  <a:cxn ang="0">
                    <a:pos x="32" y="59"/>
                  </a:cxn>
                  <a:cxn ang="0">
                    <a:pos x="9" y="59"/>
                  </a:cxn>
                  <a:cxn ang="0">
                    <a:pos x="7" y="57"/>
                  </a:cxn>
                  <a:cxn ang="0">
                    <a:pos x="9" y="55"/>
                  </a:cxn>
                  <a:cxn ang="0">
                    <a:pos x="18" y="55"/>
                  </a:cxn>
                  <a:cxn ang="0">
                    <a:pos x="18" y="50"/>
                  </a:cxn>
                  <a:cxn ang="0">
                    <a:pos x="0" y="29"/>
                  </a:cxn>
                  <a:cxn ang="0">
                    <a:pos x="0" y="25"/>
                  </a:cxn>
                  <a:cxn ang="0">
                    <a:pos x="2" y="23"/>
                  </a:cxn>
                  <a:cxn ang="0">
                    <a:pos x="4" y="25"/>
                  </a:cxn>
                  <a:cxn ang="0">
                    <a:pos x="4" y="29"/>
                  </a:cxn>
                  <a:cxn ang="0">
                    <a:pos x="20" y="45"/>
                  </a:cxn>
                  <a:cxn ang="0">
                    <a:pos x="36" y="29"/>
                  </a:cxn>
                  <a:cxn ang="0">
                    <a:pos x="36" y="25"/>
                  </a:cxn>
                  <a:cxn ang="0">
                    <a:pos x="39" y="23"/>
                  </a:cxn>
                  <a:cxn ang="0">
                    <a:pos x="41" y="25"/>
                  </a:cxn>
                  <a:cxn ang="0">
                    <a:pos x="41" y="29"/>
                  </a:cxn>
                  <a:cxn ang="0">
                    <a:pos x="32" y="29"/>
                  </a:cxn>
                  <a:cxn ang="0">
                    <a:pos x="20" y="41"/>
                  </a:cxn>
                  <a:cxn ang="0">
                    <a:pos x="9" y="29"/>
                  </a:cxn>
                  <a:cxn ang="0">
                    <a:pos x="9" y="11"/>
                  </a:cxn>
                  <a:cxn ang="0">
                    <a:pos x="20" y="0"/>
                  </a:cxn>
                  <a:cxn ang="0">
                    <a:pos x="32" y="11"/>
                  </a:cxn>
                  <a:cxn ang="0">
                    <a:pos x="32" y="29"/>
                  </a:cxn>
                </a:cxnLst>
                <a:rect l="0" t="0" r="r" b="b"/>
                <a:pathLst>
                  <a:path w="41" h="59">
                    <a:moveTo>
                      <a:pt x="41" y="29"/>
                    </a:moveTo>
                    <a:cubicBezTo>
                      <a:pt x="41" y="40"/>
                      <a:pt x="33" y="49"/>
                      <a:pt x="23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3" y="55"/>
                      <a:pt x="34" y="56"/>
                      <a:pt x="34" y="57"/>
                    </a:cubicBezTo>
                    <a:cubicBezTo>
                      <a:pt x="34" y="58"/>
                      <a:pt x="33" y="59"/>
                      <a:pt x="32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8" y="59"/>
                      <a:pt x="7" y="58"/>
                      <a:pt x="7" y="57"/>
                    </a:cubicBezTo>
                    <a:cubicBezTo>
                      <a:pt x="7" y="56"/>
                      <a:pt x="8" y="55"/>
                      <a:pt x="9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8" y="49"/>
                      <a:pt x="0" y="40"/>
                      <a:pt x="0" y="29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4"/>
                      <a:pt x="1" y="23"/>
                      <a:pt x="2" y="23"/>
                    </a:cubicBezTo>
                    <a:cubicBezTo>
                      <a:pt x="3" y="23"/>
                      <a:pt x="4" y="24"/>
                      <a:pt x="4" y="25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38"/>
                      <a:pt x="12" y="45"/>
                      <a:pt x="20" y="45"/>
                    </a:cubicBezTo>
                    <a:cubicBezTo>
                      <a:pt x="29" y="45"/>
                      <a:pt x="36" y="38"/>
                      <a:pt x="36" y="29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4"/>
                      <a:pt x="37" y="23"/>
                      <a:pt x="39" y="23"/>
                    </a:cubicBezTo>
                    <a:cubicBezTo>
                      <a:pt x="40" y="23"/>
                      <a:pt x="41" y="24"/>
                      <a:pt x="41" y="25"/>
                    </a:cubicBezTo>
                    <a:lnTo>
                      <a:pt x="41" y="29"/>
                    </a:lnTo>
                    <a:close/>
                    <a:moveTo>
                      <a:pt x="32" y="29"/>
                    </a:moveTo>
                    <a:cubicBezTo>
                      <a:pt x="32" y="36"/>
                      <a:pt x="27" y="41"/>
                      <a:pt x="20" y="41"/>
                    </a:cubicBezTo>
                    <a:cubicBezTo>
                      <a:pt x="14" y="41"/>
                      <a:pt x="9" y="36"/>
                      <a:pt x="9" y="29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5"/>
                      <a:pt x="14" y="0"/>
                      <a:pt x="20" y="0"/>
                    </a:cubicBezTo>
                    <a:cubicBezTo>
                      <a:pt x="27" y="0"/>
                      <a:pt x="32" y="5"/>
                      <a:pt x="32" y="11"/>
                    </a:cubicBezTo>
                    <a:lnTo>
                      <a:pt x="32" y="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81497" tIns="40749" rIns="81497" bIns="407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41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6" name="Group 204">
              <a:extLst>
                <a:ext uri="{FF2B5EF4-FFF2-40B4-BE49-F238E27FC236}">
                  <a16:creationId xmlns:a16="http://schemas.microsoft.com/office/drawing/2014/main" id="{F3C8936F-BC2D-07D8-6027-2253B842F5F3}"/>
                </a:ext>
              </a:extLst>
            </p:cNvPr>
            <p:cNvGrpSpPr/>
            <p:nvPr/>
          </p:nvGrpSpPr>
          <p:grpSpPr>
            <a:xfrm>
              <a:off x="5333287" y="1542252"/>
              <a:ext cx="544259" cy="463577"/>
              <a:chOff x="5333287" y="1542252"/>
              <a:chExt cx="544259" cy="463577"/>
            </a:xfrm>
          </p:grpSpPr>
          <p:grpSp>
            <p:nvGrpSpPr>
              <p:cNvPr id="97" name="Group 138">
                <a:extLst>
                  <a:ext uri="{FF2B5EF4-FFF2-40B4-BE49-F238E27FC236}">
                    <a16:creationId xmlns:a16="http://schemas.microsoft.com/office/drawing/2014/main" id="{503EE49E-DF5F-954C-AF4E-DBBA6D2C14AD}"/>
                  </a:ext>
                </a:extLst>
              </p:cNvPr>
              <p:cNvGrpSpPr/>
              <p:nvPr/>
            </p:nvGrpSpPr>
            <p:grpSpPr>
              <a:xfrm rot="4962133">
                <a:off x="5373628" y="1501911"/>
                <a:ext cx="463577" cy="544259"/>
                <a:chOff x="3767138" y="1962150"/>
                <a:chExt cx="538163" cy="631826"/>
              </a:xfrm>
              <a:solidFill>
                <a:srgbClr val="0070C0"/>
              </a:solidFill>
            </p:grpSpPr>
            <p:sp>
              <p:nvSpPr>
                <p:cNvPr id="99" name="Oval 46">
                  <a:extLst>
                    <a:ext uri="{FF2B5EF4-FFF2-40B4-BE49-F238E27FC236}">
                      <a16:creationId xmlns:a16="http://schemas.microsoft.com/office/drawing/2014/main" id="{A71417A1-690E-888E-8D43-9302144730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7138" y="1962150"/>
                  <a:ext cx="538163" cy="53975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0" name="Freeform 47">
                  <a:extLst>
                    <a:ext uri="{FF2B5EF4-FFF2-40B4-BE49-F238E27FC236}">
                      <a16:creationId xmlns:a16="http://schemas.microsoft.com/office/drawing/2014/main" id="{AED9FEF2-A0C9-82D1-ADA4-9166F251F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0663" y="2465388"/>
                  <a:ext cx="138113" cy="128588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80" y="81"/>
                    </a:cxn>
                    <a:cxn ang="0">
                      <a:pos x="0" y="13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7" h="81">
                      <a:moveTo>
                        <a:pt x="87" y="0"/>
                      </a:moveTo>
                      <a:lnTo>
                        <a:pt x="80" y="81"/>
                      </a:lnTo>
                      <a:lnTo>
                        <a:pt x="0" y="13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98" name="Freeform 182">
                <a:extLst>
                  <a:ext uri="{FF2B5EF4-FFF2-40B4-BE49-F238E27FC236}">
                    <a16:creationId xmlns:a16="http://schemas.microsoft.com/office/drawing/2014/main" id="{93F8C968-672F-C230-042C-FA0F0EAEEC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1852" y="1652040"/>
                <a:ext cx="258936" cy="241925"/>
              </a:xfrm>
              <a:custGeom>
                <a:avLst/>
                <a:gdLst/>
                <a:ahLst/>
                <a:cxnLst>
                  <a:cxn ang="0">
                    <a:pos x="70" y="24"/>
                  </a:cxn>
                  <a:cxn ang="0">
                    <a:pos x="29" y="50"/>
                  </a:cxn>
                  <a:cxn ang="0">
                    <a:pos x="0" y="26"/>
                  </a:cxn>
                  <a:cxn ang="0">
                    <a:pos x="42" y="0"/>
                  </a:cxn>
                  <a:cxn ang="0">
                    <a:pos x="70" y="24"/>
                  </a:cxn>
                  <a:cxn ang="0">
                    <a:pos x="70" y="74"/>
                  </a:cxn>
                  <a:cxn ang="0">
                    <a:pos x="42" y="98"/>
                  </a:cxn>
                  <a:cxn ang="0">
                    <a:pos x="0" y="72"/>
                  </a:cxn>
                  <a:cxn ang="0">
                    <a:pos x="29" y="50"/>
                  </a:cxn>
                  <a:cxn ang="0">
                    <a:pos x="70" y="74"/>
                  </a:cxn>
                  <a:cxn ang="0">
                    <a:pos x="109" y="104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70" y="128"/>
                  </a:cxn>
                  <a:cxn ang="0">
                    <a:pos x="29" y="104"/>
                  </a:cxn>
                  <a:cxn ang="0">
                    <a:pos x="29" y="95"/>
                  </a:cxn>
                  <a:cxn ang="0">
                    <a:pos x="42" y="102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70" y="78"/>
                  </a:cxn>
                  <a:cxn ang="0">
                    <a:pos x="98" y="102"/>
                  </a:cxn>
                  <a:cxn ang="0">
                    <a:pos x="109" y="95"/>
                  </a:cxn>
                  <a:cxn ang="0">
                    <a:pos x="109" y="104"/>
                  </a:cxn>
                  <a:cxn ang="0">
                    <a:pos x="137" y="26"/>
                  </a:cxn>
                  <a:cxn ang="0">
                    <a:pos x="111" y="50"/>
                  </a:cxn>
                  <a:cxn ang="0">
                    <a:pos x="70" y="24"/>
                  </a:cxn>
                  <a:cxn ang="0">
                    <a:pos x="98" y="0"/>
                  </a:cxn>
                  <a:cxn ang="0">
                    <a:pos x="137" y="26"/>
                  </a:cxn>
                  <a:cxn ang="0">
                    <a:pos x="137" y="72"/>
                  </a:cxn>
                  <a:cxn ang="0">
                    <a:pos x="98" y="98"/>
                  </a:cxn>
                  <a:cxn ang="0">
                    <a:pos x="70" y="74"/>
                  </a:cxn>
                  <a:cxn ang="0">
                    <a:pos x="111" y="50"/>
                  </a:cxn>
                  <a:cxn ang="0">
                    <a:pos x="137" y="72"/>
                  </a:cxn>
                </a:cxnLst>
                <a:rect l="0" t="0" r="r" b="b"/>
                <a:pathLst>
                  <a:path w="137" h="128">
                    <a:moveTo>
                      <a:pt x="70" y="24"/>
                    </a:moveTo>
                    <a:lnTo>
                      <a:pt x="29" y="50"/>
                    </a:lnTo>
                    <a:lnTo>
                      <a:pt x="0" y="26"/>
                    </a:lnTo>
                    <a:lnTo>
                      <a:pt x="42" y="0"/>
                    </a:lnTo>
                    <a:lnTo>
                      <a:pt x="70" y="24"/>
                    </a:lnTo>
                    <a:close/>
                    <a:moveTo>
                      <a:pt x="70" y="74"/>
                    </a:moveTo>
                    <a:lnTo>
                      <a:pt x="42" y="98"/>
                    </a:lnTo>
                    <a:lnTo>
                      <a:pt x="0" y="72"/>
                    </a:lnTo>
                    <a:lnTo>
                      <a:pt x="29" y="50"/>
                    </a:lnTo>
                    <a:lnTo>
                      <a:pt x="70" y="74"/>
                    </a:lnTo>
                    <a:close/>
                    <a:moveTo>
                      <a:pt x="109" y="104"/>
                    </a:moveTo>
                    <a:lnTo>
                      <a:pt x="70" y="128"/>
                    </a:lnTo>
                    <a:lnTo>
                      <a:pt x="70" y="128"/>
                    </a:lnTo>
                    <a:lnTo>
                      <a:pt x="70" y="128"/>
                    </a:lnTo>
                    <a:lnTo>
                      <a:pt x="70" y="128"/>
                    </a:lnTo>
                    <a:lnTo>
                      <a:pt x="70" y="128"/>
                    </a:lnTo>
                    <a:lnTo>
                      <a:pt x="29" y="104"/>
                    </a:lnTo>
                    <a:lnTo>
                      <a:pt x="29" y="95"/>
                    </a:lnTo>
                    <a:lnTo>
                      <a:pt x="42" y="102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98" y="102"/>
                    </a:lnTo>
                    <a:lnTo>
                      <a:pt x="109" y="95"/>
                    </a:lnTo>
                    <a:lnTo>
                      <a:pt x="109" y="104"/>
                    </a:lnTo>
                    <a:close/>
                    <a:moveTo>
                      <a:pt x="137" y="26"/>
                    </a:moveTo>
                    <a:lnTo>
                      <a:pt x="111" y="50"/>
                    </a:lnTo>
                    <a:lnTo>
                      <a:pt x="70" y="24"/>
                    </a:lnTo>
                    <a:lnTo>
                      <a:pt x="98" y="0"/>
                    </a:lnTo>
                    <a:lnTo>
                      <a:pt x="137" y="26"/>
                    </a:lnTo>
                    <a:close/>
                    <a:moveTo>
                      <a:pt x="137" y="72"/>
                    </a:moveTo>
                    <a:lnTo>
                      <a:pt x="98" y="98"/>
                    </a:lnTo>
                    <a:lnTo>
                      <a:pt x="70" y="74"/>
                    </a:lnTo>
                    <a:lnTo>
                      <a:pt x="111" y="50"/>
                    </a:lnTo>
                    <a:lnTo>
                      <a:pt x="137" y="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81497" tIns="40749" rIns="81497" bIns="4074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41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7" name="Group 205">
              <a:extLst>
                <a:ext uri="{FF2B5EF4-FFF2-40B4-BE49-F238E27FC236}">
                  <a16:creationId xmlns:a16="http://schemas.microsoft.com/office/drawing/2014/main" id="{A9B95224-F2A0-4107-0DF8-5D6ECC0095B2}"/>
                </a:ext>
              </a:extLst>
            </p:cNvPr>
            <p:cNvGrpSpPr/>
            <p:nvPr/>
          </p:nvGrpSpPr>
          <p:grpSpPr>
            <a:xfrm rot="19118639">
              <a:off x="6957556" y="686168"/>
              <a:ext cx="308771" cy="361403"/>
              <a:chOff x="5615428" y="1751587"/>
              <a:chExt cx="481354" cy="563403"/>
            </a:xfrm>
          </p:grpSpPr>
          <p:grpSp>
            <p:nvGrpSpPr>
              <p:cNvPr id="88" name="Group 146">
                <a:extLst>
                  <a:ext uri="{FF2B5EF4-FFF2-40B4-BE49-F238E27FC236}">
                    <a16:creationId xmlns:a16="http://schemas.microsoft.com/office/drawing/2014/main" id="{423BAC54-296F-793F-7685-5745EB587ACF}"/>
                  </a:ext>
                </a:extLst>
              </p:cNvPr>
              <p:cNvGrpSpPr/>
              <p:nvPr/>
            </p:nvGrpSpPr>
            <p:grpSpPr>
              <a:xfrm rot="2284575">
                <a:off x="5615428" y="1751587"/>
                <a:ext cx="481354" cy="563403"/>
                <a:chOff x="5338763" y="1651000"/>
                <a:chExt cx="558800" cy="654050"/>
              </a:xfrm>
              <a:solidFill>
                <a:srgbClr val="0070C0"/>
              </a:solidFill>
            </p:grpSpPr>
            <p:sp>
              <p:nvSpPr>
                <p:cNvPr id="95" name="Oval 48">
                  <a:extLst>
                    <a:ext uri="{FF2B5EF4-FFF2-40B4-BE49-F238E27FC236}">
                      <a16:creationId xmlns:a16="http://schemas.microsoft.com/office/drawing/2014/main" id="{744B9BB9-D26D-5EE4-84D4-C96BF942B3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8763" y="1651000"/>
                  <a:ext cx="558800" cy="558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6" name="Freeform 49">
                  <a:extLst>
                    <a:ext uri="{FF2B5EF4-FFF2-40B4-BE49-F238E27FC236}">
                      <a16:creationId xmlns:a16="http://schemas.microsoft.com/office/drawing/2014/main" id="{19CB7437-BD4F-067F-4EB3-45BC53AFBE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80050" y="2171700"/>
                  <a:ext cx="142875" cy="133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84"/>
                    </a:cxn>
                    <a:cxn ang="0">
                      <a:pos x="90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0" h="84">
                      <a:moveTo>
                        <a:pt x="0" y="0"/>
                      </a:moveTo>
                      <a:lnTo>
                        <a:pt x="7" y="84"/>
                      </a:lnTo>
                      <a:lnTo>
                        <a:pt x="90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89" name="Group 147">
                <a:extLst>
                  <a:ext uri="{FF2B5EF4-FFF2-40B4-BE49-F238E27FC236}">
                    <a16:creationId xmlns:a16="http://schemas.microsoft.com/office/drawing/2014/main" id="{51EB4D52-DE0E-AB71-6B14-A154F2FA0C2F}"/>
                  </a:ext>
                </a:extLst>
              </p:cNvPr>
              <p:cNvGrpSpPr/>
              <p:nvPr/>
            </p:nvGrpSpPr>
            <p:grpSpPr>
              <a:xfrm>
                <a:off x="5770691" y="1837106"/>
                <a:ext cx="225635" cy="332299"/>
                <a:chOff x="5495925" y="1727200"/>
                <a:chExt cx="261938" cy="385763"/>
              </a:xfrm>
            </p:grpSpPr>
            <p:sp>
              <p:nvSpPr>
                <p:cNvPr id="90" name="Oval 60">
                  <a:extLst>
                    <a:ext uri="{FF2B5EF4-FFF2-40B4-BE49-F238E27FC236}">
                      <a16:creationId xmlns:a16="http://schemas.microsoft.com/office/drawing/2014/main" id="{4B9B37DB-BA95-7A7C-5FFC-12DACBE048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6413" y="1757363"/>
                  <a:ext cx="88900" cy="88900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1" name="Freeform 61">
                  <a:extLst>
                    <a:ext uri="{FF2B5EF4-FFF2-40B4-BE49-F238E27FC236}">
                      <a16:creationId xmlns:a16="http://schemas.microsoft.com/office/drawing/2014/main" id="{2ED4ECDB-60A9-53CA-51B0-47AC71CA6A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8163" y="1824038"/>
                  <a:ext cx="139700" cy="2889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3" y="198"/>
                    </a:cxn>
                    <a:cxn ang="0">
                      <a:pos x="107" y="229"/>
                    </a:cxn>
                    <a:cxn ang="0">
                      <a:pos x="24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10" h="229">
                      <a:moveTo>
                        <a:pt x="0" y="6"/>
                      </a:moveTo>
                      <a:cubicBezTo>
                        <a:pt x="0" y="8"/>
                        <a:pt x="73" y="198"/>
                        <a:pt x="73" y="198"/>
                      </a:cubicBezTo>
                      <a:cubicBezTo>
                        <a:pt x="73" y="198"/>
                        <a:pt x="103" y="229"/>
                        <a:pt x="107" y="229"/>
                      </a:cubicBezTo>
                      <a:cubicBezTo>
                        <a:pt x="110" y="229"/>
                        <a:pt x="24" y="0"/>
                        <a:pt x="24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2" name="Freeform 62">
                  <a:extLst>
                    <a:ext uri="{FF2B5EF4-FFF2-40B4-BE49-F238E27FC236}">
                      <a16:creationId xmlns:a16="http://schemas.microsoft.com/office/drawing/2014/main" id="{6F4B8879-A43D-3AA7-ECD2-31D2180B66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  <a:cxn ang="0">
                      <a:pos x="93" y="8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  <a:lnTo>
                        <a:pt x="93" y="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3" name="Freeform 63">
                  <a:extLst>
                    <a:ext uri="{FF2B5EF4-FFF2-40B4-BE49-F238E27FC236}">
                      <a16:creationId xmlns:a16="http://schemas.microsoft.com/office/drawing/2014/main" id="{D4CCB36E-A1CC-9FB1-C01D-AA6D180540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4" name="Freeform 64">
                  <a:extLst>
                    <a:ext uri="{FF2B5EF4-FFF2-40B4-BE49-F238E27FC236}">
                      <a16:creationId xmlns:a16="http://schemas.microsoft.com/office/drawing/2014/main" id="{EC6235D0-41CD-34EB-9D45-38CD06AB58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6100" y="1727200"/>
                  <a:ext cx="15875" cy="47625"/>
                </a:xfrm>
                <a:custGeom>
                  <a:avLst/>
                  <a:gdLst/>
                  <a:ahLst/>
                  <a:cxnLst>
                    <a:cxn ang="0">
                      <a:pos x="13" y="32"/>
                    </a:cxn>
                    <a:cxn ang="0">
                      <a:pos x="7" y="38"/>
                    </a:cxn>
                    <a:cxn ang="0">
                      <a:pos x="7" y="38"/>
                    </a:cxn>
                    <a:cxn ang="0">
                      <a:pos x="0" y="32"/>
                    </a:cxn>
                    <a:cxn ang="0">
                      <a:pos x="0" y="6"/>
                    </a:cxn>
                    <a:cxn ang="0">
                      <a:pos x="7" y="0"/>
                    </a:cxn>
                    <a:cxn ang="0">
                      <a:pos x="7" y="0"/>
                    </a:cxn>
                    <a:cxn ang="0">
                      <a:pos x="13" y="6"/>
                    </a:cxn>
                    <a:cxn ang="0">
                      <a:pos x="13" y="32"/>
                    </a:cxn>
                  </a:cxnLst>
                  <a:rect l="0" t="0" r="r" b="b"/>
                  <a:pathLst>
                    <a:path w="13" h="38">
                      <a:moveTo>
                        <a:pt x="13" y="32"/>
                      </a:moveTo>
                      <a:cubicBezTo>
                        <a:pt x="13" y="35"/>
                        <a:pt x="10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3" y="38"/>
                        <a:pt x="0" y="35"/>
                        <a:pt x="0" y="32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10" y="0"/>
                        <a:pt x="13" y="2"/>
                        <a:pt x="13" y="6"/>
                      </a:cubicBezTo>
                      <a:lnTo>
                        <a:pt x="13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81497" tIns="40749" rIns="81497" bIns="4074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41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5575112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47175" y="104341"/>
            <a:ext cx="10292225" cy="60960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监控平台功能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智能告警</a:t>
            </a:r>
            <a:endParaRPr lang="zh-CN" altLang="en-US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450">
            <a:extLst>
              <a:ext uri="{FF2B5EF4-FFF2-40B4-BE49-F238E27FC236}">
                <a16:creationId xmlns:a16="http://schemas.microsoft.com/office/drawing/2014/main" id="{D43B62BA-2B19-F839-1278-3846F5ADE8D2}"/>
              </a:ext>
            </a:extLst>
          </p:cNvPr>
          <p:cNvSpPr/>
          <p:nvPr/>
        </p:nvSpPr>
        <p:spPr>
          <a:xfrm>
            <a:off x="563714" y="3920562"/>
            <a:ext cx="3455497" cy="1115818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按照空间、时间关系将指定触发周期、指定空间内产生的同类型告警收敛为一条。</a:t>
            </a:r>
            <a:endParaRPr lang="zh-CN" altLang="zh-CN" sz="16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13" name="Group 444">
            <a:extLst>
              <a:ext uri="{FF2B5EF4-FFF2-40B4-BE49-F238E27FC236}">
                <a16:creationId xmlns:a16="http://schemas.microsoft.com/office/drawing/2014/main" id="{7C67A42F-724B-91D6-E068-DEB1F3964D8E}"/>
              </a:ext>
            </a:extLst>
          </p:cNvPr>
          <p:cNvGrpSpPr/>
          <p:nvPr/>
        </p:nvGrpSpPr>
        <p:grpSpPr>
          <a:xfrm>
            <a:off x="4827728" y="1203163"/>
            <a:ext cx="2311400" cy="3644900"/>
            <a:chOff x="0" y="0"/>
            <a:chExt cx="4623239" cy="7290104"/>
          </a:xfrm>
        </p:grpSpPr>
        <p:grpSp>
          <p:nvGrpSpPr>
            <p:cNvPr id="14" name="Group 346">
              <a:extLst>
                <a:ext uri="{FF2B5EF4-FFF2-40B4-BE49-F238E27FC236}">
                  <a16:creationId xmlns:a16="http://schemas.microsoft.com/office/drawing/2014/main" id="{C064E426-28B8-D053-915B-46123AACAB95}"/>
                </a:ext>
              </a:extLst>
            </p:cNvPr>
            <p:cNvGrpSpPr/>
            <p:nvPr/>
          </p:nvGrpSpPr>
          <p:grpSpPr>
            <a:xfrm>
              <a:off x="0" y="0"/>
              <a:ext cx="4623240" cy="5595448"/>
              <a:chOff x="0" y="0"/>
              <a:chExt cx="4623239" cy="5595446"/>
            </a:xfrm>
          </p:grpSpPr>
          <p:sp>
            <p:nvSpPr>
              <p:cNvPr id="333" name="Shape 231">
                <a:extLst>
                  <a:ext uri="{FF2B5EF4-FFF2-40B4-BE49-F238E27FC236}">
                    <a16:creationId xmlns:a16="http://schemas.microsoft.com/office/drawing/2014/main" id="{FF7583BA-1C82-EC70-BF9E-3B7CA09EA44E}"/>
                  </a:ext>
                </a:extLst>
              </p:cNvPr>
              <p:cNvSpPr/>
              <p:nvPr/>
            </p:nvSpPr>
            <p:spPr>
              <a:xfrm>
                <a:off x="2294630" y="3980321"/>
                <a:ext cx="44431" cy="1411276"/>
              </a:xfrm>
              <a:prstGeom prst="rect">
                <a:avLst/>
              </a:prstGeom>
              <a:solidFill>
                <a:srgbClr val="EBAE44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334" name="Shape 232">
                <a:extLst>
                  <a:ext uri="{FF2B5EF4-FFF2-40B4-BE49-F238E27FC236}">
                    <a16:creationId xmlns:a16="http://schemas.microsoft.com/office/drawing/2014/main" id="{465EA452-BFA7-B280-9AFF-7C6F54E408C1}"/>
                  </a:ext>
                </a:extLst>
              </p:cNvPr>
              <p:cNvSpPr/>
              <p:nvPr/>
            </p:nvSpPr>
            <p:spPr>
              <a:xfrm>
                <a:off x="2310311" y="5365462"/>
                <a:ext cx="655984" cy="70566"/>
              </a:xfrm>
              <a:custGeom>
                <a:avLst/>
                <a:gdLst/>
                <a:ahLst/>
                <a:cxnLst>
                  <a:cxn ang="0">
                    <a:pos x="327992" y="35283"/>
                  </a:cxn>
                  <a:cxn ang="5400000">
                    <a:pos x="327992" y="35283"/>
                  </a:cxn>
                  <a:cxn ang="10800000">
                    <a:pos x="327992" y="35283"/>
                  </a:cxn>
                  <a:cxn ang="16200000">
                    <a:pos x="327992" y="35283"/>
                  </a:cxn>
                </a:cxnLst>
                <a:rect l="0" t="0" r="0" b="0"/>
                <a:pathLst>
                  <a:path w="21600" h="21600">
                    <a:moveTo>
                      <a:pt x="21600" y="21600"/>
                    </a:moveTo>
                    <a:lnTo>
                      <a:pt x="0" y="13600"/>
                    </a:lnTo>
                    <a:lnTo>
                      <a:pt x="0" y="0"/>
                    </a:lnTo>
                    <a:lnTo>
                      <a:pt x="21600" y="9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5" name="Shape 233">
                <a:extLst>
                  <a:ext uri="{FF2B5EF4-FFF2-40B4-BE49-F238E27FC236}">
                    <a16:creationId xmlns:a16="http://schemas.microsoft.com/office/drawing/2014/main" id="{7AC5105B-8D40-09CE-8F29-75F774E4ADAB}"/>
                  </a:ext>
                </a:extLst>
              </p:cNvPr>
              <p:cNvSpPr/>
              <p:nvPr/>
            </p:nvSpPr>
            <p:spPr>
              <a:xfrm>
                <a:off x="1824205" y="4753909"/>
                <a:ext cx="496561" cy="653370"/>
              </a:xfrm>
              <a:custGeom>
                <a:avLst/>
                <a:gdLst/>
                <a:ahLst/>
                <a:cxnLst>
                  <a:cxn ang="0">
                    <a:pos x="248280" y="326685"/>
                  </a:cxn>
                  <a:cxn ang="5400000">
                    <a:pos x="248280" y="326685"/>
                  </a:cxn>
                  <a:cxn ang="10800000">
                    <a:pos x="248280" y="326685"/>
                  </a:cxn>
                  <a:cxn ang="16200000">
                    <a:pos x="248280" y="326685"/>
                  </a:cxn>
                </a:cxnLst>
                <a:rect l="0" t="0" r="0" b="0"/>
                <a:pathLst>
                  <a:path w="21600" h="21600">
                    <a:moveTo>
                      <a:pt x="20236" y="21600"/>
                    </a:moveTo>
                    <a:lnTo>
                      <a:pt x="0" y="864"/>
                    </a:lnTo>
                    <a:lnTo>
                      <a:pt x="1592" y="0"/>
                    </a:lnTo>
                    <a:lnTo>
                      <a:pt x="21600" y="20736"/>
                    </a:lnTo>
                    <a:lnTo>
                      <a:pt x="2023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6" name="Shape 234">
                <a:extLst>
                  <a:ext uri="{FF2B5EF4-FFF2-40B4-BE49-F238E27FC236}">
                    <a16:creationId xmlns:a16="http://schemas.microsoft.com/office/drawing/2014/main" id="{8C7D3604-6EEF-5E4C-8FF0-86E7641B791B}"/>
                  </a:ext>
                </a:extLst>
              </p:cNvPr>
              <p:cNvSpPr/>
              <p:nvPr/>
            </p:nvSpPr>
            <p:spPr>
              <a:xfrm>
                <a:off x="2284176" y="4827087"/>
                <a:ext cx="734388" cy="580192"/>
              </a:xfrm>
              <a:custGeom>
                <a:avLst/>
                <a:gdLst/>
                <a:ahLst/>
                <a:cxnLst>
                  <a:cxn ang="0">
                    <a:pos x="367194" y="290096"/>
                  </a:cxn>
                  <a:cxn ang="5400000">
                    <a:pos x="367194" y="290096"/>
                  </a:cxn>
                  <a:cxn ang="10800000">
                    <a:pos x="367194" y="290096"/>
                  </a:cxn>
                  <a:cxn ang="16200000">
                    <a:pos x="367194" y="290096"/>
                  </a:cxn>
                </a:cxnLst>
                <a:rect l="0" t="0" r="0" b="0"/>
                <a:pathLst>
                  <a:path w="21600" h="21600">
                    <a:moveTo>
                      <a:pt x="846" y="21600"/>
                    </a:moveTo>
                    <a:lnTo>
                      <a:pt x="0" y="20238"/>
                    </a:lnTo>
                    <a:lnTo>
                      <a:pt x="20831" y="0"/>
                    </a:lnTo>
                    <a:lnTo>
                      <a:pt x="21600" y="1168"/>
                    </a:lnTo>
                    <a:lnTo>
                      <a:pt x="84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7" name="Shape 235">
                <a:extLst>
                  <a:ext uri="{FF2B5EF4-FFF2-40B4-BE49-F238E27FC236}">
                    <a16:creationId xmlns:a16="http://schemas.microsoft.com/office/drawing/2014/main" id="{6D2B87DF-C5C4-1AD0-763E-C30BBF28C940}"/>
                  </a:ext>
                </a:extLst>
              </p:cNvPr>
              <p:cNvSpPr/>
              <p:nvPr/>
            </p:nvSpPr>
            <p:spPr>
              <a:xfrm>
                <a:off x="1285829" y="5378529"/>
                <a:ext cx="1021870" cy="67952"/>
              </a:xfrm>
              <a:custGeom>
                <a:avLst/>
                <a:gdLst/>
                <a:ahLst/>
                <a:cxnLst>
                  <a:cxn ang="0">
                    <a:pos x="510935" y="33976"/>
                  </a:cxn>
                  <a:cxn ang="5400000">
                    <a:pos x="510935" y="33976"/>
                  </a:cxn>
                  <a:cxn ang="10800000">
                    <a:pos x="510935" y="33976"/>
                  </a:cxn>
                  <a:cxn ang="16200000">
                    <a:pos x="510935" y="33976"/>
                  </a:cxn>
                </a:cxnLst>
                <a:rect l="0" t="0" r="0" b="0"/>
                <a:pathLst>
                  <a:path w="21600" h="21600">
                    <a:moveTo>
                      <a:pt x="0" y="21600"/>
                    </a:moveTo>
                    <a:lnTo>
                      <a:pt x="0" y="9138"/>
                    </a:lnTo>
                    <a:lnTo>
                      <a:pt x="21490" y="0"/>
                    </a:lnTo>
                    <a:lnTo>
                      <a:pt x="21600" y="13292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8" name="Shape 236">
                <a:extLst>
                  <a:ext uri="{FF2B5EF4-FFF2-40B4-BE49-F238E27FC236}">
                    <a16:creationId xmlns:a16="http://schemas.microsoft.com/office/drawing/2014/main" id="{0C0C1BC4-253D-0986-293D-60B8F36A0447}"/>
                  </a:ext>
                </a:extLst>
              </p:cNvPr>
              <p:cNvSpPr/>
              <p:nvPr/>
            </p:nvSpPr>
            <p:spPr>
              <a:xfrm>
                <a:off x="1055843" y="4659824"/>
                <a:ext cx="250895" cy="773590"/>
              </a:xfrm>
              <a:custGeom>
                <a:avLst/>
                <a:gdLst/>
                <a:ahLst/>
                <a:cxnLst>
                  <a:cxn ang="0">
                    <a:pos x="125447" y="386795"/>
                  </a:cxn>
                  <a:cxn ang="5400000">
                    <a:pos x="125447" y="386795"/>
                  </a:cxn>
                  <a:cxn ang="10800000">
                    <a:pos x="125447" y="386795"/>
                  </a:cxn>
                  <a:cxn ang="16200000">
                    <a:pos x="125447" y="386795"/>
                  </a:cxn>
                </a:cxnLst>
                <a:rect l="0" t="0" r="0" b="0"/>
                <a:pathLst>
                  <a:path w="21600" h="21600">
                    <a:moveTo>
                      <a:pt x="17775" y="21600"/>
                    </a:moveTo>
                    <a:lnTo>
                      <a:pt x="0" y="365"/>
                    </a:lnTo>
                    <a:lnTo>
                      <a:pt x="3600" y="0"/>
                    </a:lnTo>
                    <a:lnTo>
                      <a:pt x="21600" y="21235"/>
                    </a:lnTo>
                    <a:lnTo>
                      <a:pt x="17775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9" name="Shape 237">
                <a:extLst>
                  <a:ext uri="{FF2B5EF4-FFF2-40B4-BE49-F238E27FC236}">
                    <a16:creationId xmlns:a16="http://schemas.microsoft.com/office/drawing/2014/main" id="{1B2CA6CB-E1C5-A1A0-72F8-2BA4CC4B0A5A}"/>
                  </a:ext>
                </a:extLst>
              </p:cNvPr>
              <p:cNvSpPr/>
              <p:nvPr/>
            </p:nvSpPr>
            <p:spPr>
              <a:xfrm>
                <a:off x="1262308" y="4761749"/>
                <a:ext cx="590647" cy="666438"/>
              </a:xfrm>
              <a:custGeom>
                <a:avLst/>
                <a:gdLst/>
                <a:ahLst/>
                <a:cxnLst>
                  <a:cxn ang="0">
                    <a:pos x="295323" y="333219"/>
                  </a:cxn>
                  <a:cxn ang="5400000">
                    <a:pos x="295323" y="333219"/>
                  </a:cxn>
                  <a:cxn ang="10800000">
                    <a:pos x="295323" y="333219"/>
                  </a:cxn>
                  <a:cxn ang="16200000">
                    <a:pos x="295323" y="333219"/>
                  </a:cxn>
                </a:cxnLst>
                <a:rect l="0" t="0" r="0" b="0"/>
                <a:pathLst>
                  <a:path w="21600" h="21600">
                    <a:moveTo>
                      <a:pt x="1242" y="21600"/>
                    </a:moveTo>
                    <a:lnTo>
                      <a:pt x="0" y="20753"/>
                    </a:lnTo>
                    <a:lnTo>
                      <a:pt x="20453" y="0"/>
                    </a:lnTo>
                    <a:lnTo>
                      <a:pt x="21600" y="932"/>
                    </a:lnTo>
                    <a:lnTo>
                      <a:pt x="1242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Shape 238">
                <a:extLst>
                  <a:ext uri="{FF2B5EF4-FFF2-40B4-BE49-F238E27FC236}">
                    <a16:creationId xmlns:a16="http://schemas.microsoft.com/office/drawing/2014/main" id="{EC03F8CF-98B8-C990-6332-E387EF0D031F}"/>
                  </a:ext>
                </a:extLst>
              </p:cNvPr>
              <p:cNvSpPr/>
              <p:nvPr/>
            </p:nvSpPr>
            <p:spPr>
              <a:xfrm>
                <a:off x="1061070" y="4641529"/>
                <a:ext cx="786658" cy="138516"/>
              </a:xfrm>
              <a:custGeom>
                <a:avLst/>
                <a:gdLst/>
                <a:ahLst/>
                <a:cxnLst>
                  <a:cxn ang="0">
                    <a:pos x="393329" y="69258"/>
                  </a:cxn>
                  <a:cxn ang="5400000">
                    <a:pos x="393329" y="69258"/>
                  </a:cxn>
                  <a:cxn ang="10800000">
                    <a:pos x="393329" y="69258"/>
                  </a:cxn>
                  <a:cxn ang="16200000">
                    <a:pos x="393329" y="69258"/>
                  </a:cxn>
                </a:cxnLst>
                <a:rect l="0" t="0" r="0" b="0"/>
                <a:pathLst>
                  <a:path w="21600" h="21600">
                    <a:moveTo>
                      <a:pt x="21385" y="21600"/>
                    </a:moveTo>
                    <a:lnTo>
                      <a:pt x="0" y="6113"/>
                    </a:lnTo>
                    <a:lnTo>
                      <a:pt x="215" y="0"/>
                    </a:lnTo>
                    <a:lnTo>
                      <a:pt x="21600" y="15079"/>
                    </a:lnTo>
                    <a:lnTo>
                      <a:pt x="21385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Shape 239">
                <a:extLst>
                  <a:ext uri="{FF2B5EF4-FFF2-40B4-BE49-F238E27FC236}">
                    <a16:creationId xmlns:a16="http://schemas.microsoft.com/office/drawing/2014/main" id="{C52AE965-9132-E8CD-4010-EA9B180588FA}"/>
                  </a:ext>
                </a:extLst>
              </p:cNvPr>
              <p:cNvSpPr/>
              <p:nvPr/>
            </p:nvSpPr>
            <p:spPr>
              <a:xfrm>
                <a:off x="1821592" y="3980321"/>
                <a:ext cx="514856" cy="784044"/>
              </a:xfrm>
              <a:custGeom>
                <a:avLst/>
                <a:gdLst/>
                <a:ahLst/>
                <a:cxnLst>
                  <a:cxn ang="0">
                    <a:pos x="257428" y="392022"/>
                  </a:cxn>
                  <a:cxn ang="5400000">
                    <a:pos x="257428" y="392022"/>
                  </a:cxn>
                  <a:cxn ang="10800000">
                    <a:pos x="257428" y="392022"/>
                  </a:cxn>
                  <a:cxn ang="16200000">
                    <a:pos x="257428" y="392022"/>
                  </a:cxn>
                </a:cxnLst>
                <a:rect l="0" t="0" r="0" b="0"/>
                <a:pathLst>
                  <a:path w="21600" h="21600">
                    <a:moveTo>
                      <a:pt x="1535" y="21600"/>
                    </a:moveTo>
                    <a:lnTo>
                      <a:pt x="0" y="21024"/>
                    </a:lnTo>
                    <a:lnTo>
                      <a:pt x="20065" y="0"/>
                    </a:lnTo>
                    <a:lnTo>
                      <a:pt x="21600" y="720"/>
                    </a:lnTo>
                    <a:lnTo>
                      <a:pt x="1535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2" name="Shape 240">
                <a:extLst>
                  <a:ext uri="{FF2B5EF4-FFF2-40B4-BE49-F238E27FC236}">
                    <a16:creationId xmlns:a16="http://schemas.microsoft.com/office/drawing/2014/main" id="{93CFF4DC-8BBA-E0B5-C05E-59B7CC5B8753}"/>
                  </a:ext>
                </a:extLst>
              </p:cNvPr>
              <p:cNvSpPr/>
              <p:nvPr/>
            </p:nvSpPr>
            <p:spPr>
              <a:xfrm>
                <a:off x="2989816" y="4403704"/>
                <a:ext cx="590646" cy="454746"/>
              </a:xfrm>
              <a:custGeom>
                <a:avLst/>
                <a:gdLst/>
                <a:ahLst/>
                <a:cxnLst>
                  <a:cxn ang="0">
                    <a:pos x="295323" y="227373"/>
                  </a:cxn>
                  <a:cxn ang="5400000">
                    <a:pos x="295323" y="227373"/>
                  </a:cxn>
                  <a:cxn ang="10800000">
                    <a:pos x="295323" y="227373"/>
                  </a:cxn>
                  <a:cxn ang="16200000">
                    <a:pos x="295323" y="227373"/>
                  </a:cxn>
                </a:cxnLst>
                <a:rect l="0" t="0" r="0" b="0"/>
                <a:pathLst>
                  <a:path w="21600" h="21600">
                    <a:moveTo>
                      <a:pt x="956" y="21600"/>
                    </a:moveTo>
                    <a:lnTo>
                      <a:pt x="0" y="20110"/>
                    </a:lnTo>
                    <a:lnTo>
                      <a:pt x="20644" y="0"/>
                    </a:lnTo>
                    <a:lnTo>
                      <a:pt x="21600" y="1490"/>
                    </a:lnTo>
                    <a:lnTo>
                      <a:pt x="95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3" name="Shape 241">
                <a:extLst>
                  <a:ext uri="{FF2B5EF4-FFF2-40B4-BE49-F238E27FC236}">
                    <a16:creationId xmlns:a16="http://schemas.microsoft.com/office/drawing/2014/main" id="{38E6BEBE-3140-F00A-A427-936060C8AFCC}"/>
                  </a:ext>
                </a:extLst>
              </p:cNvPr>
              <p:cNvSpPr/>
              <p:nvPr/>
            </p:nvSpPr>
            <p:spPr>
              <a:xfrm>
                <a:off x="2953227" y="4847995"/>
                <a:ext cx="67951" cy="559284"/>
              </a:xfrm>
              <a:custGeom>
                <a:avLst/>
                <a:gdLst/>
                <a:ahLst/>
                <a:cxnLst>
                  <a:cxn ang="0">
                    <a:pos x="33975" y="279642"/>
                  </a:cxn>
                  <a:cxn ang="5400000">
                    <a:pos x="33975" y="279642"/>
                  </a:cxn>
                  <a:cxn ang="10800000">
                    <a:pos x="33975" y="279642"/>
                  </a:cxn>
                  <a:cxn ang="16200000">
                    <a:pos x="33975" y="279642"/>
                  </a:cxn>
                </a:cxnLst>
                <a:rect l="0" t="0" r="0" b="0"/>
                <a:pathLst>
                  <a:path w="21600" h="21600">
                    <a:moveTo>
                      <a:pt x="12462" y="21600"/>
                    </a:moveTo>
                    <a:lnTo>
                      <a:pt x="0" y="21398"/>
                    </a:lnTo>
                    <a:lnTo>
                      <a:pt x="8308" y="0"/>
                    </a:lnTo>
                    <a:lnTo>
                      <a:pt x="21600" y="0"/>
                    </a:lnTo>
                    <a:lnTo>
                      <a:pt x="12462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Shape 242">
                <a:extLst>
                  <a:ext uri="{FF2B5EF4-FFF2-40B4-BE49-F238E27FC236}">
                    <a16:creationId xmlns:a16="http://schemas.microsoft.com/office/drawing/2014/main" id="{FC8024CA-7BFC-958C-CE10-A37DF24125E6}"/>
                  </a:ext>
                </a:extLst>
              </p:cNvPr>
              <p:cNvSpPr/>
              <p:nvPr/>
            </p:nvSpPr>
            <p:spPr>
              <a:xfrm>
                <a:off x="1847727" y="4719933"/>
                <a:ext cx="1149929" cy="154197"/>
              </a:xfrm>
              <a:custGeom>
                <a:avLst/>
                <a:gdLst/>
                <a:ahLst/>
                <a:cxnLst>
                  <a:cxn ang="0">
                    <a:pos x="574964" y="77098"/>
                  </a:cxn>
                  <a:cxn ang="5400000">
                    <a:pos x="574964" y="77098"/>
                  </a:cxn>
                  <a:cxn ang="10800000">
                    <a:pos x="574964" y="77098"/>
                  </a:cxn>
                  <a:cxn ang="16200000">
                    <a:pos x="574964" y="77098"/>
                  </a:cxn>
                </a:cxnLst>
                <a:rect l="0" t="0" r="0" b="0"/>
                <a:pathLst>
                  <a:path w="21600" h="21600">
                    <a:moveTo>
                      <a:pt x="21502" y="21600"/>
                    </a:moveTo>
                    <a:lnTo>
                      <a:pt x="0" y="6224"/>
                    </a:lnTo>
                    <a:lnTo>
                      <a:pt x="49" y="0"/>
                    </a:lnTo>
                    <a:lnTo>
                      <a:pt x="21600" y="16108"/>
                    </a:lnTo>
                    <a:lnTo>
                      <a:pt x="21502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5" name="Shape 243">
                <a:extLst>
                  <a:ext uri="{FF2B5EF4-FFF2-40B4-BE49-F238E27FC236}">
                    <a16:creationId xmlns:a16="http://schemas.microsoft.com/office/drawing/2014/main" id="{DC1A0C5A-0F0A-0EF2-A1FF-6D2743164030}"/>
                  </a:ext>
                </a:extLst>
              </p:cNvPr>
              <p:cNvSpPr/>
              <p:nvPr/>
            </p:nvSpPr>
            <p:spPr>
              <a:xfrm>
                <a:off x="2966294" y="4074406"/>
                <a:ext cx="54885" cy="770977"/>
              </a:xfrm>
              <a:custGeom>
                <a:avLst/>
                <a:gdLst/>
                <a:ahLst/>
                <a:cxnLst>
                  <a:cxn ang="0">
                    <a:pos x="27442" y="385488"/>
                  </a:cxn>
                  <a:cxn ang="5400000">
                    <a:pos x="27442" y="385488"/>
                  </a:cxn>
                  <a:cxn ang="10800000">
                    <a:pos x="27442" y="385488"/>
                  </a:cxn>
                  <a:cxn ang="16200000">
                    <a:pos x="27442" y="385488"/>
                  </a:cxn>
                </a:cxnLst>
                <a:rect l="0" t="0" r="0" b="0"/>
                <a:pathLst>
                  <a:path w="21600" h="21600">
                    <a:moveTo>
                      <a:pt x="5143" y="21600"/>
                    </a:moveTo>
                    <a:lnTo>
                      <a:pt x="0" y="0"/>
                    </a:lnTo>
                    <a:lnTo>
                      <a:pt x="17486" y="0"/>
                    </a:lnTo>
                    <a:lnTo>
                      <a:pt x="21600" y="21454"/>
                    </a:lnTo>
                    <a:lnTo>
                      <a:pt x="5143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6" name="Shape 244">
                <a:extLst>
                  <a:ext uri="{FF2B5EF4-FFF2-40B4-BE49-F238E27FC236}">
                    <a16:creationId xmlns:a16="http://schemas.microsoft.com/office/drawing/2014/main" id="{116D0D99-81E2-09B9-73F7-329A44CD0363}"/>
                  </a:ext>
                </a:extLst>
              </p:cNvPr>
              <p:cNvSpPr/>
              <p:nvPr/>
            </p:nvSpPr>
            <p:spPr>
              <a:xfrm>
                <a:off x="2984589" y="4803565"/>
                <a:ext cx="475653" cy="514856"/>
              </a:xfrm>
              <a:custGeom>
                <a:avLst/>
                <a:gdLst/>
                <a:ahLst/>
                <a:cxnLst>
                  <a:cxn ang="0">
                    <a:pos x="237826" y="257428"/>
                  </a:cxn>
                  <a:cxn ang="5400000">
                    <a:pos x="237826" y="257428"/>
                  </a:cxn>
                  <a:cxn ang="10800000">
                    <a:pos x="237826" y="257428"/>
                  </a:cxn>
                  <a:cxn ang="16200000">
                    <a:pos x="237826" y="257428"/>
                  </a:cxn>
                </a:cxnLst>
                <a:rect l="0" t="0" r="0" b="0"/>
                <a:pathLst>
                  <a:path w="21600" h="21600">
                    <a:moveTo>
                      <a:pt x="20271" y="21600"/>
                    </a:moveTo>
                    <a:cubicBezTo>
                      <a:pt x="332" y="1532"/>
                      <a:pt x="0" y="919"/>
                      <a:pt x="0" y="766"/>
                    </a:cubicBezTo>
                    <a:cubicBezTo>
                      <a:pt x="1828" y="153"/>
                      <a:pt x="1828" y="153"/>
                      <a:pt x="1828" y="153"/>
                    </a:cubicBezTo>
                    <a:cubicBezTo>
                      <a:pt x="997" y="460"/>
                      <a:pt x="997" y="460"/>
                      <a:pt x="997" y="460"/>
                    </a:cubicBezTo>
                    <a:cubicBezTo>
                      <a:pt x="1828" y="0"/>
                      <a:pt x="1828" y="0"/>
                      <a:pt x="1828" y="0"/>
                    </a:cubicBezTo>
                    <a:cubicBezTo>
                      <a:pt x="2492" y="919"/>
                      <a:pt x="13957" y="12715"/>
                      <a:pt x="21600" y="20374"/>
                    </a:cubicBezTo>
                    <a:lnTo>
                      <a:pt x="20271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7" name="Shape 245">
                <a:extLst>
                  <a:ext uri="{FF2B5EF4-FFF2-40B4-BE49-F238E27FC236}">
                    <a16:creationId xmlns:a16="http://schemas.microsoft.com/office/drawing/2014/main" id="{C10F5362-37A9-5F23-C736-2B8C8C67A630}"/>
                  </a:ext>
                </a:extLst>
              </p:cNvPr>
              <p:cNvSpPr/>
              <p:nvPr/>
            </p:nvSpPr>
            <p:spPr>
              <a:xfrm>
                <a:off x="2974135" y="5287059"/>
                <a:ext cx="475653" cy="156809"/>
              </a:xfrm>
              <a:custGeom>
                <a:avLst/>
                <a:gdLst/>
                <a:ahLst/>
                <a:cxnLst>
                  <a:cxn ang="0">
                    <a:pos x="237826" y="78404"/>
                  </a:cxn>
                  <a:cxn ang="5400000">
                    <a:pos x="237826" y="78404"/>
                  </a:cxn>
                  <a:cxn ang="10800000">
                    <a:pos x="237826" y="78404"/>
                  </a:cxn>
                  <a:cxn ang="16200000">
                    <a:pos x="237826" y="78404"/>
                  </a:cxn>
                </a:cxnLst>
                <a:rect l="0" t="0" r="0" b="0"/>
                <a:pathLst>
                  <a:path w="21600" h="21600">
                    <a:moveTo>
                      <a:pt x="356" y="21600"/>
                    </a:moveTo>
                    <a:lnTo>
                      <a:pt x="0" y="15480"/>
                    </a:lnTo>
                    <a:lnTo>
                      <a:pt x="21244" y="0"/>
                    </a:lnTo>
                    <a:lnTo>
                      <a:pt x="21600" y="5760"/>
                    </a:lnTo>
                    <a:lnTo>
                      <a:pt x="35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8" name="Shape 246">
                <a:extLst>
                  <a:ext uri="{FF2B5EF4-FFF2-40B4-BE49-F238E27FC236}">
                    <a16:creationId xmlns:a16="http://schemas.microsoft.com/office/drawing/2014/main" id="{9ABD41D5-04D2-2066-6783-A7286304E7C6}"/>
                  </a:ext>
                </a:extLst>
              </p:cNvPr>
              <p:cNvSpPr/>
              <p:nvPr/>
            </p:nvSpPr>
            <p:spPr>
              <a:xfrm>
                <a:off x="3434106" y="4424612"/>
                <a:ext cx="148970" cy="891196"/>
              </a:xfrm>
              <a:custGeom>
                <a:avLst/>
                <a:gdLst/>
                <a:ahLst/>
                <a:cxnLst>
                  <a:cxn ang="0">
                    <a:pos x="74485" y="445598"/>
                  </a:cxn>
                  <a:cxn ang="5400000">
                    <a:pos x="74485" y="445598"/>
                  </a:cxn>
                  <a:cxn ang="10800000">
                    <a:pos x="74485" y="445598"/>
                  </a:cxn>
                  <a:cxn ang="16200000">
                    <a:pos x="74485" y="445598"/>
                  </a:cxn>
                </a:cxnLst>
                <a:rect l="0" t="0" r="0" b="0"/>
                <a:pathLst>
                  <a:path w="21600" h="21600">
                    <a:moveTo>
                      <a:pt x="6442" y="21600"/>
                    </a:moveTo>
                    <a:lnTo>
                      <a:pt x="0" y="21473"/>
                    </a:lnTo>
                    <a:lnTo>
                      <a:pt x="15537" y="0"/>
                    </a:lnTo>
                    <a:lnTo>
                      <a:pt x="21600" y="127"/>
                    </a:lnTo>
                    <a:lnTo>
                      <a:pt x="6442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Shape 247">
                <a:extLst>
                  <a:ext uri="{FF2B5EF4-FFF2-40B4-BE49-F238E27FC236}">
                    <a16:creationId xmlns:a16="http://schemas.microsoft.com/office/drawing/2014/main" id="{EBA03D0B-2FAD-0E32-7CDE-5EDA4AC85E8F}"/>
                  </a:ext>
                </a:extLst>
              </p:cNvPr>
              <p:cNvSpPr/>
              <p:nvPr/>
            </p:nvSpPr>
            <p:spPr>
              <a:xfrm>
                <a:off x="3546485" y="3622274"/>
                <a:ext cx="428611" cy="818019"/>
              </a:xfrm>
              <a:custGeom>
                <a:avLst/>
                <a:gdLst/>
                <a:ahLst/>
                <a:cxnLst>
                  <a:cxn ang="0">
                    <a:pos x="214305" y="409009"/>
                  </a:cxn>
                  <a:cxn ang="5400000">
                    <a:pos x="214305" y="409009"/>
                  </a:cxn>
                  <a:cxn ang="10800000">
                    <a:pos x="214305" y="409009"/>
                  </a:cxn>
                  <a:cxn ang="16200000">
                    <a:pos x="214305" y="409009"/>
                  </a:cxn>
                </a:cxnLst>
                <a:rect l="0" t="0" r="0" b="0"/>
                <a:pathLst>
                  <a:path w="21600" h="21600">
                    <a:moveTo>
                      <a:pt x="2107" y="21600"/>
                    </a:moveTo>
                    <a:lnTo>
                      <a:pt x="0" y="21117"/>
                    </a:lnTo>
                    <a:lnTo>
                      <a:pt x="19756" y="0"/>
                    </a:lnTo>
                    <a:lnTo>
                      <a:pt x="21600" y="483"/>
                    </a:lnTo>
                    <a:lnTo>
                      <a:pt x="210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0" name="Shape 248">
                <a:extLst>
                  <a:ext uri="{FF2B5EF4-FFF2-40B4-BE49-F238E27FC236}">
                    <a16:creationId xmlns:a16="http://schemas.microsoft.com/office/drawing/2014/main" id="{B386F0BA-9F52-9BA6-EE97-6D5287213897}"/>
                  </a:ext>
                </a:extLst>
              </p:cNvPr>
              <p:cNvSpPr/>
              <p:nvPr/>
            </p:nvSpPr>
            <p:spPr>
              <a:xfrm>
                <a:off x="3930666" y="2634382"/>
                <a:ext cx="504403" cy="1006189"/>
              </a:xfrm>
              <a:custGeom>
                <a:avLst/>
                <a:gdLst/>
                <a:ahLst/>
                <a:cxnLst>
                  <a:cxn ang="0">
                    <a:pos x="252201" y="503094"/>
                  </a:cxn>
                  <a:cxn ang="5400000">
                    <a:pos x="252201" y="503094"/>
                  </a:cxn>
                  <a:cxn ang="10800000">
                    <a:pos x="252201" y="503094"/>
                  </a:cxn>
                  <a:cxn ang="16200000">
                    <a:pos x="252201" y="503094"/>
                  </a:cxn>
                </a:cxnLst>
                <a:rect l="0" t="0" r="0" b="0"/>
                <a:pathLst>
                  <a:path w="21600" h="21600">
                    <a:moveTo>
                      <a:pt x="1679" y="21600"/>
                    </a:moveTo>
                    <a:lnTo>
                      <a:pt x="0" y="21207"/>
                    </a:lnTo>
                    <a:lnTo>
                      <a:pt x="20033" y="0"/>
                    </a:lnTo>
                    <a:lnTo>
                      <a:pt x="21600" y="393"/>
                    </a:lnTo>
                    <a:lnTo>
                      <a:pt x="1679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1" name="Shape 249">
                <a:extLst>
                  <a:ext uri="{FF2B5EF4-FFF2-40B4-BE49-F238E27FC236}">
                    <a16:creationId xmlns:a16="http://schemas.microsoft.com/office/drawing/2014/main" id="{01DF32DA-18C4-D388-94A1-AE4913249A1F}"/>
                  </a:ext>
                </a:extLst>
              </p:cNvPr>
              <p:cNvSpPr/>
              <p:nvPr/>
            </p:nvSpPr>
            <p:spPr>
              <a:xfrm>
                <a:off x="3434106" y="3078672"/>
                <a:ext cx="535764" cy="567126"/>
              </a:xfrm>
              <a:custGeom>
                <a:avLst/>
                <a:gdLst/>
                <a:ahLst/>
                <a:cxnLst>
                  <a:cxn ang="0">
                    <a:pos x="267882" y="283563"/>
                  </a:cxn>
                  <a:cxn ang="5400000">
                    <a:pos x="267882" y="283563"/>
                  </a:cxn>
                  <a:cxn ang="10800000">
                    <a:pos x="267882" y="283563"/>
                  </a:cxn>
                  <a:cxn ang="16200000">
                    <a:pos x="267882" y="283563"/>
                  </a:cxn>
                </a:cxnLst>
                <a:rect l="0" t="0" r="0" b="0"/>
                <a:pathLst>
                  <a:path w="21600" h="21600">
                    <a:moveTo>
                      <a:pt x="20441" y="21600"/>
                    </a:moveTo>
                    <a:lnTo>
                      <a:pt x="0" y="1095"/>
                    </a:lnTo>
                    <a:lnTo>
                      <a:pt x="1370" y="0"/>
                    </a:lnTo>
                    <a:lnTo>
                      <a:pt x="21600" y="20406"/>
                    </a:lnTo>
                    <a:lnTo>
                      <a:pt x="20441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2" name="Shape 250">
                <a:extLst>
                  <a:ext uri="{FF2B5EF4-FFF2-40B4-BE49-F238E27FC236}">
                    <a16:creationId xmlns:a16="http://schemas.microsoft.com/office/drawing/2014/main" id="{ABE4707E-91F8-552B-19B6-149D1C3FB1F2}"/>
                  </a:ext>
                </a:extLst>
              </p:cNvPr>
              <p:cNvSpPr/>
              <p:nvPr/>
            </p:nvSpPr>
            <p:spPr>
              <a:xfrm>
                <a:off x="2974135" y="3078672"/>
                <a:ext cx="496561" cy="1019256"/>
              </a:xfrm>
              <a:custGeom>
                <a:avLst/>
                <a:gdLst/>
                <a:ahLst/>
                <a:cxnLst>
                  <a:cxn ang="0">
                    <a:pos x="248280" y="509628"/>
                  </a:cxn>
                  <a:cxn ang="5400000">
                    <a:pos x="248280" y="509628"/>
                  </a:cxn>
                  <a:cxn ang="10800000">
                    <a:pos x="248280" y="509628"/>
                  </a:cxn>
                  <a:cxn ang="16200000">
                    <a:pos x="248280" y="509628"/>
                  </a:cxn>
                </a:cxnLst>
                <a:rect l="0" t="0" r="0" b="0"/>
                <a:pathLst>
                  <a:path w="21600" h="21600">
                    <a:moveTo>
                      <a:pt x="1819" y="21600"/>
                    </a:moveTo>
                    <a:lnTo>
                      <a:pt x="0" y="21212"/>
                    </a:lnTo>
                    <a:lnTo>
                      <a:pt x="19895" y="0"/>
                    </a:lnTo>
                    <a:lnTo>
                      <a:pt x="21600" y="332"/>
                    </a:lnTo>
                    <a:lnTo>
                      <a:pt x="1819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3" name="Shape 251">
                <a:extLst>
                  <a:ext uri="{FF2B5EF4-FFF2-40B4-BE49-F238E27FC236}">
                    <a16:creationId xmlns:a16="http://schemas.microsoft.com/office/drawing/2014/main" id="{6177CB48-1BE2-413B-3575-AECF8C1D189B}"/>
                  </a:ext>
                </a:extLst>
              </p:cNvPr>
              <p:cNvSpPr/>
              <p:nvPr/>
            </p:nvSpPr>
            <p:spPr>
              <a:xfrm>
                <a:off x="2312925" y="3964640"/>
                <a:ext cx="671665" cy="143743"/>
              </a:xfrm>
              <a:custGeom>
                <a:avLst/>
                <a:gdLst/>
                <a:ahLst/>
                <a:cxnLst>
                  <a:cxn ang="0">
                    <a:pos x="335832" y="71871"/>
                  </a:cxn>
                  <a:cxn ang="5400000">
                    <a:pos x="335832" y="71871"/>
                  </a:cxn>
                  <a:cxn ang="10800000">
                    <a:pos x="335832" y="71871"/>
                  </a:cxn>
                  <a:cxn ang="16200000">
                    <a:pos x="335832" y="71871"/>
                  </a:cxn>
                </a:cxnLst>
                <a:rect l="0" t="0" r="0" b="0"/>
                <a:pathLst>
                  <a:path w="21600" h="21600">
                    <a:moveTo>
                      <a:pt x="21516" y="21600"/>
                    </a:moveTo>
                    <a:lnTo>
                      <a:pt x="0" y="6676"/>
                    </a:lnTo>
                    <a:lnTo>
                      <a:pt x="252" y="0"/>
                    </a:lnTo>
                    <a:lnTo>
                      <a:pt x="21600" y="15316"/>
                    </a:lnTo>
                    <a:lnTo>
                      <a:pt x="2151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4" name="Shape 252">
                <a:extLst>
                  <a:ext uri="{FF2B5EF4-FFF2-40B4-BE49-F238E27FC236}">
                    <a16:creationId xmlns:a16="http://schemas.microsoft.com/office/drawing/2014/main" id="{1B07C97C-AC91-B459-33B6-7D786B771C10}"/>
                  </a:ext>
                </a:extLst>
              </p:cNvPr>
              <p:cNvSpPr/>
              <p:nvPr/>
            </p:nvSpPr>
            <p:spPr>
              <a:xfrm>
                <a:off x="2989816" y="4056111"/>
                <a:ext cx="582806" cy="376341"/>
              </a:xfrm>
              <a:custGeom>
                <a:avLst/>
                <a:gdLst/>
                <a:ahLst/>
                <a:cxnLst>
                  <a:cxn ang="0">
                    <a:pos x="291403" y="188170"/>
                  </a:cxn>
                  <a:cxn ang="5400000">
                    <a:pos x="291403" y="188170"/>
                  </a:cxn>
                  <a:cxn ang="10800000">
                    <a:pos x="291403" y="188170"/>
                  </a:cxn>
                  <a:cxn ang="16200000">
                    <a:pos x="291403" y="188170"/>
                  </a:cxn>
                </a:cxnLst>
                <a:rect l="0" t="0" r="0" b="0"/>
                <a:pathLst>
                  <a:path w="21600" h="21600">
                    <a:moveTo>
                      <a:pt x="20825" y="21600"/>
                    </a:moveTo>
                    <a:lnTo>
                      <a:pt x="0" y="2100"/>
                    </a:lnTo>
                    <a:lnTo>
                      <a:pt x="775" y="0"/>
                    </a:lnTo>
                    <a:lnTo>
                      <a:pt x="21600" y="19500"/>
                    </a:lnTo>
                    <a:lnTo>
                      <a:pt x="20825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5" name="Shape 253">
                <a:extLst>
                  <a:ext uri="{FF2B5EF4-FFF2-40B4-BE49-F238E27FC236}">
                    <a16:creationId xmlns:a16="http://schemas.microsoft.com/office/drawing/2014/main" id="{EBEE730F-705E-A222-91FC-0EDF1D9D4536}"/>
                  </a:ext>
                </a:extLst>
              </p:cNvPr>
              <p:cNvSpPr/>
              <p:nvPr/>
            </p:nvSpPr>
            <p:spPr>
              <a:xfrm>
                <a:off x="2997655" y="3611821"/>
                <a:ext cx="959147" cy="478267"/>
              </a:xfrm>
              <a:custGeom>
                <a:avLst/>
                <a:gdLst/>
                <a:ahLst/>
                <a:cxnLst>
                  <a:cxn ang="0">
                    <a:pos x="479573" y="239133"/>
                  </a:cxn>
                  <a:cxn ang="5400000">
                    <a:pos x="479573" y="239133"/>
                  </a:cxn>
                  <a:cxn ang="10800000">
                    <a:pos x="479573" y="239133"/>
                  </a:cxn>
                  <a:cxn ang="16200000">
                    <a:pos x="479573" y="239133"/>
                  </a:cxn>
                </a:cxnLst>
                <a:rect l="0" t="0" r="0" b="0"/>
                <a:pathLst>
                  <a:path w="21600" h="21600">
                    <a:moveTo>
                      <a:pt x="412" y="21600"/>
                    </a:moveTo>
                    <a:lnTo>
                      <a:pt x="0" y="19711"/>
                    </a:lnTo>
                    <a:lnTo>
                      <a:pt x="21188" y="0"/>
                    </a:lnTo>
                    <a:lnTo>
                      <a:pt x="21600" y="1770"/>
                    </a:lnTo>
                    <a:lnTo>
                      <a:pt x="412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6" name="Shape 254">
                <a:extLst>
                  <a:ext uri="{FF2B5EF4-FFF2-40B4-BE49-F238E27FC236}">
                    <a16:creationId xmlns:a16="http://schemas.microsoft.com/office/drawing/2014/main" id="{26E0E55B-78FB-8CAE-1D2D-0A6D2BB43F6E}"/>
                  </a:ext>
                </a:extLst>
              </p:cNvPr>
              <p:cNvSpPr/>
              <p:nvPr/>
            </p:nvSpPr>
            <p:spPr>
              <a:xfrm>
                <a:off x="2840847" y="3251161"/>
                <a:ext cx="175105" cy="815405"/>
              </a:xfrm>
              <a:custGeom>
                <a:avLst/>
                <a:gdLst/>
                <a:ahLst/>
                <a:cxnLst>
                  <a:cxn ang="0">
                    <a:pos x="87552" y="407702"/>
                  </a:cxn>
                  <a:cxn ang="5400000">
                    <a:pos x="87552" y="407702"/>
                  </a:cxn>
                  <a:cxn ang="10800000">
                    <a:pos x="87552" y="407702"/>
                  </a:cxn>
                  <a:cxn ang="16200000">
                    <a:pos x="87552" y="407702"/>
                  </a:cxn>
                </a:cxnLst>
                <a:rect l="0" t="0" r="0" b="0"/>
                <a:pathLst>
                  <a:path w="21600" h="21600">
                    <a:moveTo>
                      <a:pt x="16442" y="21600"/>
                    </a:moveTo>
                    <a:lnTo>
                      <a:pt x="0" y="208"/>
                    </a:lnTo>
                    <a:lnTo>
                      <a:pt x="5158" y="0"/>
                    </a:lnTo>
                    <a:lnTo>
                      <a:pt x="21600" y="21462"/>
                    </a:lnTo>
                    <a:lnTo>
                      <a:pt x="16442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7" name="Shape 255">
                <a:extLst>
                  <a:ext uri="{FF2B5EF4-FFF2-40B4-BE49-F238E27FC236}">
                    <a16:creationId xmlns:a16="http://schemas.microsoft.com/office/drawing/2014/main" id="{CA247DBD-6930-5CC7-E0FB-7E5554C2CEFF}"/>
                  </a:ext>
                </a:extLst>
              </p:cNvPr>
              <p:cNvSpPr/>
              <p:nvPr/>
            </p:nvSpPr>
            <p:spPr>
              <a:xfrm>
                <a:off x="2289403" y="3264229"/>
                <a:ext cx="49658" cy="716093"/>
              </a:xfrm>
              <a:custGeom>
                <a:avLst/>
                <a:gdLst/>
                <a:ahLst/>
                <a:cxnLst>
                  <a:cxn ang="0">
                    <a:pos x="24829" y="358046"/>
                  </a:cxn>
                  <a:cxn ang="5400000">
                    <a:pos x="24829" y="358046"/>
                  </a:cxn>
                  <a:cxn ang="10800000">
                    <a:pos x="24829" y="358046"/>
                  </a:cxn>
                  <a:cxn ang="16200000">
                    <a:pos x="24829" y="358046"/>
                  </a:cxn>
                </a:cxnLst>
                <a:rect l="0" t="0" r="0" b="0"/>
                <a:pathLst>
                  <a:path w="21600" h="21600">
                    <a:moveTo>
                      <a:pt x="2274" y="21600"/>
                    </a:moveTo>
                    <a:lnTo>
                      <a:pt x="0" y="0"/>
                    </a:lnTo>
                    <a:lnTo>
                      <a:pt x="18189" y="0"/>
                    </a:lnTo>
                    <a:lnTo>
                      <a:pt x="21600" y="21600"/>
                    </a:lnTo>
                    <a:lnTo>
                      <a:pt x="2274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8" name="Shape 256">
                <a:extLst>
                  <a:ext uri="{FF2B5EF4-FFF2-40B4-BE49-F238E27FC236}">
                    <a16:creationId xmlns:a16="http://schemas.microsoft.com/office/drawing/2014/main" id="{19596638-3237-8894-85EF-9B50A8E36490}"/>
                  </a:ext>
                </a:extLst>
              </p:cNvPr>
              <p:cNvSpPr/>
              <p:nvPr/>
            </p:nvSpPr>
            <p:spPr>
              <a:xfrm>
                <a:off x="2244975" y="2153502"/>
                <a:ext cx="86246" cy="1123795"/>
              </a:xfrm>
              <a:custGeom>
                <a:avLst/>
                <a:gdLst/>
                <a:ahLst/>
                <a:cxnLst>
                  <a:cxn ang="0">
                    <a:pos x="43123" y="561897"/>
                  </a:cxn>
                  <a:cxn ang="5400000">
                    <a:pos x="43123" y="561897"/>
                  </a:cxn>
                  <a:cxn ang="10800000">
                    <a:pos x="43123" y="561897"/>
                  </a:cxn>
                  <a:cxn ang="16200000">
                    <a:pos x="43123" y="561897"/>
                  </a:cxn>
                </a:cxnLst>
                <a:rect l="0" t="0" r="0" b="0"/>
                <a:pathLst>
                  <a:path w="21600" h="21600">
                    <a:moveTo>
                      <a:pt x="11127" y="21600"/>
                    </a:moveTo>
                    <a:lnTo>
                      <a:pt x="0" y="0"/>
                    </a:lnTo>
                    <a:lnTo>
                      <a:pt x="11127" y="0"/>
                    </a:lnTo>
                    <a:lnTo>
                      <a:pt x="21600" y="21600"/>
                    </a:lnTo>
                    <a:lnTo>
                      <a:pt x="1112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9" name="Shape 257">
                <a:extLst>
                  <a:ext uri="{FF2B5EF4-FFF2-40B4-BE49-F238E27FC236}">
                    <a16:creationId xmlns:a16="http://schemas.microsoft.com/office/drawing/2014/main" id="{CF7527D3-5BEB-1C8E-8510-586B0A5B5BE9}"/>
                  </a:ext>
                </a:extLst>
              </p:cNvPr>
              <p:cNvSpPr/>
              <p:nvPr/>
            </p:nvSpPr>
            <p:spPr>
              <a:xfrm>
                <a:off x="2320766" y="3225026"/>
                <a:ext cx="548831" cy="83633"/>
              </a:xfrm>
              <a:custGeom>
                <a:avLst/>
                <a:gdLst/>
                <a:ahLst/>
                <a:cxnLst>
                  <a:cxn ang="0">
                    <a:pos x="274415" y="41816"/>
                  </a:cxn>
                  <a:cxn ang="5400000">
                    <a:pos x="274415" y="41816"/>
                  </a:cxn>
                  <a:cxn ang="10800000">
                    <a:pos x="274415" y="41816"/>
                  </a:cxn>
                  <a:cxn ang="16200000">
                    <a:pos x="274415" y="41816"/>
                  </a:cxn>
                </a:cxnLst>
                <a:rect l="0" t="0" r="0" b="0"/>
                <a:pathLst>
                  <a:path w="21600" h="21600">
                    <a:moveTo>
                      <a:pt x="206" y="21600"/>
                    </a:moveTo>
                    <a:lnTo>
                      <a:pt x="0" y="10125"/>
                    </a:lnTo>
                    <a:lnTo>
                      <a:pt x="21394" y="0"/>
                    </a:lnTo>
                    <a:lnTo>
                      <a:pt x="21600" y="11475"/>
                    </a:lnTo>
                    <a:lnTo>
                      <a:pt x="20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0" name="Shape 258">
                <a:extLst>
                  <a:ext uri="{FF2B5EF4-FFF2-40B4-BE49-F238E27FC236}">
                    <a16:creationId xmlns:a16="http://schemas.microsoft.com/office/drawing/2014/main" id="{65EEDF34-EE62-8A21-A360-2C1E8B5543C4}"/>
                  </a:ext>
                </a:extLst>
              </p:cNvPr>
              <p:cNvSpPr/>
              <p:nvPr/>
            </p:nvSpPr>
            <p:spPr>
              <a:xfrm>
                <a:off x="1536722" y="3277296"/>
                <a:ext cx="784044" cy="527923"/>
              </a:xfrm>
              <a:custGeom>
                <a:avLst/>
                <a:gdLst/>
                <a:ahLst/>
                <a:cxnLst>
                  <a:cxn ang="0">
                    <a:pos x="392022" y="263961"/>
                  </a:cxn>
                  <a:cxn ang="5400000">
                    <a:pos x="392022" y="263961"/>
                  </a:cxn>
                  <a:cxn ang="10800000">
                    <a:pos x="392022" y="263961"/>
                  </a:cxn>
                  <a:cxn ang="16200000">
                    <a:pos x="392022" y="263961"/>
                  </a:cxn>
                </a:cxnLst>
                <a:rect l="0" t="0" r="0" b="0"/>
                <a:pathLst>
                  <a:path w="21600" h="21600">
                    <a:moveTo>
                      <a:pt x="720" y="21600"/>
                    </a:moveTo>
                    <a:lnTo>
                      <a:pt x="0" y="20103"/>
                    </a:lnTo>
                    <a:lnTo>
                      <a:pt x="21024" y="0"/>
                    </a:lnTo>
                    <a:lnTo>
                      <a:pt x="21600" y="1283"/>
                    </a:lnTo>
                    <a:lnTo>
                      <a:pt x="720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1" name="Shape 259">
                <a:extLst>
                  <a:ext uri="{FF2B5EF4-FFF2-40B4-BE49-F238E27FC236}">
                    <a16:creationId xmlns:a16="http://schemas.microsoft.com/office/drawing/2014/main" id="{4A046FAA-BE40-F1A4-52F1-03E82021CBE1}"/>
                  </a:ext>
                </a:extLst>
              </p:cNvPr>
              <p:cNvSpPr/>
              <p:nvPr/>
            </p:nvSpPr>
            <p:spPr>
              <a:xfrm>
                <a:off x="1050616" y="3776470"/>
                <a:ext cx="520083" cy="888582"/>
              </a:xfrm>
              <a:custGeom>
                <a:avLst/>
                <a:gdLst/>
                <a:ahLst/>
                <a:cxnLst>
                  <a:cxn ang="0">
                    <a:pos x="260041" y="444291"/>
                  </a:cxn>
                  <a:cxn ang="5400000">
                    <a:pos x="260041" y="444291"/>
                  </a:cxn>
                  <a:cxn ang="10800000">
                    <a:pos x="260041" y="444291"/>
                  </a:cxn>
                  <a:cxn ang="16200000">
                    <a:pos x="260041" y="444291"/>
                  </a:cxn>
                </a:cxnLst>
                <a:rect l="0" t="0" r="0" b="0"/>
                <a:pathLst>
                  <a:path w="21600" h="21600">
                    <a:moveTo>
                      <a:pt x="1737" y="21600"/>
                    </a:moveTo>
                    <a:lnTo>
                      <a:pt x="0" y="21092"/>
                    </a:lnTo>
                    <a:lnTo>
                      <a:pt x="19863" y="0"/>
                    </a:lnTo>
                    <a:lnTo>
                      <a:pt x="21600" y="508"/>
                    </a:lnTo>
                    <a:lnTo>
                      <a:pt x="173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2" name="Shape 260">
                <a:extLst>
                  <a:ext uri="{FF2B5EF4-FFF2-40B4-BE49-F238E27FC236}">
                    <a16:creationId xmlns:a16="http://schemas.microsoft.com/office/drawing/2014/main" id="{EE3C72CA-BA4F-AD91-B0F6-2F571AC8BEB1}"/>
                  </a:ext>
                </a:extLst>
              </p:cNvPr>
              <p:cNvSpPr/>
              <p:nvPr/>
            </p:nvSpPr>
            <p:spPr>
              <a:xfrm>
                <a:off x="1061070" y="3972480"/>
                <a:ext cx="1259696" cy="679504"/>
              </a:xfrm>
              <a:custGeom>
                <a:avLst/>
                <a:gdLst/>
                <a:ahLst/>
                <a:cxnLst>
                  <a:cxn ang="0">
                    <a:pos x="629848" y="339752"/>
                  </a:cxn>
                  <a:cxn ang="5400000">
                    <a:pos x="629848" y="339752"/>
                  </a:cxn>
                  <a:cxn ang="10800000">
                    <a:pos x="629848" y="339752"/>
                  </a:cxn>
                  <a:cxn ang="16200000">
                    <a:pos x="629848" y="339752"/>
                  </a:cxn>
                </a:cxnLst>
                <a:rect l="0" t="0" r="0" b="0"/>
                <a:pathLst>
                  <a:path w="21600" h="21600">
                    <a:moveTo>
                      <a:pt x="314" y="21600"/>
                    </a:moveTo>
                    <a:lnTo>
                      <a:pt x="0" y="20437"/>
                    </a:lnTo>
                    <a:lnTo>
                      <a:pt x="21241" y="0"/>
                    </a:lnTo>
                    <a:lnTo>
                      <a:pt x="21600" y="1329"/>
                    </a:lnTo>
                    <a:lnTo>
                      <a:pt x="314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3" name="Shape 261">
                <a:extLst>
                  <a:ext uri="{FF2B5EF4-FFF2-40B4-BE49-F238E27FC236}">
                    <a16:creationId xmlns:a16="http://schemas.microsoft.com/office/drawing/2014/main" id="{61832CDA-F4CC-A9D1-3B77-AB4A7FA9D076}"/>
                  </a:ext>
                </a:extLst>
              </p:cNvPr>
              <p:cNvSpPr/>
              <p:nvPr/>
            </p:nvSpPr>
            <p:spPr>
              <a:xfrm>
                <a:off x="1534110" y="3776470"/>
                <a:ext cx="318845" cy="972213"/>
              </a:xfrm>
              <a:custGeom>
                <a:avLst/>
                <a:gdLst/>
                <a:ahLst/>
                <a:cxnLst>
                  <a:cxn ang="0">
                    <a:pos x="159422" y="486106"/>
                  </a:cxn>
                  <a:cxn ang="5400000">
                    <a:pos x="159422" y="486106"/>
                  </a:cxn>
                  <a:cxn ang="10800000">
                    <a:pos x="159422" y="486106"/>
                  </a:cxn>
                  <a:cxn ang="16200000">
                    <a:pos x="159422" y="486106"/>
                  </a:cxn>
                </a:cxnLst>
                <a:rect l="0" t="0" r="0" b="0"/>
                <a:pathLst>
                  <a:path w="21600" h="21600">
                    <a:moveTo>
                      <a:pt x="18767" y="21600"/>
                    </a:moveTo>
                    <a:lnTo>
                      <a:pt x="0" y="232"/>
                    </a:lnTo>
                    <a:lnTo>
                      <a:pt x="2833" y="0"/>
                    </a:lnTo>
                    <a:lnTo>
                      <a:pt x="21600" y="21310"/>
                    </a:lnTo>
                    <a:lnTo>
                      <a:pt x="1876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4" name="Shape 262">
                <a:extLst>
                  <a:ext uri="{FF2B5EF4-FFF2-40B4-BE49-F238E27FC236}">
                    <a16:creationId xmlns:a16="http://schemas.microsoft.com/office/drawing/2014/main" id="{F670FBE0-6E6C-DBB0-9266-FC6E700115C3}"/>
                  </a:ext>
                </a:extLst>
              </p:cNvPr>
              <p:cNvSpPr/>
              <p:nvPr/>
            </p:nvSpPr>
            <p:spPr>
              <a:xfrm>
                <a:off x="412928" y="3298204"/>
                <a:ext cx="671665" cy="1343327"/>
              </a:xfrm>
              <a:custGeom>
                <a:avLst/>
                <a:gdLst/>
                <a:ahLst/>
                <a:cxnLst>
                  <a:cxn ang="0">
                    <a:pos x="335832" y="671663"/>
                  </a:cxn>
                  <a:cxn ang="5400000">
                    <a:pos x="335832" y="671663"/>
                  </a:cxn>
                  <a:cxn ang="10800000">
                    <a:pos x="335832" y="671663"/>
                  </a:cxn>
                  <a:cxn ang="16200000">
                    <a:pos x="335832" y="671663"/>
                  </a:cxn>
                </a:cxnLst>
                <a:rect l="0" t="0" r="0" b="0"/>
                <a:pathLst>
                  <a:path w="21600" h="21600">
                    <a:moveTo>
                      <a:pt x="20423" y="21600"/>
                    </a:moveTo>
                    <a:lnTo>
                      <a:pt x="0" y="294"/>
                    </a:lnTo>
                    <a:lnTo>
                      <a:pt x="1261" y="0"/>
                    </a:lnTo>
                    <a:lnTo>
                      <a:pt x="21600" y="21306"/>
                    </a:lnTo>
                    <a:lnTo>
                      <a:pt x="20423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5" name="Shape 263">
                <a:extLst>
                  <a:ext uri="{FF2B5EF4-FFF2-40B4-BE49-F238E27FC236}">
                    <a16:creationId xmlns:a16="http://schemas.microsoft.com/office/drawing/2014/main" id="{7D9FE872-7A79-1649-1D90-E79527B45E00}"/>
                  </a:ext>
                </a:extLst>
              </p:cNvPr>
              <p:cNvSpPr/>
              <p:nvPr/>
            </p:nvSpPr>
            <p:spPr>
              <a:xfrm>
                <a:off x="128061" y="1910450"/>
                <a:ext cx="324071" cy="1413891"/>
              </a:xfrm>
              <a:custGeom>
                <a:avLst/>
                <a:gdLst/>
                <a:ahLst/>
                <a:cxnLst>
                  <a:cxn ang="0">
                    <a:pos x="162035" y="706945"/>
                  </a:cxn>
                  <a:cxn ang="5400000">
                    <a:pos x="162035" y="706945"/>
                  </a:cxn>
                  <a:cxn ang="10800000">
                    <a:pos x="162035" y="706945"/>
                  </a:cxn>
                  <a:cxn ang="16200000">
                    <a:pos x="162035" y="706945"/>
                  </a:cxn>
                </a:cxnLst>
                <a:rect l="0" t="0" r="0" b="0"/>
                <a:pathLst>
                  <a:path w="21600" h="21600">
                    <a:moveTo>
                      <a:pt x="18987" y="21600"/>
                    </a:moveTo>
                    <a:lnTo>
                      <a:pt x="0" y="120"/>
                    </a:lnTo>
                    <a:lnTo>
                      <a:pt x="2613" y="0"/>
                    </a:lnTo>
                    <a:lnTo>
                      <a:pt x="21600" y="21400"/>
                    </a:lnTo>
                    <a:lnTo>
                      <a:pt x="1898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6" name="Shape 264">
                <a:extLst>
                  <a:ext uri="{FF2B5EF4-FFF2-40B4-BE49-F238E27FC236}">
                    <a16:creationId xmlns:a16="http://schemas.microsoft.com/office/drawing/2014/main" id="{C87A0CA3-629E-6CFE-B128-4C1F2239306B}"/>
                  </a:ext>
                </a:extLst>
              </p:cNvPr>
              <p:cNvSpPr/>
              <p:nvPr/>
            </p:nvSpPr>
            <p:spPr>
              <a:xfrm>
                <a:off x="138514" y="1907836"/>
                <a:ext cx="640303" cy="540991"/>
              </a:xfrm>
              <a:custGeom>
                <a:avLst/>
                <a:gdLst/>
                <a:ahLst/>
                <a:cxnLst>
                  <a:cxn ang="0">
                    <a:pos x="320151" y="270495"/>
                  </a:cxn>
                  <a:cxn ang="5400000">
                    <a:pos x="320151" y="270495"/>
                  </a:cxn>
                  <a:cxn ang="10800000">
                    <a:pos x="320151" y="270495"/>
                  </a:cxn>
                  <a:cxn ang="16200000">
                    <a:pos x="320151" y="270495"/>
                  </a:cxn>
                </a:cxnLst>
                <a:rect l="0" t="0" r="0" b="0"/>
                <a:pathLst>
                  <a:path w="21600" h="21600">
                    <a:moveTo>
                      <a:pt x="20718" y="21600"/>
                    </a:moveTo>
                    <a:lnTo>
                      <a:pt x="0" y="1357"/>
                    </a:lnTo>
                    <a:lnTo>
                      <a:pt x="970" y="0"/>
                    </a:lnTo>
                    <a:lnTo>
                      <a:pt x="21600" y="20243"/>
                    </a:lnTo>
                    <a:lnTo>
                      <a:pt x="20718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7" name="Shape 265">
                <a:extLst>
                  <a:ext uri="{FF2B5EF4-FFF2-40B4-BE49-F238E27FC236}">
                    <a16:creationId xmlns:a16="http://schemas.microsoft.com/office/drawing/2014/main" id="{3C763159-9F6D-0211-0742-55C8E2CC6AD0}"/>
                  </a:ext>
                </a:extLst>
              </p:cNvPr>
              <p:cNvSpPr/>
              <p:nvPr/>
            </p:nvSpPr>
            <p:spPr>
              <a:xfrm>
                <a:off x="407701" y="2430530"/>
                <a:ext cx="384183" cy="867675"/>
              </a:xfrm>
              <a:custGeom>
                <a:avLst/>
                <a:gdLst/>
                <a:ahLst/>
                <a:cxnLst>
                  <a:cxn ang="0">
                    <a:pos x="192091" y="433837"/>
                  </a:cxn>
                  <a:cxn ang="5400000">
                    <a:pos x="192091" y="433837"/>
                  </a:cxn>
                  <a:cxn ang="10800000">
                    <a:pos x="192091" y="433837"/>
                  </a:cxn>
                  <a:cxn ang="16200000">
                    <a:pos x="192091" y="433837"/>
                  </a:cxn>
                </a:cxnLst>
                <a:rect l="0" t="0" r="0" b="0"/>
                <a:pathLst>
                  <a:path w="21600" h="21600">
                    <a:moveTo>
                      <a:pt x="2351" y="21600"/>
                    </a:moveTo>
                    <a:lnTo>
                      <a:pt x="0" y="21210"/>
                    </a:lnTo>
                    <a:lnTo>
                      <a:pt x="19396" y="0"/>
                    </a:lnTo>
                    <a:lnTo>
                      <a:pt x="21600" y="325"/>
                    </a:lnTo>
                    <a:lnTo>
                      <a:pt x="2351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" name="Shape 266">
                <a:extLst>
                  <a:ext uri="{FF2B5EF4-FFF2-40B4-BE49-F238E27FC236}">
                    <a16:creationId xmlns:a16="http://schemas.microsoft.com/office/drawing/2014/main" id="{BFD138BC-2C50-58A7-20F5-76A03D9DD878}"/>
                  </a:ext>
                </a:extLst>
              </p:cNvPr>
              <p:cNvSpPr/>
              <p:nvPr/>
            </p:nvSpPr>
            <p:spPr>
              <a:xfrm>
                <a:off x="755294" y="2412237"/>
                <a:ext cx="687346" cy="407703"/>
              </a:xfrm>
              <a:custGeom>
                <a:avLst/>
                <a:gdLst/>
                <a:ahLst/>
                <a:cxnLst>
                  <a:cxn ang="0">
                    <a:pos x="343673" y="203851"/>
                  </a:cxn>
                  <a:cxn ang="5400000">
                    <a:pos x="343673" y="203851"/>
                  </a:cxn>
                  <a:cxn ang="10800000">
                    <a:pos x="343673" y="203851"/>
                  </a:cxn>
                  <a:cxn ang="16200000">
                    <a:pos x="343673" y="203851"/>
                  </a:cxn>
                </a:cxnLst>
                <a:rect l="0" t="0" r="0" b="0"/>
                <a:pathLst>
                  <a:path w="21600" h="21600">
                    <a:moveTo>
                      <a:pt x="21025" y="21600"/>
                    </a:moveTo>
                    <a:lnTo>
                      <a:pt x="0" y="1938"/>
                    </a:lnTo>
                    <a:lnTo>
                      <a:pt x="575" y="0"/>
                    </a:lnTo>
                    <a:lnTo>
                      <a:pt x="21600" y="19662"/>
                    </a:lnTo>
                    <a:lnTo>
                      <a:pt x="21025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" name="Shape 267">
                <a:extLst>
                  <a:ext uri="{FF2B5EF4-FFF2-40B4-BE49-F238E27FC236}">
                    <a16:creationId xmlns:a16="http://schemas.microsoft.com/office/drawing/2014/main" id="{F4AED100-DD6A-7E04-86FF-F868258A3641}"/>
                  </a:ext>
                </a:extLst>
              </p:cNvPr>
              <p:cNvSpPr/>
              <p:nvPr/>
            </p:nvSpPr>
            <p:spPr>
              <a:xfrm>
                <a:off x="1400822" y="2793804"/>
                <a:ext cx="164650" cy="1000962"/>
              </a:xfrm>
              <a:custGeom>
                <a:avLst/>
                <a:gdLst/>
                <a:ahLst/>
                <a:cxnLst>
                  <a:cxn ang="0">
                    <a:pos x="82325" y="500481"/>
                  </a:cxn>
                  <a:cxn ang="5400000">
                    <a:pos x="82325" y="500481"/>
                  </a:cxn>
                  <a:cxn ang="10800000">
                    <a:pos x="82325" y="500481"/>
                  </a:cxn>
                  <a:cxn ang="16200000">
                    <a:pos x="82325" y="500481"/>
                  </a:cxn>
                </a:cxnLst>
                <a:rect l="0" t="0" r="0" b="0"/>
                <a:pathLst>
                  <a:path w="21600" h="21600">
                    <a:moveTo>
                      <a:pt x="15771" y="21600"/>
                    </a:moveTo>
                    <a:lnTo>
                      <a:pt x="0" y="169"/>
                    </a:lnTo>
                    <a:lnTo>
                      <a:pt x="5486" y="0"/>
                    </a:lnTo>
                    <a:lnTo>
                      <a:pt x="21600" y="21487"/>
                    </a:lnTo>
                    <a:lnTo>
                      <a:pt x="15771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0" name="Shape 268">
                <a:extLst>
                  <a:ext uri="{FF2B5EF4-FFF2-40B4-BE49-F238E27FC236}">
                    <a16:creationId xmlns:a16="http://schemas.microsoft.com/office/drawing/2014/main" id="{CEA1AC91-1E3A-085B-AEEE-5BD91AD58C6F}"/>
                  </a:ext>
                </a:extLst>
              </p:cNvPr>
              <p:cNvSpPr/>
              <p:nvPr/>
            </p:nvSpPr>
            <p:spPr>
              <a:xfrm>
                <a:off x="1424344" y="2780736"/>
                <a:ext cx="888582" cy="520083"/>
              </a:xfrm>
              <a:custGeom>
                <a:avLst/>
                <a:gdLst/>
                <a:ahLst/>
                <a:cxnLst>
                  <a:cxn ang="0">
                    <a:pos x="444291" y="260041"/>
                  </a:cxn>
                  <a:cxn ang="5400000">
                    <a:pos x="444291" y="260041"/>
                  </a:cxn>
                  <a:cxn ang="10800000">
                    <a:pos x="444291" y="260041"/>
                  </a:cxn>
                  <a:cxn ang="16200000">
                    <a:pos x="444291" y="260041"/>
                  </a:cxn>
                </a:cxnLst>
                <a:rect l="0" t="0" r="0" b="0"/>
                <a:pathLst>
                  <a:path w="21600" h="21600">
                    <a:moveTo>
                      <a:pt x="21155" y="21600"/>
                    </a:moveTo>
                    <a:lnTo>
                      <a:pt x="0" y="1520"/>
                    </a:lnTo>
                    <a:lnTo>
                      <a:pt x="445" y="0"/>
                    </a:lnTo>
                    <a:lnTo>
                      <a:pt x="21600" y="19972"/>
                    </a:lnTo>
                    <a:lnTo>
                      <a:pt x="21155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1" name="Shape 269">
                <a:extLst>
                  <a:ext uri="{FF2B5EF4-FFF2-40B4-BE49-F238E27FC236}">
                    <a16:creationId xmlns:a16="http://schemas.microsoft.com/office/drawing/2014/main" id="{9C3B20E1-99EC-8D02-6C8E-4CA05834654C}"/>
                  </a:ext>
                </a:extLst>
              </p:cNvPr>
              <p:cNvSpPr/>
              <p:nvPr/>
            </p:nvSpPr>
            <p:spPr>
              <a:xfrm>
                <a:off x="1322417" y="2273722"/>
                <a:ext cx="125448" cy="530537"/>
              </a:xfrm>
              <a:custGeom>
                <a:avLst/>
                <a:gdLst/>
                <a:ahLst/>
                <a:cxnLst>
                  <a:cxn ang="0">
                    <a:pos x="62724" y="265268"/>
                  </a:cxn>
                  <a:cxn ang="5400000">
                    <a:pos x="62724" y="265268"/>
                  </a:cxn>
                  <a:cxn ang="10800000">
                    <a:pos x="62724" y="265268"/>
                  </a:cxn>
                  <a:cxn ang="16200000">
                    <a:pos x="62724" y="265268"/>
                  </a:cxn>
                </a:cxnLst>
                <a:rect l="0" t="0" r="0" b="0"/>
                <a:pathLst>
                  <a:path w="21600" h="21600">
                    <a:moveTo>
                      <a:pt x="14400" y="21600"/>
                    </a:moveTo>
                    <a:lnTo>
                      <a:pt x="0" y="213"/>
                    </a:lnTo>
                    <a:lnTo>
                      <a:pt x="7200" y="0"/>
                    </a:lnTo>
                    <a:lnTo>
                      <a:pt x="21600" y="21387"/>
                    </a:lnTo>
                    <a:lnTo>
                      <a:pt x="14400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2" name="Shape 270">
                <a:extLst>
                  <a:ext uri="{FF2B5EF4-FFF2-40B4-BE49-F238E27FC236}">
                    <a16:creationId xmlns:a16="http://schemas.microsoft.com/office/drawing/2014/main" id="{EF9971B2-97A5-1B9F-AB65-A17C607922B2}"/>
                  </a:ext>
                </a:extLst>
              </p:cNvPr>
              <p:cNvSpPr/>
              <p:nvPr/>
            </p:nvSpPr>
            <p:spPr>
              <a:xfrm>
                <a:off x="423382" y="2772896"/>
                <a:ext cx="1006190" cy="522696"/>
              </a:xfrm>
              <a:custGeom>
                <a:avLst/>
                <a:gdLst/>
                <a:ahLst/>
                <a:cxnLst>
                  <a:cxn ang="0">
                    <a:pos x="503095" y="261348"/>
                  </a:cxn>
                  <a:cxn ang="5400000">
                    <a:pos x="503095" y="261348"/>
                  </a:cxn>
                  <a:cxn ang="10800000">
                    <a:pos x="503095" y="261348"/>
                  </a:cxn>
                  <a:cxn ang="16200000">
                    <a:pos x="503095" y="261348"/>
                  </a:cxn>
                </a:cxnLst>
                <a:rect l="0" t="0" r="0" b="0"/>
                <a:pathLst>
                  <a:path w="21600" h="21600">
                    <a:moveTo>
                      <a:pt x="393" y="21600"/>
                    </a:moveTo>
                    <a:lnTo>
                      <a:pt x="0" y="19872"/>
                    </a:lnTo>
                    <a:lnTo>
                      <a:pt x="21207" y="0"/>
                    </a:lnTo>
                    <a:lnTo>
                      <a:pt x="21600" y="1620"/>
                    </a:lnTo>
                    <a:lnTo>
                      <a:pt x="393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3" name="Shape 271">
                <a:extLst>
                  <a:ext uri="{FF2B5EF4-FFF2-40B4-BE49-F238E27FC236}">
                    <a16:creationId xmlns:a16="http://schemas.microsoft.com/office/drawing/2014/main" id="{8FBEC3A1-842F-5E68-D8AD-0132249EA969}"/>
                  </a:ext>
                </a:extLst>
              </p:cNvPr>
              <p:cNvSpPr/>
              <p:nvPr/>
            </p:nvSpPr>
            <p:spPr>
              <a:xfrm>
                <a:off x="431224" y="3261615"/>
                <a:ext cx="1115955" cy="522696"/>
              </a:xfrm>
              <a:custGeom>
                <a:avLst/>
                <a:gdLst/>
                <a:ahLst/>
                <a:cxnLst>
                  <a:cxn ang="0">
                    <a:pos x="557977" y="261348"/>
                  </a:cxn>
                  <a:cxn ang="5400000">
                    <a:pos x="557977" y="261348"/>
                  </a:cxn>
                  <a:cxn ang="10800000">
                    <a:pos x="557977" y="261348"/>
                  </a:cxn>
                  <a:cxn ang="16200000">
                    <a:pos x="557977" y="261348"/>
                  </a:cxn>
                </a:cxnLst>
                <a:rect l="0" t="0" r="0" b="0"/>
                <a:pathLst>
                  <a:path w="21600" h="21600">
                    <a:moveTo>
                      <a:pt x="21246" y="21600"/>
                    </a:moveTo>
                    <a:lnTo>
                      <a:pt x="0" y="1512"/>
                    </a:lnTo>
                    <a:lnTo>
                      <a:pt x="354" y="0"/>
                    </a:lnTo>
                    <a:lnTo>
                      <a:pt x="21600" y="20088"/>
                    </a:lnTo>
                    <a:lnTo>
                      <a:pt x="2124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4" name="Shape 272">
                <a:extLst>
                  <a:ext uri="{FF2B5EF4-FFF2-40B4-BE49-F238E27FC236}">
                    <a16:creationId xmlns:a16="http://schemas.microsoft.com/office/drawing/2014/main" id="{FE4C8E4C-50F8-AD28-DA95-73BB8E0243AD}"/>
                  </a:ext>
                </a:extLst>
              </p:cNvPr>
              <p:cNvSpPr/>
              <p:nvPr/>
            </p:nvSpPr>
            <p:spPr>
              <a:xfrm>
                <a:off x="1557630" y="3611821"/>
                <a:ext cx="2383491" cy="196012"/>
              </a:xfrm>
              <a:custGeom>
                <a:avLst/>
                <a:gdLst/>
                <a:ahLst/>
                <a:cxnLst>
                  <a:cxn ang="0">
                    <a:pos x="1191745" y="98006"/>
                  </a:cxn>
                  <a:cxn ang="5400000">
                    <a:pos x="1191745" y="98006"/>
                  </a:cxn>
                  <a:cxn ang="10800000">
                    <a:pos x="1191745" y="98006"/>
                  </a:cxn>
                  <a:cxn ang="16200000">
                    <a:pos x="1191745" y="98006"/>
                  </a:cxn>
                </a:cxnLst>
                <a:rect l="0" t="0" r="0" b="0"/>
                <a:pathLst>
                  <a:path w="21600" h="21600">
                    <a:moveTo>
                      <a:pt x="47" y="21600"/>
                    </a:moveTo>
                    <a:lnTo>
                      <a:pt x="0" y="16992"/>
                    </a:lnTo>
                    <a:lnTo>
                      <a:pt x="21576" y="0"/>
                    </a:lnTo>
                    <a:lnTo>
                      <a:pt x="21600" y="4320"/>
                    </a:lnTo>
                    <a:lnTo>
                      <a:pt x="4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5" name="Shape 273">
                <a:extLst>
                  <a:ext uri="{FF2B5EF4-FFF2-40B4-BE49-F238E27FC236}">
                    <a16:creationId xmlns:a16="http://schemas.microsoft.com/office/drawing/2014/main" id="{260C0982-ACDB-E781-122D-821FF130BEAC}"/>
                  </a:ext>
                </a:extLst>
              </p:cNvPr>
              <p:cNvSpPr/>
              <p:nvPr/>
            </p:nvSpPr>
            <p:spPr>
              <a:xfrm>
                <a:off x="3441946" y="2629154"/>
                <a:ext cx="982667" cy="473041"/>
              </a:xfrm>
              <a:custGeom>
                <a:avLst/>
                <a:gdLst/>
                <a:ahLst/>
                <a:cxnLst>
                  <a:cxn ang="0">
                    <a:pos x="491333" y="236520"/>
                  </a:cxn>
                  <a:cxn ang="5400000">
                    <a:pos x="491333" y="236520"/>
                  </a:cxn>
                  <a:cxn ang="10800000">
                    <a:pos x="491333" y="236520"/>
                  </a:cxn>
                  <a:cxn ang="16200000">
                    <a:pos x="491333" y="236520"/>
                  </a:cxn>
                </a:cxnLst>
                <a:rect l="0" t="0" r="0" b="0"/>
                <a:pathLst>
                  <a:path w="21600" h="21600">
                    <a:moveTo>
                      <a:pt x="402" y="21600"/>
                    </a:moveTo>
                    <a:lnTo>
                      <a:pt x="0" y="19691"/>
                    </a:lnTo>
                    <a:lnTo>
                      <a:pt x="21255" y="0"/>
                    </a:lnTo>
                    <a:lnTo>
                      <a:pt x="21600" y="1909"/>
                    </a:lnTo>
                    <a:lnTo>
                      <a:pt x="402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6" name="Shape 274">
                <a:extLst>
                  <a:ext uri="{FF2B5EF4-FFF2-40B4-BE49-F238E27FC236}">
                    <a16:creationId xmlns:a16="http://schemas.microsoft.com/office/drawing/2014/main" id="{16EFE63D-D103-3AA2-630B-27C32B927112}"/>
                  </a:ext>
                </a:extLst>
              </p:cNvPr>
              <p:cNvSpPr/>
              <p:nvPr/>
            </p:nvSpPr>
            <p:spPr>
              <a:xfrm>
                <a:off x="2853915" y="3060378"/>
                <a:ext cx="603714" cy="201240"/>
              </a:xfrm>
              <a:custGeom>
                <a:avLst/>
                <a:gdLst/>
                <a:ahLst/>
                <a:cxnLst>
                  <a:cxn ang="0">
                    <a:pos x="301857" y="100620"/>
                  </a:cxn>
                  <a:cxn ang="5400000">
                    <a:pos x="301857" y="100620"/>
                  </a:cxn>
                  <a:cxn ang="10800000">
                    <a:pos x="301857" y="100620"/>
                  </a:cxn>
                  <a:cxn ang="16200000">
                    <a:pos x="301857" y="100620"/>
                  </a:cxn>
                </a:cxnLst>
                <a:rect l="0" t="0" r="0" b="0"/>
                <a:pathLst>
                  <a:path w="21600" h="21600">
                    <a:moveTo>
                      <a:pt x="374" y="21600"/>
                    </a:moveTo>
                    <a:lnTo>
                      <a:pt x="0" y="17392"/>
                    </a:lnTo>
                    <a:lnTo>
                      <a:pt x="21132" y="0"/>
                    </a:lnTo>
                    <a:lnTo>
                      <a:pt x="21600" y="4488"/>
                    </a:lnTo>
                    <a:lnTo>
                      <a:pt x="374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7" name="Shape 275">
                <a:extLst>
                  <a:ext uri="{FF2B5EF4-FFF2-40B4-BE49-F238E27FC236}">
                    <a16:creationId xmlns:a16="http://schemas.microsoft.com/office/drawing/2014/main" id="{7B862BCF-FD08-EBFE-CA57-B4F131C0C73D}"/>
                  </a:ext>
                </a:extLst>
              </p:cNvPr>
              <p:cNvSpPr/>
              <p:nvPr/>
            </p:nvSpPr>
            <p:spPr>
              <a:xfrm>
                <a:off x="4338368" y="1382528"/>
                <a:ext cx="99313" cy="1270150"/>
              </a:xfrm>
              <a:custGeom>
                <a:avLst/>
                <a:gdLst/>
                <a:ahLst/>
                <a:cxnLst>
                  <a:cxn ang="0">
                    <a:pos x="49656" y="635075"/>
                  </a:cxn>
                  <a:cxn ang="5400000">
                    <a:pos x="49656" y="635075"/>
                  </a:cxn>
                  <a:cxn ang="10800000">
                    <a:pos x="49656" y="635075"/>
                  </a:cxn>
                  <a:cxn ang="16200000">
                    <a:pos x="49656" y="635075"/>
                  </a:cxn>
                </a:cxnLst>
                <a:rect l="0" t="0" r="0" b="0"/>
                <a:pathLst>
                  <a:path w="21600" h="21600">
                    <a:moveTo>
                      <a:pt x="11937" y="21600"/>
                    </a:moveTo>
                    <a:lnTo>
                      <a:pt x="0" y="44"/>
                    </a:lnTo>
                    <a:lnTo>
                      <a:pt x="9095" y="0"/>
                    </a:lnTo>
                    <a:lnTo>
                      <a:pt x="21600" y="21511"/>
                    </a:lnTo>
                    <a:lnTo>
                      <a:pt x="1193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8" name="Shape 276">
                <a:extLst>
                  <a:ext uri="{FF2B5EF4-FFF2-40B4-BE49-F238E27FC236}">
                    <a16:creationId xmlns:a16="http://schemas.microsoft.com/office/drawing/2014/main" id="{611FBB7E-904F-F2D8-A600-B3A9AF888A89}"/>
                  </a:ext>
                </a:extLst>
              </p:cNvPr>
              <p:cNvSpPr/>
              <p:nvPr/>
            </p:nvSpPr>
            <p:spPr>
              <a:xfrm>
                <a:off x="3656251" y="588032"/>
                <a:ext cx="718707" cy="815405"/>
              </a:xfrm>
              <a:custGeom>
                <a:avLst/>
                <a:gdLst/>
                <a:ahLst/>
                <a:cxnLst>
                  <a:cxn ang="0">
                    <a:pos x="359353" y="407702"/>
                  </a:cxn>
                  <a:cxn ang="5400000">
                    <a:pos x="359353" y="407702"/>
                  </a:cxn>
                  <a:cxn ang="10800000">
                    <a:pos x="359353" y="407702"/>
                  </a:cxn>
                  <a:cxn ang="16200000">
                    <a:pos x="359353" y="407702"/>
                  </a:cxn>
                </a:cxnLst>
                <a:rect l="0" t="0" r="0" b="0"/>
                <a:pathLst>
                  <a:path w="21600" h="21600">
                    <a:moveTo>
                      <a:pt x="20657" y="21600"/>
                    </a:moveTo>
                    <a:lnTo>
                      <a:pt x="0" y="762"/>
                    </a:lnTo>
                    <a:lnTo>
                      <a:pt x="1021" y="0"/>
                    </a:lnTo>
                    <a:lnTo>
                      <a:pt x="21600" y="20838"/>
                    </a:lnTo>
                    <a:lnTo>
                      <a:pt x="2065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9" name="Shape 277">
                <a:extLst>
                  <a:ext uri="{FF2B5EF4-FFF2-40B4-BE49-F238E27FC236}">
                    <a16:creationId xmlns:a16="http://schemas.microsoft.com/office/drawing/2014/main" id="{A1D3E64A-4506-A7C8-1750-EA6E9DCC7DA7}"/>
                  </a:ext>
                </a:extLst>
              </p:cNvPr>
              <p:cNvSpPr/>
              <p:nvPr/>
            </p:nvSpPr>
            <p:spPr>
              <a:xfrm>
                <a:off x="3792152" y="1379914"/>
                <a:ext cx="572352" cy="446906"/>
              </a:xfrm>
              <a:custGeom>
                <a:avLst/>
                <a:gdLst/>
                <a:ahLst/>
                <a:cxnLst>
                  <a:cxn ang="0">
                    <a:pos x="286176" y="223453"/>
                  </a:cxn>
                  <a:cxn ang="5400000">
                    <a:pos x="286176" y="223453"/>
                  </a:cxn>
                  <a:cxn ang="10800000">
                    <a:pos x="286176" y="223453"/>
                  </a:cxn>
                  <a:cxn ang="16200000">
                    <a:pos x="286176" y="223453"/>
                  </a:cxn>
                </a:cxnLst>
                <a:rect l="0" t="0" r="0" b="0"/>
                <a:pathLst>
                  <a:path w="21600" h="21600">
                    <a:moveTo>
                      <a:pt x="1085" y="21600"/>
                    </a:moveTo>
                    <a:lnTo>
                      <a:pt x="0" y="19832"/>
                    </a:lnTo>
                    <a:lnTo>
                      <a:pt x="20614" y="0"/>
                    </a:lnTo>
                    <a:lnTo>
                      <a:pt x="21600" y="1516"/>
                    </a:lnTo>
                    <a:lnTo>
                      <a:pt x="1085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0" name="Shape 278">
                <a:extLst>
                  <a:ext uri="{FF2B5EF4-FFF2-40B4-BE49-F238E27FC236}">
                    <a16:creationId xmlns:a16="http://schemas.microsoft.com/office/drawing/2014/main" id="{3C99F947-48D8-AABC-A1EC-9B278B1026D9}"/>
                  </a:ext>
                </a:extLst>
              </p:cNvPr>
              <p:cNvSpPr/>
              <p:nvPr/>
            </p:nvSpPr>
            <p:spPr>
              <a:xfrm>
                <a:off x="3214574" y="1795457"/>
                <a:ext cx="611554" cy="527923"/>
              </a:xfrm>
              <a:custGeom>
                <a:avLst/>
                <a:gdLst/>
                <a:ahLst/>
                <a:cxnLst>
                  <a:cxn ang="0">
                    <a:pos x="305777" y="263961"/>
                  </a:cxn>
                  <a:cxn ang="5400000">
                    <a:pos x="305777" y="263961"/>
                  </a:cxn>
                  <a:cxn ang="10800000">
                    <a:pos x="305777" y="263961"/>
                  </a:cxn>
                  <a:cxn ang="16200000">
                    <a:pos x="305777" y="263961"/>
                  </a:cxn>
                </a:cxnLst>
                <a:rect l="0" t="0" r="0" b="0"/>
                <a:pathLst>
                  <a:path w="21600" h="21600">
                    <a:moveTo>
                      <a:pt x="923" y="21600"/>
                    </a:moveTo>
                    <a:lnTo>
                      <a:pt x="0" y="20317"/>
                    </a:lnTo>
                    <a:lnTo>
                      <a:pt x="20677" y="0"/>
                    </a:lnTo>
                    <a:lnTo>
                      <a:pt x="21600" y="1283"/>
                    </a:lnTo>
                    <a:lnTo>
                      <a:pt x="923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1" name="Shape 279">
                <a:extLst>
                  <a:ext uri="{FF2B5EF4-FFF2-40B4-BE49-F238E27FC236}">
                    <a16:creationId xmlns:a16="http://schemas.microsoft.com/office/drawing/2014/main" id="{EABB90AD-76D7-EAD9-8B10-E81953673BCA}"/>
                  </a:ext>
                </a:extLst>
              </p:cNvPr>
              <p:cNvSpPr/>
              <p:nvPr/>
            </p:nvSpPr>
            <p:spPr>
              <a:xfrm>
                <a:off x="2263268" y="2153502"/>
                <a:ext cx="974828" cy="169878"/>
              </a:xfrm>
              <a:custGeom>
                <a:avLst/>
                <a:gdLst/>
                <a:ahLst/>
                <a:cxnLst>
                  <a:cxn ang="0">
                    <a:pos x="487414" y="84939"/>
                  </a:cxn>
                  <a:cxn ang="5400000">
                    <a:pos x="487414" y="84939"/>
                  </a:cxn>
                  <a:cxn ang="10800000">
                    <a:pos x="487414" y="84939"/>
                  </a:cxn>
                  <a:cxn ang="16200000">
                    <a:pos x="487414" y="84939"/>
                  </a:cxn>
                </a:cxnLst>
                <a:rect l="0" t="0" r="0" b="0"/>
                <a:pathLst>
                  <a:path w="21600" h="21600">
                    <a:moveTo>
                      <a:pt x="21426" y="21600"/>
                    </a:moveTo>
                    <a:lnTo>
                      <a:pt x="0" y="5317"/>
                    </a:lnTo>
                    <a:lnTo>
                      <a:pt x="174" y="0"/>
                    </a:lnTo>
                    <a:lnTo>
                      <a:pt x="21600" y="15951"/>
                    </a:lnTo>
                    <a:lnTo>
                      <a:pt x="2142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2" name="Shape 280">
                <a:extLst>
                  <a:ext uri="{FF2B5EF4-FFF2-40B4-BE49-F238E27FC236}">
                    <a16:creationId xmlns:a16="http://schemas.microsoft.com/office/drawing/2014/main" id="{C5DAF49B-523F-30B1-C586-4178F49CCD18}"/>
                  </a:ext>
                </a:extLst>
              </p:cNvPr>
              <p:cNvSpPr/>
              <p:nvPr/>
            </p:nvSpPr>
            <p:spPr>
              <a:xfrm>
                <a:off x="1340713" y="2163956"/>
                <a:ext cx="922558" cy="130675"/>
              </a:xfrm>
              <a:custGeom>
                <a:avLst/>
                <a:gdLst/>
                <a:ahLst/>
                <a:cxnLst>
                  <a:cxn ang="0">
                    <a:pos x="461279" y="65337"/>
                  </a:cxn>
                  <a:cxn ang="5400000">
                    <a:pos x="461279" y="65337"/>
                  </a:cxn>
                  <a:cxn ang="10800000">
                    <a:pos x="461279" y="65337"/>
                  </a:cxn>
                  <a:cxn ang="16200000">
                    <a:pos x="461279" y="65337"/>
                  </a:cxn>
                </a:cxnLst>
                <a:rect l="0" t="0" r="0" b="0"/>
                <a:pathLst>
                  <a:path w="21600" h="21600">
                    <a:moveTo>
                      <a:pt x="122" y="21600"/>
                    </a:moveTo>
                    <a:lnTo>
                      <a:pt x="0" y="15120"/>
                    </a:lnTo>
                    <a:lnTo>
                      <a:pt x="21478" y="0"/>
                    </a:lnTo>
                    <a:lnTo>
                      <a:pt x="21600" y="7344"/>
                    </a:lnTo>
                    <a:lnTo>
                      <a:pt x="122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3" name="Shape 281">
                <a:extLst>
                  <a:ext uri="{FF2B5EF4-FFF2-40B4-BE49-F238E27FC236}">
                    <a16:creationId xmlns:a16="http://schemas.microsoft.com/office/drawing/2014/main" id="{30A7AA85-8B10-DCC1-1E8E-423E8C3A698A}"/>
                  </a:ext>
                </a:extLst>
              </p:cNvPr>
              <p:cNvSpPr/>
              <p:nvPr/>
            </p:nvSpPr>
            <p:spPr>
              <a:xfrm>
                <a:off x="146354" y="1899996"/>
                <a:ext cx="1204813" cy="405090"/>
              </a:xfrm>
              <a:custGeom>
                <a:avLst/>
                <a:gdLst/>
                <a:ahLst/>
                <a:cxnLst>
                  <a:cxn ang="0">
                    <a:pos x="602406" y="202545"/>
                  </a:cxn>
                  <a:cxn ang="5400000">
                    <a:pos x="602406" y="202545"/>
                  </a:cxn>
                  <a:cxn ang="10800000">
                    <a:pos x="602406" y="202545"/>
                  </a:cxn>
                  <a:cxn ang="16200000">
                    <a:pos x="602406" y="202545"/>
                  </a:cxn>
                </a:cxnLst>
                <a:rect l="0" t="0" r="0" b="0"/>
                <a:pathLst>
                  <a:path w="21600" h="21600">
                    <a:moveTo>
                      <a:pt x="21319" y="21600"/>
                    </a:moveTo>
                    <a:lnTo>
                      <a:pt x="0" y="2230"/>
                    </a:lnTo>
                    <a:lnTo>
                      <a:pt x="234" y="0"/>
                    </a:lnTo>
                    <a:lnTo>
                      <a:pt x="21600" y="19510"/>
                    </a:lnTo>
                    <a:lnTo>
                      <a:pt x="21319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4" name="Shape 282">
                <a:extLst>
                  <a:ext uri="{FF2B5EF4-FFF2-40B4-BE49-F238E27FC236}">
                    <a16:creationId xmlns:a16="http://schemas.microsoft.com/office/drawing/2014/main" id="{8E5415DA-6D2B-93CF-A80C-BC8C79A8E3D8}"/>
                  </a:ext>
                </a:extLst>
              </p:cNvPr>
              <p:cNvSpPr/>
              <p:nvPr/>
            </p:nvSpPr>
            <p:spPr>
              <a:xfrm>
                <a:off x="765748" y="2273722"/>
                <a:ext cx="569739" cy="185558"/>
              </a:xfrm>
              <a:custGeom>
                <a:avLst/>
                <a:gdLst/>
                <a:ahLst/>
                <a:cxnLst>
                  <a:cxn ang="0">
                    <a:pos x="284869" y="92779"/>
                  </a:cxn>
                  <a:cxn ang="5400000">
                    <a:pos x="284869" y="92779"/>
                  </a:cxn>
                  <a:cxn ang="10800000">
                    <a:pos x="284869" y="92779"/>
                  </a:cxn>
                  <a:cxn ang="16200000">
                    <a:pos x="284869" y="92779"/>
                  </a:cxn>
                </a:cxnLst>
                <a:rect l="0" t="0" r="0" b="0"/>
                <a:pathLst>
                  <a:path w="21600" h="21600">
                    <a:moveTo>
                      <a:pt x="495" y="21600"/>
                    </a:moveTo>
                    <a:lnTo>
                      <a:pt x="0" y="16428"/>
                    </a:lnTo>
                    <a:lnTo>
                      <a:pt x="21303" y="0"/>
                    </a:lnTo>
                    <a:lnTo>
                      <a:pt x="21600" y="4563"/>
                    </a:lnTo>
                    <a:lnTo>
                      <a:pt x="495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5" name="Shape 283">
                <a:extLst>
                  <a:ext uri="{FF2B5EF4-FFF2-40B4-BE49-F238E27FC236}">
                    <a16:creationId xmlns:a16="http://schemas.microsoft.com/office/drawing/2014/main" id="{60EE195B-E9A1-DFC1-8372-EF399AB615EC}"/>
                  </a:ext>
                </a:extLst>
              </p:cNvPr>
              <p:cNvSpPr/>
              <p:nvPr/>
            </p:nvSpPr>
            <p:spPr>
              <a:xfrm>
                <a:off x="1416503" y="2284176"/>
                <a:ext cx="1811139" cy="509629"/>
              </a:xfrm>
              <a:custGeom>
                <a:avLst/>
                <a:gdLst/>
                <a:ahLst/>
                <a:cxnLst>
                  <a:cxn ang="0">
                    <a:pos x="905569" y="254814"/>
                  </a:cxn>
                  <a:cxn ang="5400000">
                    <a:pos x="905569" y="254814"/>
                  </a:cxn>
                  <a:cxn ang="10800000">
                    <a:pos x="905569" y="254814"/>
                  </a:cxn>
                  <a:cxn ang="16200000">
                    <a:pos x="905569" y="254814"/>
                  </a:cxn>
                </a:cxnLst>
                <a:rect l="0" t="0" r="0" b="0"/>
                <a:pathLst>
                  <a:path w="21600" h="21600"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4" y="20829"/>
                      <a:pt x="44" y="20829"/>
                      <a:pt x="44" y="20829"/>
                    </a:cubicBezTo>
                    <a:cubicBezTo>
                      <a:pt x="44" y="19903"/>
                      <a:pt x="44" y="19903"/>
                      <a:pt x="44" y="19903"/>
                    </a:cubicBezTo>
                    <a:cubicBezTo>
                      <a:pt x="653" y="19594"/>
                      <a:pt x="15721" y="5400"/>
                      <a:pt x="21469" y="0"/>
                    </a:cubicBezTo>
                    <a:cubicBezTo>
                      <a:pt x="21600" y="1697"/>
                      <a:pt x="21600" y="1697"/>
                      <a:pt x="21600" y="1697"/>
                    </a:cubicBezTo>
                    <a:cubicBezTo>
                      <a:pt x="1916" y="20366"/>
                      <a:pt x="218" y="21600"/>
                      <a:pt x="0" y="21600"/>
                    </a:cubicBez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6" name="Shape 284">
                <a:extLst>
                  <a:ext uri="{FF2B5EF4-FFF2-40B4-BE49-F238E27FC236}">
                    <a16:creationId xmlns:a16="http://schemas.microsoft.com/office/drawing/2014/main" id="{A840586A-8BB8-217B-481E-18F58925725B}"/>
                  </a:ext>
                </a:extLst>
              </p:cNvPr>
              <p:cNvSpPr/>
              <p:nvPr/>
            </p:nvSpPr>
            <p:spPr>
              <a:xfrm>
                <a:off x="1416502" y="2174410"/>
                <a:ext cx="859835" cy="624622"/>
              </a:xfrm>
              <a:custGeom>
                <a:avLst/>
                <a:gdLst/>
                <a:ahLst/>
                <a:cxnLst>
                  <a:cxn ang="0">
                    <a:pos x="429917" y="312311"/>
                  </a:cxn>
                  <a:cxn ang="5400000">
                    <a:pos x="429917" y="312311"/>
                  </a:cxn>
                  <a:cxn ang="10800000">
                    <a:pos x="429917" y="312311"/>
                  </a:cxn>
                  <a:cxn ang="16200000">
                    <a:pos x="429917" y="312311"/>
                  </a:cxn>
                </a:cxnLst>
                <a:rect l="0" t="0" r="0" b="0"/>
                <a:pathLst>
                  <a:path w="21600" h="21600">
                    <a:moveTo>
                      <a:pt x="525" y="21600"/>
                    </a:moveTo>
                    <a:lnTo>
                      <a:pt x="0" y="20335"/>
                    </a:lnTo>
                    <a:lnTo>
                      <a:pt x="21075" y="0"/>
                    </a:lnTo>
                    <a:lnTo>
                      <a:pt x="21600" y="1265"/>
                    </a:lnTo>
                    <a:lnTo>
                      <a:pt x="525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7" name="Shape 285">
                <a:extLst>
                  <a:ext uri="{FF2B5EF4-FFF2-40B4-BE49-F238E27FC236}">
                    <a16:creationId xmlns:a16="http://schemas.microsoft.com/office/drawing/2014/main" id="{5A196F0F-CC16-FF0B-18CB-FC2D87582BFA}"/>
                  </a:ext>
                </a:extLst>
              </p:cNvPr>
              <p:cNvSpPr/>
              <p:nvPr/>
            </p:nvSpPr>
            <p:spPr>
              <a:xfrm>
                <a:off x="2284176" y="1795457"/>
                <a:ext cx="1523657" cy="378956"/>
              </a:xfrm>
              <a:custGeom>
                <a:avLst/>
                <a:gdLst/>
                <a:ahLst/>
                <a:cxnLst>
                  <a:cxn ang="0">
                    <a:pos x="761828" y="189478"/>
                  </a:cxn>
                  <a:cxn ang="5400000">
                    <a:pos x="761828" y="189478"/>
                  </a:cxn>
                  <a:cxn ang="10800000">
                    <a:pos x="761828" y="189478"/>
                  </a:cxn>
                  <a:cxn ang="16200000">
                    <a:pos x="761828" y="189478"/>
                  </a:cxn>
                </a:cxnLst>
                <a:rect l="0" t="0" r="0" b="0"/>
                <a:pathLst>
                  <a:path w="21600" h="21600">
                    <a:moveTo>
                      <a:pt x="111" y="21600"/>
                    </a:moveTo>
                    <a:lnTo>
                      <a:pt x="0" y="19068"/>
                    </a:lnTo>
                    <a:lnTo>
                      <a:pt x="21415" y="0"/>
                    </a:lnTo>
                    <a:lnTo>
                      <a:pt x="21600" y="2234"/>
                    </a:lnTo>
                    <a:lnTo>
                      <a:pt x="111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8" name="Shape 286">
                <a:extLst>
                  <a:ext uri="{FF2B5EF4-FFF2-40B4-BE49-F238E27FC236}">
                    <a16:creationId xmlns:a16="http://schemas.microsoft.com/office/drawing/2014/main" id="{2315314C-C7DE-610F-1C56-FE3D293F722D}"/>
                  </a:ext>
                </a:extLst>
              </p:cNvPr>
              <p:cNvSpPr/>
              <p:nvPr/>
            </p:nvSpPr>
            <p:spPr>
              <a:xfrm>
                <a:off x="3211960" y="2310311"/>
                <a:ext cx="266576" cy="765749"/>
              </a:xfrm>
              <a:custGeom>
                <a:avLst/>
                <a:gdLst/>
                <a:ahLst/>
                <a:cxnLst>
                  <a:cxn ang="0">
                    <a:pos x="133288" y="382874"/>
                  </a:cxn>
                  <a:cxn ang="5400000">
                    <a:pos x="133288" y="382874"/>
                  </a:cxn>
                  <a:cxn ang="10800000">
                    <a:pos x="133288" y="382874"/>
                  </a:cxn>
                  <a:cxn ang="16200000">
                    <a:pos x="133288" y="382874"/>
                  </a:cxn>
                </a:cxnLst>
                <a:rect l="0" t="0" r="0" b="0"/>
                <a:pathLst>
                  <a:path w="21600" h="21600">
                    <a:moveTo>
                      <a:pt x="18000" y="21600"/>
                    </a:moveTo>
                    <a:lnTo>
                      <a:pt x="0" y="295"/>
                    </a:lnTo>
                    <a:lnTo>
                      <a:pt x="3600" y="0"/>
                    </a:lnTo>
                    <a:lnTo>
                      <a:pt x="21600" y="21305"/>
                    </a:lnTo>
                    <a:lnTo>
                      <a:pt x="18000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" name="Shape 287">
                <a:extLst>
                  <a:ext uri="{FF2B5EF4-FFF2-40B4-BE49-F238E27FC236}">
                    <a16:creationId xmlns:a16="http://schemas.microsoft.com/office/drawing/2014/main" id="{15D2E92D-57D8-CA5F-9C3D-1FD1DFD44A90}"/>
                  </a:ext>
                </a:extLst>
              </p:cNvPr>
              <p:cNvSpPr/>
              <p:nvPr/>
            </p:nvSpPr>
            <p:spPr>
              <a:xfrm>
                <a:off x="2804258" y="1204812"/>
                <a:ext cx="1539338" cy="203852"/>
              </a:xfrm>
              <a:custGeom>
                <a:avLst/>
                <a:gdLst/>
                <a:ahLst/>
                <a:cxnLst>
                  <a:cxn ang="0">
                    <a:pos x="769669" y="101926"/>
                  </a:cxn>
                  <a:cxn ang="5400000">
                    <a:pos x="769669" y="101926"/>
                  </a:cxn>
                  <a:cxn ang="10800000">
                    <a:pos x="769669" y="101926"/>
                  </a:cxn>
                  <a:cxn ang="16200000">
                    <a:pos x="769669" y="101926"/>
                  </a:cxn>
                </a:cxnLst>
                <a:rect l="0" t="0" r="0" b="0"/>
                <a:pathLst>
                  <a:path w="21600" h="21600">
                    <a:moveTo>
                      <a:pt x="21527" y="21600"/>
                    </a:moveTo>
                    <a:lnTo>
                      <a:pt x="0" y="4431"/>
                    </a:lnTo>
                    <a:lnTo>
                      <a:pt x="37" y="0"/>
                    </a:lnTo>
                    <a:lnTo>
                      <a:pt x="21600" y="16892"/>
                    </a:lnTo>
                    <a:lnTo>
                      <a:pt x="2152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0" name="Shape 288">
                <a:extLst>
                  <a:ext uri="{FF2B5EF4-FFF2-40B4-BE49-F238E27FC236}">
                    <a16:creationId xmlns:a16="http://schemas.microsoft.com/office/drawing/2014/main" id="{0471BA8C-88C6-0B98-40B2-4DBAC9A62F78}"/>
                  </a:ext>
                </a:extLst>
              </p:cNvPr>
              <p:cNvSpPr/>
              <p:nvPr/>
            </p:nvSpPr>
            <p:spPr>
              <a:xfrm>
                <a:off x="2799031" y="590645"/>
                <a:ext cx="880743" cy="645530"/>
              </a:xfrm>
              <a:custGeom>
                <a:avLst/>
                <a:gdLst/>
                <a:ahLst/>
                <a:cxnLst>
                  <a:cxn ang="0">
                    <a:pos x="440371" y="322765"/>
                  </a:cxn>
                  <a:cxn ang="5400000">
                    <a:pos x="440371" y="322765"/>
                  </a:cxn>
                  <a:cxn ang="10800000">
                    <a:pos x="440371" y="322765"/>
                  </a:cxn>
                  <a:cxn ang="16200000">
                    <a:pos x="440371" y="322765"/>
                  </a:cxn>
                </a:cxnLst>
                <a:rect l="0" t="0" r="0" b="0"/>
                <a:pathLst>
                  <a:path w="21600" h="21600">
                    <a:moveTo>
                      <a:pt x="641" y="21600"/>
                    </a:moveTo>
                    <a:lnTo>
                      <a:pt x="0" y="20376"/>
                    </a:lnTo>
                    <a:lnTo>
                      <a:pt x="20959" y="0"/>
                    </a:lnTo>
                    <a:lnTo>
                      <a:pt x="21600" y="1137"/>
                    </a:lnTo>
                    <a:lnTo>
                      <a:pt x="641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1" name="Shape 289">
                <a:extLst>
                  <a:ext uri="{FF2B5EF4-FFF2-40B4-BE49-F238E27FC236}">
                    <a16:creationId xmlns:a16="http://schemas.microsoft.com/office/drawing/2014/main" id="{233E36B3-7993-EE96-EF84-9866F340741B}"/>
                  </a:ext>
                </a:extLst>
              </p:cNvPr>
              <p:cNvSpPr/>
              <p:nvPr/>
            </p:nvSpPr>
            <p:spPr>
              <a:xfrm>
                <a:off x="128061" y="956531"/>
                <a:ext cx="423383" cy="959147"/>
              </a:xfrm>
              <a:custGeom>
                <a:avLst/>
                <a:gdLst/>
                <a:ahLst/>
                <a:cxnLst>
                  <a:cxn ang="0">
                    <a:pos x="211691" y="479573"/>
                  </a:cxn>
                  <a:cxn ang="5400000">
                    <a:pos x="211691" y="479573"/>
                  </a:cxn>
                  <a:cxn ang="10800000">
                    <a:pos x="211691" y="479573"/>
                  </a:cxn>
                  <a:cxn ang="16200000">
                    <a:pos x="211691" y="479573"/>
                  </a:cxn>
                </a:cxnLst>
                <a:rect l="0" t="0" r="0" b="0"/>
                <a:pathLst>
                  <a:path w="21600" h="21600">
                    <a:moveTo>
                      <a:pt x="2000" y="21600"/>
                    </a:moveTo>
                    <a:lnTo>
                      <a:pt x="0" y="21247"/>
                    </a:lnTo>
                    <a:lnTo>
                      <a:pt x="19600" y="0"/>
                    </a:lnTo>
                    <a:lnTo>
                      <a:pt x="21600" y="294"/>
                    </a:lnTo>
                    <a:lnTo>
                      <a:pt x="2000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2" name="Shape 290">
                <a:extLst>
                  <a:ext uri="{FF2B5EF4-FFF2-40B4-BE49-F238E27FC236}">
                    <a16:creationId xmlns:a16="http://schemas.microsoft.com/office/drawing/2014/main" id="{56371BFB-0619-81BC-8058-1CA2DF2CFF86}"/>
                  </a:ext>
                </a:extLst>
              </p:cNvPr>
              <p:cNvSpPr/>
              <p:nvPr/>
            </p:nvSpPr>
            <p:spPr>
              <a:xfrm>
                <a:off x="533148" y="938238"/>
                <a:ext cx="666438" cy="919943"/>
              </a:xfrm>
              <a:custGeom>
                <a:avLst/>
                <a:gdLst/>
                <a:ahLst/>
                <a:cxnLst>
                  <a:cxn ang="0">
                    <a:pos x="333219" y="459971"/>
                  </a:cxn>
                  <a:cxn ang="5400000">
                    <a:pos x="333219" y="459971"/>
                  </a:cxn>
                  <a:cxn ang="10800000">
                    <a:pos x="333219" y="459971"/>
                  </a:cxn>
                  <a:cxn ang="16200000">
                    <a:pos x="333219" y="459971"/>
                  </a:cxn>
                </a:cxnLst>
                <a:rect l="0" t="0" r="0" b="0"/>
                <a:pathLst>
                  <a:path w="21600" h="21600">
                    <a:moveTo>
                      <a:pt x="20499" y="21600"/>
                    </a:moveTo>
                    <a:lnTo>
                      <a:pt x="0" y="614"/>
                    </a:lnTo>
                    <a:lnTo>
                      <a:pt x="1101" y="0"/>
                    </a:lnTo>
                    <a:lnTo>
                      <a:pt x="21600" y="21048"/>
                    </a:lnTo>
                    <a:lnTo>
                      <a:pt x="20499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3" name="Shape 291">
                <a:extLst>
                  <a:ext uri="{FF2B5EF4-FFF2-40B4-BE49-F238E27FC236}">
                    <a16:creationId xmlns:a16="http://schemas.microsoft.com/office/drawing/2014/main" id="{A7624DF8-E0F5-D5C8-CFD0-FBA593E9E1A8}"/>
                  </a:ext>
                </a:extLst>
              </p:cNvPr>
              <p:cNvSpPr/>
              <p:nvPr/>
            </p:nvSpPr>
            <p:spPr>
              <a:xfrm>
                <a:off x="1196971" y="1808524"/>
                <a:ext cx="1097660" cy="381568"/>
              </a:xfrm>
              <a:custGeom>
                <a:avLst/>
                <a:gdLst/>
                <a:ahLst/>
                <a:cxnLst>
                  <a:cxn ang="0">
                    <a:pos x="548830" y="190784"/>
                  </a:cxn>
                  <a:cxn ang="5400000">
                    <a:pos x="548830" y="190784"/>
                  </a:cxn>
                  <a:cxn ang="10800000">
                    <a:pos x="548830" y="190784"/>
                  </a:cxn>
                  <a:cxn ang="16200000">
                    <a:pos x="548830" y="190784"/>
                  </a:cxn>
                </a:cxnLst>
                <a:rect l="0" t="0" r="0" b="0"/>
                <a:pathLst>
                  <a:path w="21600" h="21600">
                    <a:moveTo>
                      <a:pt x="21343" y="21600"/>
                    </a:moveTo>
                    <a:lnTo>
                      <a:pt x="0" y="2367"/>
                    </a:lnTo>
                    <a:lnTo>
                      <a:pt x="309" y="0"/>
                    </a:lnTo>
                    <a:lnTo>
                      <a:pt x="21600" y="19233"/>
                    </a:lnTo>
                    <a:lnTo>
                      <a:pt x="21343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4" name="Shape 292">
                <a:extLst>
                  <a:ext uri="{FF2B5EF4-FFF2-40B4-BE49-F238E27FC236}">
                    <a16:creationId xmlns:a16="http://schemas.microsoft.com/office/drawing/2014/main" id="{FCA0E7D1-648C-1712-6985-AC64F4A2DD37}"/>
                  </a:ext>
                </a:extLst>
              </p:cNvPr>
              <p:cNvSpPr/>
              <p:nvPr/>
            </p:nvSpPr>
            <p:spPr>
              <a:xfrm>
                <a:off x="1170836" y="1824204"/>
                <a:ext cx="182944" cy="462587"/>
              </a:xfrm>
              <a:custGeom>
                <a:avLst/>
                <a:gdLst/>
                <a:ahLst/>
                <a:cxnLst>
                  <a:cxn ang="0">
                    <a:pos x="91472" y="231293"/>
                  </a:cxn>
                  <a:cxn ang="5400000">
                    <a:pos x="91472" y="231293"/>
                  </a:cxn>
                  <a:cxn ang="10800000">
                    <a:pos x="91472" y="231293"/>
                  </a:cxn>
                  <a:cxn ang="16200000">
                    <a:pos x="91472" y="231293"/>
                  </a:cxn>
                </a:cxnLst>
                <a:rect l="0" t="0" r="0" b="0"/>
                <a:pathLst>
                  <a:path w="21600" h="21600">
                    <a:moveTo>
                      <a:pt x="16354" y="21600"/>
                    </a:moveTo>
                    <a:lnTo>
                      <a:pt x="0" y="488"/>
                    </a:lnTo>
                    <a:lnTo>
                      <a:pt x="5246" y="0"/>
                    </a:lnTo>
                    <a:lnTo>
                      <a:pt x="21600" y="20990"/>
                    </a:lnTo>
                    <a:lnTo>
                      <a:pt x="16354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5" name="Shape 293">
                <a:extLst>
                  <a:ext uri="{FF2B5EF4-FFF2-40B4-BE49-F238E27FC236}">
                    <a16:creationId xmlns:a16="http://schemas.microsoft.com/office/drawing/2014/main" id="{352E441E-5645-4F52-2ABB-A558723CA7D0}"/>
                  </a:ext>
                </a:extLst>
              </p:cNvPr>
              <p:cNvSpPr/>
              <p:nvPr/>
            </p:nvSpPr>
            <p:spPr>
              <a:xfrm>
                <a:off x="747453" y="1813750"/>
                <a:ext cx="457360" cy="629849"/>
              </a:xfrm>
              <a:custGeom>
                <a:avLst/>
                <a:gdLst/>
                <a:ahLst/>
                <a:cxnLst>
                  <a:cxn ang="0">
                    <a:pos x="228680" y="314924"/>
                  </a:cxn>
                  <a:cxn ang="5400000">
                    <a:pos x="228680" y="314924"/>
                  </a:cxn>
                  <a:cxn ang="10800000">
                    <a:pos x="228680" y="314924"/>
                  </a:cxn>
                  <a:cxn ang="16200000">
                    <a:pos x="228680" y="314924"/>
                  </a:cxn>
                </a:cxnLst>
                <a:rect l="0" t="0" r="0" b="0"/>
                <a:pathLst>
                  <a:path w="21600" h="21600">
                    <a:moveTo>
                      <a:pt x="1605" y="21600"/>
                    </a:moveTo>
                    <a:lnTo>
                      <a:pt x="0" y="20704"/>
                    </a:lnTo>
                    <a:lnTo>
                      <a:pt x="19995" y="0"/>
                    </a:lnTo>
                    <a:lnTo>
                      <a:pt x="21600" y="896"/>
                    </a:lnTo>
                    <a:lnTo>
                      <a:pt x="1605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6" name="Shape 294">
                <a:extLst>
                  <a:ext uri="{FF2B5EF4-FFF2-40B4-BE49-F238E27FC236}">
                    <a16:creationId xmlns:a16="http://schemas.microsoft.com/office/drawing/2014/main" id="{024EE519-98CF-A62B-5F33-1D918926DFA4}"/>
                  </a:ext>
                </a:extLst>
              </p:cNvPr>
              <p:cNvSpPr/>
              <p:nvPr/>
            </p:nvSpPr>
            <p:spPr>
              <a:xfrm>
                <a:off x="512240" y="358046"/>
                <a:ext cx="755296" cy="616781"/>
              </a:xfrm>
              <a:custGeom>
                <a:avLst/>
                <a:gdLst/>
                <a:ahLst/>
                <a:cxnLst>
                  <a:cxn ang="0">
                    <a:pos x="377648" y="308390"/>
                  </a:cxn>
                  <a:cxn ang="5400000">
                    <a:pos x="377648" y="308390"/>
                  </a:cxn>
                  <a:cxn ang="10800000">
                    <a:pos x="377648" y="308390"/>
                  </a:cxn>
                  <a:cxn ang="16200000">
                    <a:pos x="377648" y="308390"/>
                  </a:cxn>
                </a:cxnLst>
                <a:rect l="0" t="0" r="0" b="0"/>
                <a:pathLst>
                  <a:path w="21600" h="21600">
                    <a:moveTo>
                      <a:pt x="673" y="21600"/>
                    </a:moveTo>
                    <a:lnTo>
                      <a:pt x="0" y="20410"/>
                    </a:lnTo>
                    <a:lnTo>
                      <a:pt x="20853" y="0"/>
                    </a:lnTo>
                    <a:lnTo>
                      <a:pt x="21600" y="1098"/>
                    </a:lnTo>
                    <a:lnTo>
                      <a:pt x="673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7" name="Shape 295">
                <a:extLst>
                  <a:ext uri="{FF2B5EF4-FFF2-40B4-BE49-F238E27FC236}">
                    <a16:creationId xmlns:a16="http://schemas.microsoft.com/office/drawing/2014/main" id="{C9AD9ECF-9D08-1D7D-75C6-CFF678D32C71}"/>
                  </a:ext>
                </a:extLst>
              </p:cNvPr>
              <p:cNvSpPr/>
              <p:nvPr/>
            </p:nvSpPr>
            <p:spPr>
              <a:xfrm>
                <a:off x="1225720" y="365886"/>
                <a:ext cx="799724" cy="953920"/>
              </a:xfrm>
              <a:custGeom>
                <a:avLst/>
                <a:gdLst/>
                <a:ahLst/>
                <a:cxnLst>
                  <a:cxn ang="0">
                    <a:pos x="399862" y="476960"/>
                  </a:cxn>
                  <a:cxn ang="5400000">
                    <a:pos x="399862" y="476960"/>
                  </a:cxn>
                  <a:cxn ang="10800000">
                    <a:pos x="399862" y="476960"/>
                  </a:cxn>
                  <a:cxn ang="16200000">
                    <a:pos x="399862" y="476960"/>
                  </a:cxn>
                </a:cxnLst>
                <a:rect l="0" t="0" r="0" b="0"/>
                <a:pathLst>
                  <a:path w="21600" h="21600">
                    <a:moveTo>
                      <a:pt x="20753" y="21600"/>
                    </a:moveTo>
                    <a:lnTo>
                      <a:pt x="0" y="651"/>
                    </a:lnTo>
                    <a:lnTo>
                      <a:pt x="918" y="0"/>
                    </a:lnTo>
                    <a:lnTo>
                      <a:pt x="21600" y="21067"/>
                    </a:lnTo>
                    <a:lnTo>
                      <a:pt x="20753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8" name="Shape 296">
                <a:extLst>
                  <a:ext uri="{FF2B5EF4-FFF2-40B4-BE49-F238E27FC236}">
                    <a16:creationId xmlns:a16="http://schemas.microsoft.com/office/drawing/2014/main" id="{A32E3DFE-5A07-629B-8592-14FF92FE1EC1}"/>
                  </a:ext>
                </a:extLst>
              </p:cNvPr>
              <p:cNvSpPr/>
              <p:nvPr/>
            </p:nvSpPr>
            <p:spPr>
              <a:xfrm>
                <a:off x="1170836" y="1272762"/>
                <a:ext cx="844154" cy="567126"/>
              </a:xfrm>
              <a:custGeom>
                <a:avLst/>
                <a:gdLst/>
                <a:ahLst/>
                <a:cxnLst>
                  <a:cxn ang="0">
                    <a:pos x="422077" y="283563"/>
                  </a:cxn>
                  <a:cxn ang="5400000">
                    <a:pos x="422077" y="283563"/>
                  </a:cxn>
                  <a:cxn ang="10800000">
                    <a:pos x="422077" y="283563"/>
                  </a:cxn>
                  <a:cxn ang="16200000">
                    <a:pos x="422077" y="283563"/>
                  </a:cxn>
                </a:cxnLst>
                <a:rect l="0" t="0" r="0" b="0"/>
                <a:pathLst>
                  <a:path w="21600" h="21600">
                    <a:moveTo>
                      <a:pt x="602" y="21600"/>
                    </a:moveTo>
                    <a:lnTo>
                      <a:pt x="0" y="20206"/>
                    </a:lnTo>
                    <a:lnTo>
                      <a:pt x="21065" y="0"/>
                    </a:lnTo>
                    <a:lnTo>
                      <a:pt x="21600" y="1394"/>
                    </a:lnTo>
                    <a:lnTo>
                      <a:pt x="602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9" name="Shape 297">
                <a:extLst>
                  <a:ext uri="{FF2B5EF4-FFF2-40B4-BE49-F238E27FC236}">
                    <a16:creationId xmlns:a16="http://schemas.microsoft.com/office/drawing/2014/main" id="{7D80B7CA-2804-2F5B-AFF2-AF2DA8DA7B0B}"/>
                  </a:ext>
                </a:extLst>
              </p:cNvPr>
              <p:cNvSpPr/>
              <p:nvPr/>
            </p:nvSpPr>
            <p:spPr>
              <a:xfrm>
                <a:off x="154195" y="1808524"/>
                <a:ext cx="1034937" cy="109767"/>
              </a:xfrm>
              <a:custGeom>
                <a:avLst/>
                <a:gdLst/>
                <a:ahLst/>
                <a:cxnLst>
                  <a:cxn ang="0">
                    <a:pos x="517468" y="54883"/>
                  </a:cxn>
                  <a:cxn ang="5400000">
                    <a:pos x="517468" y="54883"/>
                  </a:cxn>
                  <a:cxn ang="10800000">
                    <a:pos x="517468" y="54883"/>
                  </a:cxn>
                  <a:cxn ang="16200000">
                    <a:pos x="517468" y="54883"/>
                  </a:cxn>
                </a:cxnLst>
                <a:rect l="0" t="0" r="0" b="0"/>
                <a:pathLst>
                  <a:path w="21600" h="21600">
                    <a:moveTo>
                      <a:pt x="0" y="21600"/>
                    </a:moveTo>
                    <a:lnTo>
                      <a:pt x="0" y="12857"/>
                    </a:lnTo>
                    <a:lnTo>
                      <a:pt x="21545" y="0"/>
                    </a:lnTo>
                    <a:lnTo>
                      <a:pt x="21600" y="8743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0" name="Shape 298">
                <a:extLst>
                  <a:ext uri="{FF2B5EF4-FFF2-40B4-BE49-F238E27FC236}">
                    <a16:creationId xmlns:a16="http://schemas.microsoft.com/office/drawing/2014/main" id="{D4F549CE-66CA-C8E1-A1AE-E1E111A90D80}"/>
                  </a:ext>
                </a:extLst>
              </p:cNvPr>
              <p:cNvSpPr/>
              <p:nvPr/>
            </p:nvSpPr>
            <p:spPr>
              <a:xfrm>
                <a:off x="2007148" y="1196971"/>
                <a:ext cx="807565" cy="117608"/>
              </a:xfrm>
              <a:custGeom>
                <a:avLst/>
                <a:gdLst/>
                <a:ahLst/>
                <a:cxnLst>
                  <a:cxn ang="0">
                    <a:pos x="403782" y="58804"/>
                  </a:cxn>
                  <a:cxn ang="5400000">
                    <a:pos x="403782" y="58804"/>
                  </a:cxn>
                  <a:cxn ang="10800000">
                    <a:pos x="403782" y="58804"/>
                  </a:cxn>
                  <a:cxn ang="16200000">
                    <a:pos x="403782" y="58804"/>
                  </a:cxn>
                </a:cxnLst>
                <a:rect l="0" t="0" r="0" b="0"/>
                <a:pathLst>
                  <a:path w="21600" h="21600">
                    <a:moveTo>
                      <a:pt x="140" y="21600"/>
                    </a:moveTo>
                    <a:lnTo>
                      <a:pt x="0" y="13440"/>
                    </a:lnTo>
                    <a:lnTo>
                      <a:pt x="21460" y="0"/>
                    </a:lnTo>
                    <a:lnTo>
                      <a:pt x="21600" y="8160"/>
                    </a:lnTo>
                    <a:lnTo>
                      <a:pt x="140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1" name="Shape 299">
                <a:extLst>
                  <a:ext uri="{FF2B5EF4-FFF2-40B4-BE49-F238E27FC236}">
                    <a16:creationId xmlns:a16="http://schemas.microsoft.com/office/drawing/2014/main" id="{17DCDD51-6F33-A5A5-981D-C539A6FFF65B}"/>
                  </a:ext>
                </a:extLst>
              </p:cNvPr>
              <p:cNvSpPr/>
              <p:nvPr/>
            </p:nvSpPr>
            <p:spPr>
              <a:xfrm>
                <a:off x="2493256" y="91472"/>
                <a:ext cx="1181291" cy="527923"/>
              </a:xfrm>
              <a:custGeom>
                <a:avLst/>
                <a:gdLst/>
                <a:ahLst/>
                <a:cxnLst>
                  <a:cxn ang="0">
                    <a:pos x="590645" y="263961"/>
                  </a:cxn>
                  <a:cxn ang="5400000">
                    <a:pos x="590645" y="263961"/>
                  </a:cxn>
                  <a:cxn ang="10800000">
                    <a:pos x="590645" y="263961"/>
                  </a:cxn>
                  <a:cxn ang="16200000">
                    <a:pos x="590645" y="263961"/>
                  </a:cxn>
                </a:cxnLst>
                <a:rect l="0" t="0" r="0" b="0"/>
                <a:pathLst>
                  <a:path w="21600" h="21600">
                    <a:moveTo>
                      <a:pt x="21361" y="21600"/>
                    </a:moveTo>
                    <a:lnTo>
                      <a:pt x="0" y="1497"/>
                    </a:lnTo>
                    <a:lnTo>
                      <a:pt x="335" y="0"/>
                    </a:lnTo>
                    <a:lnTo>
                      <a:pt x="21600" y="20103"/>
                    </a:lnTo>
                    <a:lnTo>
                      <a:pt x="21361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2" name="Shape 300">
                <a:extLst>
                  <a:ext uri="{FF2B5EF4-FFF2-40B4-BE49-F238E27FC236}">
                    <a16:creationId xmlns:a16="http://schemas.microsoft.com/office/drawing/2014/main" id="{8D1B105B-83E1-2106-6F34-39C40BDA389C}"/>
                  </a:ext>
                </a:extLst>
              </p:cNvPr>
              <p:cNvSpPr/>
              <p:nvPr/>
            </p:nvSpPr>
            <p:spPr>
              <a:xfrm>
                <a:off x="1233559" y="86245"/>
                <a:ext cx="1272764" cy="303164"/>
              </a:xfrm>
              <a:custGeom>
                <a:avLst/>
                <a:gdLst/>
                <a:ahLst/>
                <a:cxnLst>
                  <a:cxn ang="0">
                    <a:pos x="636382" y="151582"/>
                  </a:cxn>
                  <a:cxn ang="5400000">
                    <a:pos x="636382" y="151582"/>
                  </a:cxn>
                  <a:cxn ang="10800000">
                    <a:pos x="636382" y="151582"/>
                  </a:cxn>
                  <a:cxn ang="16200000">
                    <a:pos x="636382" y="151582"/>
                  </a:cxn>
                </a:cxnLst>
                <a:rect l="0" t="0" r="0" b="0"/>
                <a:pathLst>
                  <a:path w="21600" h="21600">
                    <a:moveTo>
                      <a:pt x="133" y="21600"/>
                    </a:moveTo>
                    <a:lnTo>
                      <a:pt x="0" y="18621"/>
                    </a:lnTo>
                    <a:lnTo>
                      <a:pt x="21423" y="0"/>
                    </a:lnTo>
                    <a:lnTo>
                      <a:pt x="21600" y="3166"/>
                    </a:lnTo>
                    <a:lnTo>
                      <a:pt x="133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3" name="Shape 301">
                <a:extLst>
                  <a:ext uri="{FF2B5EF4-FFF2-40B4-BE49-F238E27FC236}">
                    <a16:creationId xmlns:a16="http://schemas.microsoft.com/office/drawing/2014/main" id="{42ECE0C8-941A-2414-2C73-39B2E0A778C1}"/>
                  </a:ext>
                </a:extLst>
              </p:cNvPr>
              <p:cNvSpPr/>
              <p:nvPr/>
            </p:nvSpPr>
            <p:spPr>
              <a:xfrm>
                <a:off x="2482802" y="101926"/>
                <a:ext cx="352821" cy="1123795"/>
              </a:xfrm>
              <a:custGeom>
                <a:avLst/>
                <a:gdLst/>
                <a:ahLst/>
                <a:cxnLst>
                  <a:cxn ang="0">
                    <a:pos x="176410" y="561897"/>
                  </a:cxn>
                  <a:cxn ang="5400000">
                    <a:pos x="176410" y="561897"/>
                  </a:cxn>
                  <a:cxn ang="10800000">
                    <a:pos x="176410" y="561897"/>
                  </a:cxn>
                  <a:cxn ang="16200000">
                    <a:pos x="176410" y="561897"/>
                  </a:cxn>
                </a:cxnLst>
                <a:rect l="0" t="0" r="0" b="0"/>
                <a:pathLst>
                  <a:path w="21600" h="21600">
                    <a:moveTo>
                      <a:pt x="19200" y="21600"/>
                    </a:moveTo>
                    <a:lnTo>
                      <a:pt x="0" y="301"/>
                    </a:lnTo>
                    <a:lnTo>
                      <a:pt x="2400" y="0"/>
                    </a:lnTo>
                    <a:lnTo>
                      <a:pt x="21600" y="21399"/>
                    </a:lnTo>
                    <a:lnTo>
                      <a:pt x="19200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4" name="Shape 302">
                <a:extLst>
                  <a:ext uri="{FF2B5EF4-FFF2-40B4-BE49-F238E27FC236}">
                    <a16:creationId xmlns:a16="http://schemas.microsoft.com/office/drawing/2014/main" id="{4C22E8C6-3174-1C7C-51F8-D9647BD795FE}"/>
                  </a:ext>
                </a:extLst>
              </p:cNvPr>
              <p:cNvSpPr/>
              <p:nvPr/>
            </p:nvSpPr>
            <p:spPr>
              <a:xfrm>
                <a:off x="1967946" y="122834"/>
                <a:ext cx="543604" cy="1173451"/>
              </a:xfrm>
              <a:custGeom>
                <a:avLst/>
                <a:gdLst/>
                <a:ahLst/>
                <a:cxnLst>
                  <a:cxn ang="0">
                    <a:pos x="271802" y="586725"/>
                  </a:cxn>
                  <a:cxn ang="5400000">
                    <a:pos x="271802" y="586725"/>
                  </a:cxn>
                  <a:cxn ang="10800000">
                    <a:pos x="271802" y="586725"/>
                  </a:cxn>
                  <a:cxn ang="16200000">
                    <a:pos x="271802" y="586725"/>
                  </a:cxn>
                </a:cxnLst>
                <a:rect l="0" t="0" r="0" b="0"/>
                <a:pathLst>
                  <a:path w="21600" h="21600">
                    <a:moveTo>
                      <a:pt x="1558" y="21600"/>
                    </a:moveTo>
                    <a:lnTo>
                      <a:pt x="0" y="21263"/>
                    </a:lnTo>
                    <a:lnTo>
                      <a:pt x="19938" y="0"/>
                    </a:lnTo>
                    <a:lnTo>
                      <a:pt x="21600" y="289"/>
                    </a:lnTo>
                    <a:lnTo>
                      <a:pt x="1558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5" name="Shape 303">
                <a:extLst>
                  <a:ext uri="{FF2B5EF4-FFF2-40B4-BE49-F238E27FC236}">
                    <a16:creationId xmlns:a16="http://schemas.microsoft.com/office/drawing/2014/main" id="{96045385-9782-7FB2-913B-F34525271FE8}"/>
                  </a:ext>
                </a:extLst>
              </p:cNvPr>
              <p:cNvSpPr/>
              <p:nvPr/>
            </p:nvSpPr>
            <p:spPr>
              <a:xfrm>
                <a:off x="1152543" y="371113"/>
                <a:ext cx="107154" cy="1432185"/>
              </a:xfrm>
              <a:custGeom>
                <a:avLst/>
                <a:gdLst/>
                <a:ahLst/>
                <a:cxnLst>
                  <a:cxn ang="0">
                    <a:pos x="53577" y="716092"/>
                  </a:cxn>
                  <a:cxn ang="5400000">
                    <a:pos x="53577" y="716092"/>
                  </a:cxn>
                  <a:cxn ang="10800000">
                    <a:pos x="53577" y="716092"/>
                  </a:cxn>
                  <a:cxn ang="16200000">
                    <a:pos x="53577" y="716092"/>
                  </a:cxn>
                </a:cxnLst>
                <a:rect l="0" t="0" r="0" b="0"/>
                <a:pathLst>
                  <a:path w="21600" h="21600">
                    <a:moveTo>
                      <a:pt x="8956" y="21600"/>
                    </a:moveTo>
                    <a:lnTo>
                      <a:pt x="0" y="21600"/>
                    </a:lnTo>
                    <a:lnTo>
                      <a:pt x="12644" y="0"/>
                    </a:lnTo>
                    <a:lnTo>
                      <a:pt x="21600" y="79"/>
                    </a:lnTo>
                    <a:lnTo>
                      <a:pt x="895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6" name="Shape 304">
                <a:extLst>
                  <a:ext uri="{FF2B5EF4-FFF2-40B4-BE49-F238E27FC236}">
                    <a16:creationId xmlns:a16="http://schemas.microsoft.com/office/drawing/2014/main" id="{06882AC7-99BA-3415-4BC2-C740B27D8C07}"/>
                  </a:ext>
                </a:extLst>
              </p:cNvPr>
              <p:cNvSpPr/>
              <p:nvPr/>
            </p:nvSpPr>
            <p:spPr>
              <a:xfrm>
                <a:off x="2796418" y="1210039"/>
                <a:ext cx="454746" cy="1084593"/>
              </a:xfrm>
              <a:custGeom>
                <a:avLst/>
                <a:gdLst/>
                <a:ahLst/>
                <a:cxnLst>
                  <a:cxn ang="0">
                    <a:pos x="227373" y="542296"/>
                  </a:cxn>
                  <a:cxn ang="5400000">
                    <a:pos x="227373" y="542296"/>
                  </a:cxn>
                  <a:cxn ang="10800000">
                    <a:pos x="227373" y="542296"/>
                  </a:cxn>
                  <a:cxn ang="16200000">
                    <a:pos x="227373" y="542296"/>
                  </a:cxn>
                </a:cxnLst>
                <a:rect l="0" t="0" r="0" b="0"/>
                <a:pathLst>
                  <a:path w="21600" h="21600">
                    <a:moveTo>
                      <a:pt x="19862" y="21600"/>
                    </a:moveTo>
                    <a:lnTo>
                      <a:pt x="0" y="312"/>
                    </a:lnTo>
                    <a:lnTo>
                      <a:pt x="1862" y="0"/>
                    </a:lnTo>
                    <a:lnTo>
                      <a:pt x="21600" y="21288"/>
                    </a:lnTo>
                    <a:lnTo>
                      <a:pt x="19862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7" name="Shape 305">
                <a:extLst>
                  <a:ext uri="{FF2B5EF4-FFF2-40B4-BE49-F238E27FC236}">
                    <a16:creationId xmlns:a16="http://schemas.microsoft.com/office/drawing/2014/main" id="{E3177485-EBA3-6A1A-DA52-ED8A4E42987D}"/>
                  </a:ext>
                </a:extLst>
              </p:cNvPr>
              <p:cNvSpPr/>
              <p:nvPr/>
            </p:nvSpPr>
            <p:spPr>
              <a:xfrm>
                <a:off x="1999308" y="1288443"/>
                <a:ext cx="277029" cy="859835"/>
              </a:xfrm>
              <a:custGeom>
                <a:avLst/>
                <a:gdLst/>
                <a:ahLst/>
                <a:cxnLst>
                  <a:cxn ang="0">
                    <a:pos x="138514" y="429917"/>
                  </a:cxn>
                  <a:cxn ang="5400000">
                    <a:pos x="138514" y="429917"/>
                  </a:cxn>
                  <a:cxn ang="10800000">
                    <a:pos x="138514" y="429917"/>
                  </a:cxn>
                  <a:cxn ang="16200000">
                    <a:pos x="138514" y="429917"/>
                  </a:cxn>
                </a:cxnLst>
                <a:rect l="0" t="0" r="0" b="0"/>
                <a:pathLst>
                  <a:path w="21600" h="21600">
                    <a:moveTo>
                      <a:pt x="18340" y="21600"/>
                    </a:moveTo>
                    <a:lnTo>
                      <a:pt x="0" y="328"/>
                    </a:lnTo>
                    <a:lnTo>
                      <a:pt x="3260" y="0"/>
                    </a:lnTo>
                    <a:lnTo>
                      <a:pt x="21600" y="21337"/>
                    </a:lnTo>
                    <a:lnTo>
                      <a:pt x="18340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8" name="Shape 306">
                <a:extLst>
                  <a:ext uri="{FF2B5EF4-FFF2-40B4-BE49-F238E27FC236}">
                    <a16:creationId xmlns:a16="http://schemas.microsoft.com/office/drawing/2014/main" id="{3F861026-BE3E-0D01-EC9B-A15720620D66}"/>
                  </a:ext>
                </a:extLst>
              </p:cNvPr>
              <p:cNvSpPr/>
              <p:nvPr/>
            </p:nvSpPr>
            <p:spPr>
              <a:xfrm>
                <a:off x="2247587" y="1225720"/>
                <a:ext cx="577580" cy="948693"/>
              </a:xfrm>
              <a:custGeom>
                <a:avLst/>
                <a:gdLst/>
                <a:ahLst/>
                <a:cxnLst>
                  <a:cxn ang="0">
                    <a:pos x="288790" y="474346"/>
                  </a:cxn>
                  <a:cxn ang="5400000">
                    <a:pos x="288790" y="474346"/>
                  </a:cxn>
                  <a:cxn ang="10800000">
                    <a:pos x="288790" y="474346"/>
                  </a:cxn>
                  <a:cxn ang="16200000">
                    <a:pos x="288790" y="474346"/>
                  </a:cxn>
                </a:cxnLst>
                <a:rect l="0" t="0" r="0" b="0"/>
                <a:pathLst>
                  <a:path w="21600" h="21600">
                    <a:moveTo>
                      <a:pt x="1368" y="21600"/>
                    </a:moveTo>
                    <a:lnTo>
                      <a:pt x="0" y="21124"/>
                    </a:lnTo>
                    <a:lnTo>
                      <a:pt x="20232" y="0"/>
                    </a:lnTo>
                    <a:lnTo>
                      <a:pt x="21600" y="476"/>
                    </a:lnTo>
                    <a:lnTo>
                      <a:pt x="1368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9" name="Shape 307">
                <a:extLst>
                  <a:ext uri="{FF2B5EF4-FFF2-40B4-BE49-F238E27FC236}">
                    <a16:creationId xmlns:a16="http://schemas.microsoft.com/office/drawing/2014/main" id="{83C77F5D-5610-BF81-1495-0ED22EB37B2B}"/>
                  </a:ext>
                </a:extLst>
              </p:cNvPr>
              <p:cNvSpPr/>
              <p:nvPr/>
            </p:nvSpPr>
            <p:spPr>
              <a:xfrm>
                <a:off x="2827780" y="1207425"/>
                <a:ext cx="985282" cy="616780"/>
              </a:xfrm>
              <a:custGeom>
                <a:avLst/>
                <a:gdLst/>
                <a:ahLst/>
                <a:cxnLst>
                  <a:cxn ang="0">
                    <a:pos x="492641" y="308390"/>
                  </a:cxn>
                  <a:cxn ang="5400000">
                    <a:pos x="492641" y="308390"/>
                  </a:cxn>
                  <a:cxn ang="10800000">
                    <a:pos x="492641" y="308390"/>
                  </a:cxn>
                  <a:cxn ang="16200000">
                    <a:pos x="492641" y="308390"/>
                  </a:cxn>
                </a:cxnLst>
                <a:rect l="0" t="0" r="0" b="0"/>
                <a:pathLst>
                  <a:path w="21600" h="21600">
                    <a:moveTo>
                      <a:pt x="21084" y="21600"/>
                    </a:moveTo>
                    <a:lnTo>
                      <a:pt x="0" y="1281"/>
                    </a:lnTo>
                    <a:lnTo>
                      <a:pt x="516" y="0"/>
                    </a:lnTo>
                    <a:lnTo>
                      <a:pt x="21600" y="20319"/>
                    </a:lnTo>
                    <a:lnTo>
                      <a:pt x="21084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0" name="Shape 308">
                <a:extLst>
                  <a:ext uri="{FF2B5EF4-FFF2-40B4-BE49-F238E27FC236}">
                    <a16:creationId xmlns:a16="http://schemas.microsoft.com/office/drawing/2014/main" id="{B6CC368B-858C-3059-8CC2-38CD5AEC676C}"/>
                  </a:ext>
                </a:extLst>
              </p:cNvPr>
              <p:cNvSpPr/>
              <p:nvPr/>
            </p:nvSpPr>
            <p:spPr>
              <a:xfrm>
                <a:off x="3784312" y="1813750"/>
                <a:ext cx="632462" cy="838927"/>
              </a:xfrm>
              <a:custGeom>
                <a:avLst/>
                <a:gdLst/>
                <a:ahLst/>
                <a:cxnLst>
                  <a:cxn ang="0">
                    <a:pos x="316231" y="419463"/>
                  </a:cxn>
                  <a:cxn ang="5400000">
                    <a:pos x="316231" y="419463"/>
                  </a:cxn>
                  <a:cxn ang="10800000">
                    <a:pos x="316231" y="419463"/>
                  </a:cxn>
                  <a:cxn ang="16200000">
                    <a:pos x="316231" y="419463"/>
                  </a:cxn>
                </a:cxnLst>
                <a:rect l="0" t="0" r="0" b="0"/>
                <a:pathLst>
                  <a:path w="21600" h="21600">
                    <a:moveTo>
                      <a:pt x="20440" y="21600"/>
                    </a:moveTo>
                    <a:lnTo>
                      <a:pt x="0" y="673"/>
                    </a:lnTo>
                    <a:lnTo>
                      <a:pt x="1160" y="0"/>
                    </a:lnTo>
                    <a:lnTo>
                      <a:pt x="21600" y="20927"/>
                    </a:lnTo>
                    <a:lnTo>
                      <a:pt x="20440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1" name="Shape 309">
                <a:extLst>
                  <a:ext uri="{FF2B5EF4-FFF2-40B4-BE49-F238E27FC236}">
                    <a16:creationId xmlns:a16="http://schemas.microsoft.com/office/drawing/2014/main" id="{0AE7C521-8D8D-E0BD-DAB8-CE09A64A07D1}"/>
                  </a:ext>
                </a:extLst>
              </p:cNvPr>
              <p:cNvSpPr/>
              <p:nvPr/>
            </p:nvSpPr>
            <p:spPr>
              <a:xfrm>
                <a:off x="3452400" y="1842500"/>
                <a:ext cx="365887" cy="1228333"/>
              </a:xfrm>
              <a:custGeom>
                <a:avLst/>
                <a:gdLst/>
                <a:ahLst/>
                <a:cxnLst>
                  <a:cxn ang="0">
                    <a:pos x="182943" y="614166"/>
                  </a:cxn>
                  <a:cxn ang="5400000">
                    <a:pos x="182943" y="614166"/>
                  </a:cxn>
                  <a:cxn ang="10800000">
                    <a:pos x="182943" y="614166"/>
                  </a:cxn>
                  <a:cxn ang="16200000">
                    <a:pos x="182943" y="614166"/>
                  </a:cxn>
                </a:cxnLst>
                <a:rect l="0" t="0" r="0" b="0"/>
                <a:pathLst>
                  <a:path w="21600" h="21600">
                    <a:moveTo>
                      <a:pt x="2314" y="21600"/>
                    </a:moveTo>
                    <a:lnTo>
                      <a:pt x="0" y="21416"/>
                    </a:lnTo>
                    <a:lnTo>
                      <a:pt x="19131" y="0"/>
                    </a:lnTo>
                    <a:lnTo>
                      <a:pt x="21600" y="184"/>
                    </a:lnTo>
                    <a:lnTo>
                      <a:pt x="2314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2" name="Shape 310">
                <a:extLst>
                  <a:ext uri="{FF2B5EF4-FFF2-40B4-BE49-F238E27FC236}">
                    <a16:creationId xmlns:a16="http://schemas.microsoft.com/office/drawing/2014/main" id="{A1B9A7C7-D162-26B7-9D24-C3A2870B9A70}"/>
                  </a:ext>
                </a:extLst>
              </p:cNvPr>
              <p:cNvSpPr/>
              <p:nvPr/>
            </p:nvSpPr>
            <p:spPr>
              <a:xfrm>
                <a:off x="2258041" y="2174410"/>
                <a:ext cx="606327" cy="1087206"/>
              </a:xfrm>
              <a:custGeom>
                <a:avLst/>
                <a:gdLst/>
                <a:ahLst/>
                <a:cxnLst>
                  <a:cxn ang="0">
                    <a:pos x="303163" y="543603"/>
                  </a:cxn>
                  <a:cxn ang="5400000">
                    <a:pos x="303163" y="543603"/>
                  </a:cxn>
                  <a:cxn ang="10800000">
                    <a:pos x="303163" y="543603"/>
                  </a:cxn>
                  <a:cxn ang="16200000">
                    <a:pos x="303163" y="543603"/>
                  </a:cxn>
                </a:cxnLst>
                <a:rect l="0" t="0" r="0" b="0"/>
                <a:pathLst>
                  <a:path w="21600" h="21600">
                    <a:moveTo>
                      <a:pt x="20297" y="21600"/>
                    </a:moveTo>
                    <a:lnTo>
                      <a:pt x="0" y="363"/>
                    </a:lnTo>
                    <a:lnTo>
                      <a:pt x="1303" y="0"/>
                    </a:lnTo>
                    <a:lnTo>
                      <a:pt x="21600" y="21185"/>
                    </a:lnTo>
                    <a:lnTo>
                      <a:pt x="2029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3" name="Shape 311">
                <a:extLst>
                  <a:ext uri="{FF2B5EF4-FFF2-40B4-BE49-F238E27FC236}">
                    <a16:creationId xmlns:a16="http://schemas.microsoft.com/office/drawing/2014/main" id="{47A6D9B1-AA16-1ED9-7DE5-E283A4FC1257}"/>
                  </a:ext>
                </a:extLst>
              </p:cNvPr>
              <p:cNvSpPr/>
              <p:nvPr/>
            </p:nvSpPr>
            <p:spPr>
              <a:xfrm>
                <a:off x="2827780" y="2302471"/>
                <a:ext cx="423384" cy="943466"/>
              </a:xfrm>
              <a:custGeom>
                <a:avLst/>
                <a:gdLst/>
                <a:ahLst/>
                <a:cxnLst>
                  <a:cxn ang="0">
                    <a:pos x="211692" y="471733"/>
                  </a:cxn>
                  <a:cxn ang="5400000">
                    <a:pos x="211692" y="471733"/>
                  </a:cxn>
                  <a:cxn ang="10800000">
                    <a:pos x="211692" y="471733"/>
                  </a:cxn>
                  <a:cxn ang="16200000">
                    <a:pos x="211692" y="471733"/>
                  </a:cxn>
                </a:cxnLst>
                <a:rect l="0" t="0" r="0" b="0"/>
                <a:pathLst>
                  <a:path w="21600" h="21600">
                    <a:moveTo>
                      <a:pt x="1867" y="21600"/>
                    </a:moveTo>
                    <a:lnTo>
                      <a:pt x="0" y="21181"/>
                    </a:lnTo>
                    <a:lnTo>
                      <a:pt x="19600" y="0"/>
                    </a:lnTo>
                    <a:lnTo>
                      <a:pt x="21600" y="419"/>
                    </a:lnTo>
                    <a:lnTo>
                      <a:pt x="186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4" name="Shape 312">
                <a:extLst>
                  <a:ext uri="{FF2B5EF4-FFF2-40B4-BE49-F238E27FC236}">
                    <a16:creationId xmlns:a16="http://schemas.microsoft.com/office/drawing/2014/main" id="{0084F609-1109-B487-0CF7-987CAEEE7462}"/>
                  </a:ext>
                </a:extLst>
              </p:cNvPr>
              <p:cNvSpPr/>
              <p:nvPr/>
            </p:nvSpPr>
            <p:spPr>
              <a:xfrm>
                <a:off x="2302471" y="3240708"/>
                <a:ext cx="548831" cy="750068"/>
              </a:xfrm>
              <a:custGeom>
                <a:avLst/>
                <a:gdLst/>
                <a:ahLst/>
                <a:cxnLst>
                  <a:cxn ang="0">
                    <a:pos x="274415" y="375034"/>
                  </a:cxn>
                  <a:cxn ang="5400000">
                    <a:pos x="274415" y="375034"/>
                  </a:cxn>
                  <a:cxn ang="10800000">
                    <a:pos x="274415" y="375034"/>
                  </a:cxn>
                  <a:cxn ang="16200000">
                    <a:pos x="274415" y="375034"/>
                  </a:cxn>
                </a:cxnLst>
                <a:rect l="0" t="0" r="0" b="0"/>
                <a:pathLst>
                  <a:path w="21600" h="21600">
                    <a:moveTo>
                      <a:pt x="1337" y="21600"/>
                    </a:moveTo>
                    <a:lnTo>
                      <a:pt x="0" y="20847"/>
                    </a:lnTo>
                    <a:lnTo>
                      <a:pt x="20160" y="0"/>
                    </a:lnTo>
                    <a:lnTo>
                      <a:pt x="21600" y="677"/>
                    </a:lnTo>
                    <a:lnTo>
                      <a:pt x="1337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5" name="Shape 313">
                <a:extLst>
                  <a:ext uri="{FF2B5EF4-FFF2-40B4-BE49-F238E27FC236}">
                    <a16:creationId xmlns:a16="http://schemas.microsoft.com/office/drawing/2014/main" id="{3B202449-0801-A588-1508-EC43E279019D}"/>
                  </a:ext>
                </a:extLst>
              </p:cNvPr>
              <p:cNvSpPr/>
              <p:nvPr/>
            </p:nvSpPr>
            <p:spPr>
              <a:xfrm>
                <a:off x="2302471" y="4019522"/>
                <a:ext cx="676892" cy="784044"/>
              </a:xfrm>
              <a:custGeom>
                <a:avLst/>
                <a:gdLst/>
                <a:ahLst/>
                <a:cxnLst>
                  <a:cxn ang="0">
                    <a:pos x="338446" y="392022"/>
                  </a:cxn>
                  <a:cxn ang="5400000">
                    <a:pos x="338446" y="392022"/>
                  </a:cxn>
                  <a:cxn ang="10800000">
                    <a:pos x="338446" y="392022"/>
                  </a:cxn>
                  <a:cxn ang="16200000">
                    <a:pos x="338446" y="392022"/>
                  </a:cxn>
                </a:cxnLst>
                <a:rect l="0" t="0" r="0" b="0"/>
                <a:pathLst>
                  <a:path w="21600" h="21600">
                    <a:moveTo>
                      <a:pt x="20516" y="21600"/>
                    </a:moveTo>
                    <a:lnTo>
                      <a:pt x="0" y="792"/>
                    </a:lnTo>
                    <a:lnTo>
                      <a:pt x="1084" y="0"/>
                    </a:lnTo>
                    <a:lnTo>
                      <a:pt x="21600" y="20808"/>
                    </a:lnTo>
                    <a:lnTo>
                      <a:pt x="20516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6" name="Shape 314">
                <a:extLst>
                  <a:ext uri="{FF2B5EF4-FFF2-40B4-BE49-F238E27FC236}">
                    <a16:creationId xmlns:a16="http://schemas.microsoft.com/office/drawing/2014/main" id="{7A6FE211-6C27-5277-7E69-27BC8F410C9A}"/>
                  </a:ext>
                </a:extLst>
              </p:cNvPr>
              <p:cNvSpPr/>
              <p:nvPr/>
            </p:nvSpPr>
            <p:spPr>
              <a:xfrm>
                <a:off x="1406049" y="2812098"/>
                <a:ext cx="930397" cy="1233561"/>
              </a:xfrm>
              <a:custGeom>
                <a:avLst/>
                <a:gdLst/>
                <a:ahLst/>
                <a:cxnLst>
                  <a:cxn ang="0">
                    <a:pos x="465198" y="616780"/>
                  </a:cxn>
                  <a:cxn ang="5400000">
                    <a:pos x="465198" y="616780"/>
                  </a:cxn>
                  <a:cxn ang="10800000">
                    <a:pos x="465198" y="616780"/>
                  </a:cxn>
                  <a:cxn ang="16200000">
                    <a:pos x="465198" y="616780"/>
                  </a:cxn>
                </a:cxnLst>
                <a:rect l="0" t="0" r="0" b="0"/>
                <a:pathLst>
                  <a:path w="21600" h="21600">
                    <a:moveTo>
                      <a:pt x="20811" y="21600"/>
                    </a:moveTo>
                    <a:lnTo>
                      <a:pt x="0" y="458"/>
                    </a:lnTo>
                    <a:lnTo>
                      <a:pt x="728" y="0"/>
                    </a:lnTo>
                    <a:lnTo>
                      <a:pt x="21600" y="21142"/>
                    </a:lnTo>
                    <a:lnTo>
                      <a:pt x="20811" y="21600"/>
                    </a:lnTo>
                    <a:close/>
                  </a:path>
                </a:pathLst>
              </a:custGeom>
              <a:solidFill>
                <a:srgbClr val="EBAE4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7" name="Shape 315">
                <a:extLst>
                  <a:ext uri="{FF2B5EF4-FFF2-40B4-BE49-F238E27FC236}">
                    <a16:creationId xmlns:a16="http://schemas.microsoft.com/office/drawing/2014/main" id="{D3ED66D9-914A-4F16-DA45-D1A009A84E9F}"/>
                  </a:ext>
                </a:extLst>
              </p:cNvPr>
              <p:cNvSpPr/>
              <p:nvPr/>
            </p:nvSpPr>
            <p:spPr>
              <a:xfrm>
                <a:off x="2062032" y="1923516"/>
                <a:ext cx="425999" cy="425997"/>
              </a:xfrm>
              <a:prstGeom prst="ellipse">
                <a:avLst/>
              </a:prstGeom>
              <a:solidFill>
                <a:srgbClr val="1C789F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18" name="Shape 316">
                <a:extLst>
                  <a:ext uri="{FF2B5EF4-FFF2-40B4-BE49-F238E27FC236}">
                    <a16:creationId xmlns:a16="http://schemas.microsoft.com/office/drawing/2014/main" id="{7E8262A3-FF98-B6C9-0DAC-CF1600E508AA}"/>
                  </a:ext>
                </a:extLst>
              </p:cNvPr>
              <p:cNvSpPr/>
              <p:nvPr/>
            </p:nvSpPr>
            <p:spPr>
              <a:xfrm>
                <a:off x="219531" y="3078672"/>
                <a:ext cx="426000" cy="425997"/>
              </a:xfrm>
              <a:prstGeom prst="ellipse">
                <a:avLst/>
              </a:prstGeom>
              <a:solidFill>
                <a:srgbClr val="1C789F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19" name="Shape 317">
                <a:extLst>
                  <a:ext uri="{FF2B5EF4-FFF2-40B4-BE49-F238E27FC236}">
                    <a16:creationId xmlns:a16="http://schemas.microsoft.com/office/drawing/2014/main" id="{6FC251E3-9240-B9C1-B002-CDB0935FB47D}"/>
                  </a:ext>
                </a:extLst>
              </p:cNvPr>
              <p:cNvSpPr/>
              <p:nvPr/>
            </p:nvSpPr>
            <p:spPr>
              <a:xfrm>
                <a:off x="2106460" y="5169451"/>
                <a:ext cx="426000" cy="425997"/>
              </a:xfrm>
              <a:prstGeom prst="ellipse">
                <a:avLst/>
              </a:prstGeom>
              <a:solidFill>
                <a:srgbClr val="91D1EC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20" name="Shape 318">
                <a:extLst>
                  <a:ext uri="{FF2B5EF4-FFF2-40B4-BE49-F238E27FC236}">
                    <a16:creationId xmlns:a16="http://schemas.microsoft.com/office/drawing/2014/main" id="{8F1C3A9E-F51F-2C42-50C7-D745145395D7}"/>
                  </a:ext>
                </a:extLst>
              </p:cNvPr>
              <p:cNvSpPr/>
              <p:nvPr/>
            </p:nvSpPr>
            <p:spPr>
              <a:xfrm>
                <a:off x="2106460" y="3029017"/>
                <a:ext cx="426000" cy="425996"/>
              </a:xfrm>
              <a:prstGeom prst="ellipse">
                <a:avLst/>
              </a:prstGeom>
              <a:solidFill>
                <a:srgbClr val="1C789F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21" name="Shape 319">
                <a:extLst>
                  <a:ext uri="{FF2B5EF4-FFF2-40B4-BE49-F238E27FC236}">
                    <a16:creationId xmlns:a16="http://schemas.microsoft.com/office/drawing/2014/main" id="{01981FBC-8D70-3E7A-5725-0E25BC7B0B75}"/>
                  </a:ext>
                </a:extLst>
              </p:cNvPr>
              <p:cNvSpPr/>
              <p:nvPr/>
            </p:nvSpPr>
            <p:spPr>
              <a:xfrm>
                <a:off x="4197241" y="2422691"/>
                <a:ext cx="425999" cy="425996"/>
              </a:xfrm>
              <a:prstGeom prst="ellipse">
                <a:avLst/>
              </a:prstGeom>
              <a:solidFill>
                <a:srgbClr val="7B3A90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22" name="Shape 320">
                <a:extLst>
                  <a:ext uri="{FF2B5EF4-FFF2-40B4-BE49-F238E27FC236}">
                    <a16:creationId xmlns:a16="http://schemas.microsoft.com/office/drawing/2014/main" id="{17AB9964-4EED-FB69-E7A5-14A58D0A9F0C}"/>
                  </a:ext>
                </a:extLst>
              </p:cNvPr>
              <p:cNvSpPr/>
              <p:nvPr/>
            </p:nvSpPr>
            <p:spPr>
              <a:xfrm>
                <a:off x="1050616" y="172489"/>
                <a:ext cx="428611" cy="425996"/>
              </a:xfrm>
              <a:prstGeom prst="ellipse">
                <a:avLst/>
              </a:prstGeom>
              <a:solidFill>
                <a:srgbClr val="EBAE44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23" name="Shape 321">
                <a:extLst>
                  <a:ext uri="{FF2B5EF4-FFF2-40B4-BE49-F238E27FC236}">
                    <a16:creationId xmlns:a16="http://schemas.microsoft.com/office/drawing/2014/main" id="{A36BF7DB-3507-4347-2D52-ECF2D3023371}"/>
                  </a:ext>
                </a:extLst>
              </p:cNvPr>
              <p:cNvSpPr/>
              <p:nvPr/>
            </p:nvSpPr>
            <p:spPr>
              <a:xfrm>
                <a:off x="1048004" y="1683077"/>
                <a:ext cx="305778" cy="305778"/>
              </a:xfrm>
              <a:prstGeom prst="ellipse">
                <a:avLst/>
              </a:prstGeom>
              <a:solidFill>
                <a:srgbClr val="619405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24" name="Shape 322">
                <a:extLst>
                  <a:ext uri="{FF2B5EF4-FFF2-40B4-BE49-F238E27FC236}">
                    <a16:creationId xmlns:a16="http://schemas.microsoft.com/office/drawing/2014/main" id="{5DF04018-958D-31E3-2512-270C25AB6859}"/>
                  </a:ext>
                </a:extLst>
              </p:cNvPr>
              <p:cNvSpPr/>
              <p:nvPr/>
            </p:nvSpPr>
            <p:spPr>
              <a:xfrm>
                <a:off x="0" y="1761481"/>
                <a:ext cx="305778" cy="305778"/>
              </a:xfrm>
              <a:prstGeom prst="ellipse">
                <a:avLst/>
              </a:prstGeom>
              <a:solidFill>
                <a:srgbClr val="619405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25" name="Shape 323">
                <a:extLst>
                  <a:ext uri="{FF2B5EF4-FFF2-40B4-BE49-F238E27FC236}">
                    <a16:creationId xmlns:a16="http://schemas.microsoft.com/office/drawing/2014/main" id="{E8BC4874-357B-6549-AA59-51F996FF2617}"/>
                  </a:ext>
                </a:extLst>
              </p:cNvPr>
              <p:cNvSpPr/>
              <p:nvPr/>
            </p:nvSpPr>
            <p:spPr>
              <a:xfrm>
                <a:off x="386794" y="804950"/>
                <a:ext cx="311007" cy="308389"/>
              </a:xfrm>
              <a:prstGeom prst="ellipse">
                <a:avLst/>
              </a:prstGeom>
              <a:solidFill>
                <a:srgbClr val="7B3A90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26" name="Shape 324">
                <a:extLst>
                  <a:ext uri="{FF2B5EF4-FFF2-40B4-BE49-F238E27FC236}">
                    <a16:creationId xmlns:a16="http://schemas.microsoft.com/office/drawing/2014/main" id="{B981F8B4-0B8C-6D65-E9E8-52B712EB799C}"/>
                  </a:ext>
                </a:extLst>
              </p:cNvPr>
              <p:cNvSpPr/>
              <p:nvPr/>
            </p:nvSpPr>
            <p:spPr>
              <a:xfrm>
                <a:off x="2657904" y="1068911"/>
                <a:ext cx="305778" cy="305779"/>
              </a:xfrm>
              <a:prstGeom prst="ellipse">
                <a:avLst/>
              </a:prstGeom>
              <a:solidFill>
                <a:srgbClr val="619405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27" name="Shape 325">
                <a:extLst>
                  <a:ext uri="{FF2B5EF4-FFF2-40B4-BE49-F238E27FC236}">
                    <a16:creationId xmlns:a16="http://schemas.microsoft.com/office/drawing/2014/main" id="{CD5086C2-E282-ACC0-D2E2-761FD4213DAB}"/>
                  </a:ext>
                </a:extLst>
              </p:cNvPr>
              <p:cNvSpPr/>
              <p:nvPr/>
            </p:nvSpPr>
            <p:spPr>
              <a:xfrm>
                <a:off x="4212922" y="1223105"/>
                <a:ext cx="305778" cy="305779"/>
              </a:xfrm>
              <a:prstGeom prst="ellipse">
                <a:avLst/>
              </a:prstGeom>
              <a:solidFill>
                <a:srgbClr val="7EA1BF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28" name="Shape 326">
                <a:extLst>
                  <a:ext uri="{FF2B5EF4-FFF2-40B4-BE49-F238E27FC236}">
                    <a16:creationId xmlns:a16="http://schemas.microsoft.com/office/drawing/2014/main" id="{85E962FB-6CF8-FA71-6EF3-175CE086611A}"/>
                  </a:ext>
                </a:extLst>
              </p:cNvPr>
              <p:cNvSpPr/>
              <p:nvPr/>
            </p:nvSpPr>
            <p:spPr>
              <a:xfrm>
                <a:off x="3306045" y="2945385"/>
                <a:ext cx="308393" cy="305779"/>
              </a:xfrm>
              <a:prstGeom prst="ellipse">
                <a:avLst/>
              </a:prstGeom>
              <a:solidFill>
                <a:srgbClr val="B97300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29" name="Shape 327">
                <a:extLst>
                  <a:ext uri="{FF2B5EF4-FFF2-40B4-BE49-F238E27FC236}">
                    <a16:creationId xmlns:a16="http://schemas.microsoft.com/office/drawing/2014/main" id="{6CEF654F-CAB6-A1D4-E502-61985F0D9F70}"/>
                  </a:ext>
                </a:extLst>
              </p:cNvPr>
              <p:cNvSpPr/>
              <p:nvPr/>
            </p:nvSpPr>
            <p:spPr>
              <a:xfrm>
                <a:off x="3661478" y="1664783"/>
                <a:ext cx="308393" cy="305779"/>
              </a:xfrm>
              <a:prstGeom prst="ellipse">
                <a:avLst/>
              </a:prstGeom>
              <a:solidFill>
                <a:srgbClr val="F58344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30" name="Shape 328">
                <a:extLst>
                  <a:ext uri="{FF2B5EF4-FFF2-40B4-BE49-F238E27FC236}">
                    <a16:creationId xmlns:a16="http://schemas.microsoft.com/office/drawing/2014/main" id="{73149123-1F7B-B246-8A25-04D95BB2199E}"/>
                  </a:ext>
                </a:extLst>
              </p:cNvPr>
              <p:cNvSpPr/>
              <p:nvPr/>
            </p:nvSpPr>
            <p:spPr>
              <a:xfrm>
                <a:off x="922557" y="4503016"/>
                <a:ext cx="308392" cy="305778"/>
              </a:xfrm>
              <a:prstGeom prst="ellipse">
                <a:avLst/>
              </a:prstGeom>
              <a:solidFill>
                <a:srgbClr val="496F04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31" name="Shape 329">
                <a:extLst>
                  <a:ext uri="{FF2B5EF4-FFF2-40B4-BE49-F238E27FC236}">
                    <a16:creationId xmlns:a16="http://schemas.microsoft.com/office/drawing/2014/main" id="{285ABF58-D940-A2ED-5D0E-0DB27B508FDF}"/>
                  </a:ext>
                </a:extLst>
              </p:cNvPr>
              <p:cNvSpPr/>
              <p:nvPr/>
            </p:nvSpPr>
            <p:spPr>
              <a:xfrm>
                <a:off x="3405358" y="4257349"/>
                <a:ext cx="311006" cy="311004"/>
              </a:xfrm>
              <a:prstGeom prst="ellipse">
                <a:avLst/>
              </a:prstGeom>
              <a:solidFill>
                <a:srgbClr val="7B3A90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32" name="Shape 330">
                <a:extLst>
                  <a:ext uri="{FF2B5EF4-FFF2-40B4-BE49-F238E27FC236}">
                    <a16:creationId xmlns:a16="http://schemas.microsoft.com/office/drawing/2014/main" id="{8E731F11-BB3F-467C-EB94-40B47ED42286}"/>
                  </a:ext>
                </a:extLst>
              </p:cNvPr>
              <p:cNvSpPr/>
              <p:nvPr/>
            </p:nvSpPr>
            <p:spPr>
              <a:xfrm>
                <a:off x="1905223" y="1196971"/>
                <a:ext cx="219533" cy="222147"/>
              </a:xfrm>
              <a:prstGeom prst="ellipse">
                <a:avLst/>
              </a:prstGeom>
              <a:solidFill>
                <a:srgbClr val="EBAE44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33" name="Shape 331">
                <a:extLst>
                  <a:ext uri="{FF2B5EF4-FFF2-40B4-BE49-F238E27FC236}">
                    <a16:creationId xmlns:a16="http://schemas.microsoft.com/office/drawing/2014/main" id="{B91C21ED-9C20-9377-9A70-36C46FE33CE4}"/>
                  </a:ext>
                </a:extLst>
              </p:cNvPr>
              <p:cNvSpPr/>
              <p:nvPr/>
            </p:nvSpPr>
            <p:spPr>
              <a:xfrm>
                <a:off x="663822" y="2323379"/>
                <a:ext cx="219533" cy="219533"/>
              </a:xfrm>
              <a:prstGeom prst="ellipse">
                <a:avLst/>
              </a:prstGeom>
              <a:solidFill>
                <a:srgbClr val="F58344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34" name="Shape 332">
                <a:extLst>
                  <a:ext uri="{FF2B5EF4-FFF2-40B4-BE49-F238E27FC236}">
                    <a16:creationId xmlns:a16="http://schemas.microsoft.com/office/drawing/2014/main" id="{665D1627-C044-383E-8951-FC7CC9476653}"/>
                  </a:ext>
                </a:extLst>
              </p:cNvPr>
              <p:cNvSpPr/>
              <p:nvPr/>
            </p:nvSpPr>
            <p:spPr>
              <a:xfrm>
                <a:off x="1241401" y="2177024"/>
                <a:ext cx="219533" cy="224759"/>
              </a:xfrm>
              <a:prstGeom prst="ellipse">
                <a:avLst/>
              </a:prstGeom>
              <a:solidFill>
                <a:srgbClr val="F58344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35" name="Shape 333">
                <a:extLst>
                  <a:ext uri="{FF2B5EF4-FFF2-40B4-BE49-F238E27FC236}">
                    <a16:creationId xmlns:a16="http://schemas.microsoft.com/office/drawing/2014/main" id="{F1D1E366-6A5C-5A41-78D9-31069D7E187E}"/>
                  </a:ext>
                </a:extLst>
              </p:cNvPr>
              <p:cNvSpPr/>
              <p:nvPr/>
            </p:nvSpPr>
            <p:spPr>
              <a:xfrm>
                <a:off x="3130943" y="2192705"/>
                <a:ext cx="222147" cy="222147"/>
              </a:xfrm>
              <a:prstGeom prst="ellipse">
                <a:avLst/>
              </a:prstGeom>
              <a:solidFill>
                <a:srgbClr val="F58344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36" name="Shape 334">
                <a:extLst>
                  <a:ext uri="{FF2B5EF4-FFF2-40B4-BE49-F238E27FC236}">
                    <a16:creationId xmlns:a16="http://schemas.microsoft.com/office/drawing/2014/main" id="{341CC848-4BC9-4BA5-F5E8-012E89D3385B}"/>
                  </a:ext>
                </a:extLst>
              </p:cNvPr>
              <p:cNvSpPr/>
              <p:nvPr/>
            </p:nvSpPr>
            <p:spPr>
              <a:xfrm>
                <a:off x="2754603" y="3149237"/>
                <a:ext cx="224761" cy="216918"/>
              </a:xfrm>
              <a:prstGeom prst="ellipse">
                <a:avLst/>
              </a:prstGeom>
              <a:solidFill>
                <a:srgbClr val="B97300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37" name="Shape 335">
                <a:extLst>
                  <a:ext uri="{FF2B5EF4-FFF2-40B4-BE49-F238E27FC236}">
                    <a16:creationId xmlns:a16="http://schemas.microsoft.com/office/drawing/2014/main" id="{B9FEEDF2-D3AB-FA2C-8273-BBD2D7D3788E}"/>
                  </a:ext>
                </a:extLst>
              </p:cNvPr>
              <p:cNvSpPr/>
              <p:nvPr/>
            </p:nvSpPr>
            <p:spPr>
              <a:xfrm>
                <a:off x="2391329" y="0"/>
                <a:ext cx="222147" cy="222147"/>
              </a:xfrm>
              <a:prstGeom prst="ellipse">
                <a:avLst/>
              </a:prstGeom>
              <a:solidFill>
                <a:srgbClr val="7B3A90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38" name="Shape 336">
                <a:extLst>
                  <a:ext uri="{FF2B5EF4-FFF2-40B4-BE49-F238E27FC236}">
                    <a16:creationId xmlns:a16="http://schemas.microsoft.com/office/drawing/2014/main" id="{0D203DE9-A63A-C900-2005-DB02FDDE3D38}"/>
                  </a:ext>
                </a:extLst>
              </p:cNvPr>
              <p:cNvSpPr/>
              <p:nvPr/>
            </p:nvSpPr>
            <p:spPr>
              <a:xfrm>
                <a:off x="3564780" y="504401"/>
                <a:ext cx="219533" cy="222147"/>
              </a:xfrm>
              <a:prstGeom prst="ellipse">
                <a:avLst/>
              </a:prstGeom>
              <a:solidFill>
                <a:srgbClr val="9CC3AE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39" name="Shape 337">
                <a:extLst>
                  <a:ext uri="{FF2B5EF4-FFF2-40B4-BE49-F238E27FC236}">
                    <a16:creationId xmlns:a16="http://schemas.microsoft.com/office/drawing/2014/main" id="{B262C96F-6D19-AA67-B91C-58713E42EB67}"/>
                  </a:ext>
                </a:extLst>
              </p:cNvPr>
              <p:cNvSpPr/>
              <p:nvPr/>
            </p:nvSpPr>
            <p:spPr>
              <a:xfrm>
                <a:off x="3854875" y="3520350"/>
                <a:ext cx="222147" cy="222147"/>
              </a:xfrm>
              <a:prstGeom prst="ellipse">
                <a:avLst/>
              </a:prstGeom>
              <a:solidFill>
                <a:srgbClr val="B97300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40" name="Shape 338">
                <a:extLst>
                  <a:ext uri="{FF2B5EF4-FFF2-40B4-BE49-F238E27FC236}">
                    <a16:creationId xmlns:a16="http://schemas.microsoft.com/office/drawing/2014/main" id="{B0B5DE68-F6B9-2254-52F0-CC3E1D08580D}"/>
                  </a:ext>
                </a:extLst>
              </p:cNvPr>
              <p:cNvSpPr/>
              <p:nvPr/>
            </p:nvSpPr>
            <p:spPr>
              <a:xfrm>
                <a:off x="3334794" y="5179905"/>
                <a:ext cx="219533" cy="222147"/>
              </a:xfrm>
              <a:prstGeom prst="ellipse">
                <a:avLst/>
              </a:prstGeom>
              <a:solidFill>
                <a:srgbClr val="114577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41" name="Shape 339">
                <a:extLst>
                  <a:ext uri="{FF2B5EF4-FFF2-40B4-BE49-F238E27FC236}">
                    <a16:creationId xmlns:a16="http://schemas.microsoft.com/office/drawing/2014/main" id="{867E6CB7-68A2-354C-EA6E-31BF4EB41455}"/>
                  </a:ext>
                </a:extLst>
              </p:cNvPr>
              <p:cNvSpPr/>
              <p:nvPr/>
            </p:nvSpPr>
            <p:spPr>
              <a:xfrm>
                <a:off x="2856528" y="5297512"/>
                <a:ext cx="224761" cy="222147"/>
              </a:xfrm>
              <a:prstGeom prst="ellipse">
                <a:avLst/>
              </a:prstGeom>
              <a:solidFill>
                <a:srgbClr val="7B3A90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42" name="Shape 340">
                <a:extLst>
                  <a:ext uri="{FF2B5EF4-FFF2-40B4-BE49-F238E27FC236}">
                    <a16:creationId xmlns:a16="http://schemas.microsoft.com/office/drawing/2014/main" id="{3EB57AD5-321D-2600-4F2D-3B3324090B9F}"/>
                  </a:ext>
                </a:extLst>
              </p:cNvPr>
              <p:cNvSpPr/>
              <p:nvPr/>
            </p:nvSpPr>
            <p:spPr>
              <a:xfrm>
                <a:off x="1178677" y="5307966"/>
                <a:ext cx="222147" cy="219533"/>
              </a:xfrm>
              <a:prstGeom prst="ellipse">
                <a:avLst/>
              </a:prstGeom>
              <a:solidFill>
                <a:srgbClr val="496F04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43" name="Shape 341">
                <a:extLst>
                  <a:ext uri="{FF2B5EF4-FFF2-40B4-BE49-F238E27FC236}">
                    <a16:creationId xmlns:a16="http://schemas.microsoft.com/office/drawing/2014/main" id="{EFE39FB9-DB58-D962-E5D7-5D6CBFF12C93}"/>
                  </a:ext>
                </a:extLst>
              </p:cNvPr>
              <p:cNvSpPr/>
              <p:nvPr/>
            </p:nvSpPr>
            <p:spPr>
              <a:xfrm>
                <a:off x="1411276" y="3622274"/>
                <a:ext cx="311006" cy="305778"/>
              </a:xfrm>
              <a:prstGeom prst="ellipse">
                <a:avLst/>
              </a:prstGeom>
              <a:solidFill>
                <a:srgbClr val="619405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44" name="Shape 342">
                <a:extLst>
                  <a:ext uri="{FF2B5EF4-FFF2-40B4-BE49-F238E27FC236}">
                    <a16:creationId xmlns:a16="http://schemas.microsoft.com/office/drawing/2014/main" id="{ED712E01-FAED-C463-A410-31C245B25490}"/>
                  </a:ext>
                </a:extLst>
              </p:cNvPr>
              <p:cNvSpPr/>
              <p:nvPr/>
            </p:nvSpPr>
            <p:spPr>
              <a:xfrm>
                <a:off x="2843461" y="3909757"/>
                <a:ext cx="305778" cy="311003"/>
              </a:xfrm>
              <a:prstGeom prst="ellipse">
                <a:avLst/>
              </a:prstGeom>
              <a:solidFill>
                <a:srgbClr val="7B3A90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45" name="Shape 343">
                <a:extLst>
                  <a:ext uri="{FF2B5EF4-FFF2-40B4-BE49-F238E27FC236}">
                    <a16:creationId xmlns:a16="http://schemas.microsoft.com/office/drawing/2014/main" id="{00113728-E09F-39D3-9086-553D644C997A}"/>
                  </a:ext>
                </a:extLst>
              </p:cNvPr>
              <p:cNvSpPr/>
              <p:nvPr/>
            </p:nvSpPr>
            <p:spPr>
              <a:xfrm>
                <a:off x="2856528" y="4678118"/>
                <a:ext cx="308392" cy="305778"/>
              </a:xfrm>
              <a:prstGeom prst="ellipse">
                <a:avLst/>
              </a:prstGeom>
              <a:solidFill>
                <a:srgbClr val="F58344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46" name="Shape 344">
                <a:extLst>
                  <a:ext uri="{FF2B5EF4-FFF2-40B4-BE49-F238E27FC236}">
                    <a16:creationId xmlns:a16="http://schemas.microsoft.com/office/drawing/2014/main" id="{B4A9D071-4D03-D768-410A-D69F7033AD5B}"/>
                  </a:ext>
                </a:extLst>
              </p:cNvPr>
              <p:cNvSpPr/>
              <p:nvPr/>
            </p:nvSpPr>
            <p:spPr>
              <a:xfrm>
                <a:off x="1701372" y="4604941"/>
                <a:ext cx="311007" cy="308389"/>
              </a:xfrm>
              <a:prstGeom prst="ellipse">
                <a:avLst/>
              </a:prstGeom>
              <a:solidFill>
                <a:srgbClr val="91D1EC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  <p:sp>
            <p:nvSpPr>
              <p:cNvPr id="447" name="Shape 345">
                <a:extLst>
                  <a:ext uri="{FF2B5EF4-FFF2-40B4-BE49-F238E27FC236}">
                    <a16:creationId xmlns:a16="http://schemas.microsoft.com/office/drawing/2014/main" id="{87FDA98F-339A-5A02-A8D1-FCF19C5A38A2}"/>
                  </a:ext>
                </a:extLst>
              </p:cNvPr>
              <p:cNvSpPr/>
              <p:nvPr/>
            </p:nvSpPr>
            <p:spPr>
              <a:xfrm>
                <a:off x="1285829" y="2655289"/>
                <a:ext cx="305778" cy="305778"/>
              </a:xfrm>
              <a:prstGeom prst="ellipse">
                <a:avLst/>
              </a:prstGeom>
              <a:solidFill>
                <a:srgbClr val="F58344"/>
              </a:solidFill>
              <a:ln w="12700">
                <a:noFill/>
              </a:ln>
            </p:spPr>
            <p:txBody>
              <a:bodyPr wrap="square" lIns="22860" tIns="22860" rIns="22860" bIns="22860" anchor="t"/>
              <a:lstStyle/>
              <a:p>
                <a:pPr hangingPunct="0">
                  <a:lnSpc>
                    <a:spcPct val="150000"/>
                  </a:lnSpc>
                </a:pPr>
                <a:endParaRPr lang="zh-CN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/>
                </a:endParaRPr>
              </a:p>
            </p:txBody>
          </p:sp>
        </p:grpSp>
        <p:grpSp>
          <p:nvGrpSpPr>
            <p:cNvPr id="15" name="Group 443">
              <a:extLst>
                <a:ext uri="{FF2B5EF4-FFF2-40B4-BE49-F238E27FC236}">
                  <a16:creationId xmlns:a16="http://schemas.microsoft.com/office/drawing/2014/main" id="{9E27140E-AB09-54C1-6FC1-3A809CF9D281}"/>
                </a:ext>
              </a:extLst>
            </p:cNvPr>
            <p:cNvGrpSpPr/>
            <p:nvPr/>
          </p:nvGrpSpPr>
          <p:grpSpPr>
            <a:xfrm>
              <a:off x="1264175" y="5731349"/>
              <a:ext cx="2104320" cy="1558756"/>
              <a:chOff x="0" y="0"/>
              <a:chExt cx="2104318" cy="1558755"/>
            </a:xfrm>
          </p:grpSpPr>
          <p:sp>
            <p:nvSpPr>
              <p:cNvPr id="16" name="Shape 347">
                <a:extLst>
                  <a:ext uri="{FF2B5EF4-FFF2-40B4-BE49-F238E27FC236}">
                    <a16:creationId xmlns:a16="http://schemas.microsoft.com/office/drawing/2014/main" id="{1336BBE2-4A93-6C0C-98F1-2EFC08D14ECF}"/>
                  </a:ext>
                </a:extLst>
              </p:cNvPr>
              <p:cNvSpPr/>
              <p:nvPr/>
            </p:nvSpPr>
            <p:spPr>
              <a:xfrm>
                <a:off x="-1" y="0"/>
                <a:ext cx="2104320" cy="1410896"/>
              </a:xfrm>
              <a:custGeom>
                <a:avLst/>
                <a:gdLst/>
                <a:ahLst/>
                <a:cxnLst>
                  <a:cxn ang="0">
                    <a:pos x="1052160" y="705448"/>
                  </a:cxn>
                  <a:cxn ang="5400000">
                    <a:pos x="1052160" y="705448"/>
                  </a:cxn>
                  <a:cxn ang="10800000">
                    <a:pos x="1052160" y="705448"/>
                  </a:cxn>
                  <a:cxn ang="16200000">
                    <a:pos x="1052160" y="705448"/>
                  </a:cxn>
                </a:cxnLst>
                <a:rect l="0" t="0" r="0" b="0"/>
                <a:pathLst>
                  <a:path w="21600" h="21600">
                    <a:moveTo>
                      <a:pt x="10545" y="21600"/>
                    </a:moveTo>
                    <a:lnTo>
                      <a:pt x="8970" y="21573"/>
                    </a:lnTo>
                    <a:lnTo>
                      <a:pt x="8097" y="21545"/>
                    </a:lnTo>
                    <a:lnTo>
                      <a:pt x="7224" y="21464"/>
                    </a:lnTo>
                    <a:lnTo>
                      <a:pt x="6448" y="21355"/>
                    </a:lnTo>
                    <a:lnTo>
                      <a:pt x="5745" y="21218"/>
                    </a:lnTo>
                    <a:lnTo>
                      <a:pt x="5527" y="21136"/>
                    </a:lnTo>
                    <a:lnTo>
                      <a:pt x="5333" y="21055"/>
                    </a:lnTo>
                    <a:lnTo>
                      <a:pt x="5164" y="20945"/>
                    </a:lnTo>
                    <a:lnTo>
                      <a:pt x="5139" y="20836"/>
                    </a:lnTo>
                    <a:lnTo>
                      <a:pt x="5067" y="20618"/>
                    </a:lnTo>
                    <a:lnTo>
                      <a:pt x="4970" y="20427"/>
                    </a:lnTo>
                    <a:lnTo>
                      <a:pt x="4800" y="20209"/>
                    </a:lnTo>
                    <a:lnTo>
                      <a:pt x="4606" y="20018"/>
                    </a:lnTo>
                    <a:lnTo>
                      <a:pt x="3976" y="19555"/>
                    </a:lnTo>
                    <a:lnTo>
                      <a:pt x="3127" y="18955"/>
                    </a:lnTo>
                    <a:lnTo>
                      <a:pt x="2667" y="18627"/>
                    </a:lnTo>
                    <a:lnTo>
                      <a:pt x="2303" y="18245"/>
                    </a:lnTo>
                    <a:lnTo>
                      <a:pt x="1988" y="17918"/>
                    </a:lnTo>
                    <a:lnTo>
                      <a:pt x="1745" y="17536"/>
                    </a:lnTo>
                    <a:lnTo>
                      <a:pt x="1576" y="17209"/>
                    </a:lnTo>
                    <a:lnTo>
                      <a:pt x="1455" y="16882"/>
                    </a:lnTo>
                    <a:lnTo>
                      <a:pt x="1382" y="16582"/>
                    </a:lnTo>
                    <a:lnTo>
                      <a:pt x="1358" y="16282"/>
                    </a:lnTo>
                    <a:lnTo>
                      <a:pt x="1382" y="16064"/>
                    </a:lnTo>
                    <a:lnTo>
                      <a:pt x="1430" y="15845"/>
                    </a:lnTo>
                    <a:lnTo>
                      <a:pt x="1479" y="15436"/>
                    </a:lnTo>
                    <a:lnTo>
                      <a:pt x="1479" y="15273"/>
                    </a:lnTo>
                    <a:lnTo>
                      <a:pt x="1430" y="15109"/>
                    </a:lnTo>
                    <a:lnTo>
                      <a:pt x="1333" y="14973"/>
                    </a:lnTo>
                    <a:lnTo>
                      <a:pt x="1091" y="14864"/>
                    </a:lnTo>
                    <a:lnTo>
                      <a:pt x="873" y="14755"/>
                    </a:lnTo>
                    <a:lnTo>
                      <a:pt x="727" y="14645"/>
                    </a:lnTo>
                    <a:lnTo>
                      <a:pt x="679" y="14509"/>
                    </a:lnTo>
                    <a:lnTo>
                      <a:pt x="630" y="14400"/>
                    </a:lnTo>
                    <a:lnTo>
                      <a:pt x="703" y="14291"/>
                    </a:lnTo>
                    <a:lnTo>
                      <a:pt x="800" y="14236"/>
                    </a:lnTo>
                    <a:lnTo>
                      <a:pt x="970" y="14127"/>
                    </a:lnTo>
                    <a:lnTo>
                      <a:pt x="1164" y="13991"/>
                    </a:lnTo>
                    <a:lnTo>
                      <a:pt x="1333" y="13936"/>
                    </a:lnTo>
                    <a:lnTo>
                      <a:pt x="1430" y="13773"/>
                    </a:lnTo>
                    <a:lnTo>
                      <a:pt x="1479" y="13664"/>
                    </a:lnTo>
                    <a:lnTo>
                      <a:pt x="1479" y="13527"/>
                    </a:lnTo>
                    <a:lnTo>
                      <a:pt x="1430" y="13145"/>
                    </a:lnTo>
                    <a:lnTo>
                      <a:pt x="1382" y="12927"/>
                    </a:lnTo>
                    <a:lnTo>
                      <a:pt x="1358" y="12682"/>
                    </a:lnTo>
                    <a:lnTo>
                      <a:pt x="1382" y="12464"/>
                    </a:lnTo>
                    <a:lnTo>
                      <a:pt x="1455" y="12273"/>
                    </a:lnTo>
                    <a:lnTo>
                      <a:pt x="1576" y="12055"/>
                    </a:lnTo>
                    <a:lnTo>
                      <a:pt x="1576" y="11973"/>
                    </a:lnTo>
                    <a:lnTo>
                      <a:pt x="1552" y="11891"/>
                    </a:lnTo>
                    <a:lnTo>
                      <a:pt x="1430" y="11864"/>
                    </a:lnTo>
                    <a:lnTo>
                      <a:pt x="1164" y="11864"/>
                    </a:lnTo>
                    <a:lnTo>
                      <a:pt x="679" y="11727"/>
                    </a:lnTo>
                    <a:lnTo>
                      <a:pt x="558" y="11591"/>
                    </a:lnTo>
                    <a:lnTo>
                      <a:pt x="533" y="11455"/>
                    </a:lnTo>
                    <a:lnTo>
                      <a:pt x="558" y="11318"/>
                    </a:lnTo>
                    <a:lnTo>
                      <a:pt x="679" y="11155"/>
                    </a:lnTo>
                    <a:lnTo>
                      <a:pt x="824" y="11045"/>
                    </a:lnTo>
                    <a:lnTo>
                      <a:pt x="1018" y="10936"/>
                    </a:lnTo>
                    <a:lnTo>
                      <a:pt x="1236" y="10827"/>
                    </a:lnTo>
                    <a:lnTo>
                      <a:pt x="1358" y="10718"/>
                    </a:lnTo>
                    <a:lnTo>
                      <a:pt x="1430" y="10609"/>
                    </a:lnTo>
                    <a:lnTo>
                      <a:pt x="1430" y="10473"/>
                    </a:lnTo>
                    <a:lnTo>
                      <a:pt x="1358" y="10118"/>
                    </a:lnTo>
                    <a:lnTo>
                      <a:pt x="1333" y="9955"/>
                    </a:lnTo>
                    <a:lnTo>
                      <a:pt x="1333" y="9545"/>
                    </a:lnTo>
                    <a:lnTo>
                      <a:pt x="1358" y="9355"/>
                    </a:lnTo>
                    <a:lnTo>
                      <a:pt x="1430" y="9055"/>
                    </a:lnTo>
                    <a:lnTo>
                      <a:pt x="1430" y="8945"/>
                    </a:lnTo>
                    <a:lnTo>
                      <a:pt x="1382" y="8836"/>
                    </a:lnTo>
                    <a:lnTo>
                      <a:pt x="1285" y="8727"/>
                    </a:lnTo>
                    <a:lnTo>
                      <a:pt x="897" y="8564"/>
                    </a:lnTo>
                    <a:lnTo>
                      <a:pt x="776" y="8455"/>
                    </a:lnTo>
                    <a:lnTo>
                      <a:pt x="703" y="8318"/>
                    </a:lnTo>
                    <a:lnTo>
                      <a:pt x="703" y="8209"/>
                    </a:lnTo>
                    <a:lnTo>
                      <a:pt x="727" y="8073"/>
                    </a:lnTo>
                    <a:lnTo>
                      <a:pt x="873" y="7936"/>
                    </a:lnTo>
                    <a:lnTo>
                      <a:pt x="1018" y="7827"/>
                    </a:lnTo>
                    <a:lnTo>
                      <a:pt x="1261" y="7718"/>
                    </a:lnTo>
                    <a:lnTo>
                      <a:pt x="1455" y="7664"/>
                    </a:lnTo>
                    <a:lnTo>
                      <a:pt x="1576" y="7582"/>
                    </a:lnTo>
                    <a:lnTo>
                      <a:pt x="1648" y="7500"/>
                    </a:lnTo>
                    <a:lnTo>
                      <a:pt x="1648" y="7391"/>
                    </a:lnTo>
                    <a:lnTo>
                      <a:pt x="1552" y="7145"/>
                    </a:lnTo>
                    <a:lnTo>
                      <a:pt x="1527" y="6982"/>
                    </a:lnTo>
                    <a:lnTo>
                      <a:pt x="1479" y="6845"/>
                    </a:lnTo>
                    <a:lnTo>
                      <a:pt x="1479" y="6682"/>
                    </a:lnTo>
                    <a:lnTo>
                      <a:pt x="1527" y="6518"/>
                    </a:lnTo>
                    <a:lnTo>
                      <a:pt x="1648" y="6218"/>
                    </a:lnTo>
                    <a:lnTo>
                      <a:pt x="1697" y="6055"/>
                    </a:lnTo>
                    <a:lnTo>
                      <a:pt x="1721" y="5945"/>
                    </a:lnTo>
                    <a:lnTo>
                      <a:pt x="1697" y="5891"/>
                    </a:lnTo>
                    <a:lnTo>
                      <a:pt x="1576" y="5891"/>
                    </a:lnTo>
                    <a:lnTo>
                      <a:pt x="1430" y="5836"/>
                    </a:lnTo>
                    <a:lnTo>
                      <a:pt x="1285" y="5809"/>
                    </a:lnTo>
                    <a:lnTo>
                      <a:pt x="1115" y="5727"/>
                    </a:lnTo>
                    <a:lnTo>
                      <a:pt x="970" y="5645"/>
                    </a:lnTo>
                    <a:lnTo>
                      <a:pt x="824" y="5536"/>
                    </a:lnTo>
                    <a:lnTo>
                      <a:pt x="727" y="5400"/>
                    </a:lnTo>
                    <a:lnTo>
                      <a:pt x="679" y="5264"/>
                    </a:lnTo>
                    <a:lnTo>
                      <a:pt x="606" y="51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188" y="3818"/>
                    </a:lnTo>
                    <a:lnTo>
                      <a:pt x="21164" y="4009"/>
                    </a:lnTo>
                    <a:lnTo>
                      <a:pt x="21091" y="4145"/>
                    </a:lnTo>
                    <a:lnTo>
                      <a:pt x="20945" y="4282"/>
                    </a:lnTo>
                    <a:lnTo>
                      <a:pt x="20824" y="4391"/>
                    </a:lnTo>
                    <a:lnTo>
                      <a:pt x="20703" y="4473"/>
                    </a:lnTo>
                    <a:lnTo>
                      <a:pt x="20533" y="4555"/>
                    </a:lnTo>
                    <a:lnTo>
                      <a:pt x="20364" y="4582"/>
                    </a:lnTo>
                    <a:lnTo>
                      <a:pt x="20242" y="4582"/>
                    </a:lnTo>
                    <a:lnTo>
                      <a:pt x="20145" y="4636"/>
                    </a:lnTo>
                    <a:lnTo>
                      <a:pt x="20097" y="4691"/>
                    </a:lnTo>
                    <a:lnTo>
                      <a:pt x="20097" y="4800"/>
                    </a:lnTo>
                    <a:lnTo>
                      <a:pt x="20170" y="4909"/>
                    </a:lnTo>
                    <a:lnTo>
                      <a:pt x="20291" y="5264"/>
                    </a:lnTo>
                    <a:lnTo>
                      <a:pt x="20339" y="5400"/>
                    </a:lnTo>
                    <a:lnTo>
                      <a:pt x="20339" y="5591"/>
                    </a:lnTo>
                    <a:lnTo>
                      <a:pt x="20291" y="5727"/>
                    </a:lnTo>
                    <a:lnTo>
                      <a:pt x="20242" y="5891"/>
                    </a:lnTo>
                    <a:lnTo>
                      <a:pt x="20170" y="6109"/>
                    </a:lnTo>
                    <a:lnTo>
                      <a:pt x="20170" y="6218"/>
                    </a:lnTo>
                    <a:lnTo>
                      <a:pt x="20194" y="6327"/>
                    </a:lnTo>
                    <a:lnTo>
                      <a:pt x="20339" y="6409"/>
                    </a:lnTo>
                    <a:lnTo>
                      <a:pt x="20558" y="6464"/>
                    </a:lnTo>
                    <a:lnTo>
                      <a:pt x="20800" y="6545"/>
                    </a:lnTo>
                    <a:lnTo>
                      <a:pt x="20945" y="6655"/>
                    </a:lnTo>
                    <a:lnTo>
                      <a:pt x="21042" y="6791"/>
                    </a:lnTo>
                    <a:lnTo>
                      <a:pt x="21115" y="6927"/>
                    </a:lnTo>
                    <a:lnTo>
                      <a:pt x="21091" y="7064"/>
                    </a:lnTo>
                    <a:lnTo>
                      <a:pt x="21018" y="7173"/>
                    </a:lnTo>
                    <a:lnTo>
                      <a:pt x="20897" y="7282"/>
                    </a:lnTo>
                    <a:lnTo>
                      <a:pt x="20703" y="7391"/>
                    </a:lnTo>
                    <a:lnTo>
                      <a:pt x="20533" y="7473"/>
                    </a:lnTo>
                    <a:lnTo>
                      <a:pt x="20436" y="7555"/>
                    </a:lnTo>
                    <a:lnTo>
                      <a:pt x="20388" y="7664"/>
                    </a:lnTo>
                    <a:lnTo>
                      <a:pt x="20364" y="7800"/>
                    </a:lnTo>
                    <a:lnTo>
                      <a:pt x="20436" y="8100"/>
                    </a:lnTo>
                    <a:lnTo>
                      <a:pt x="20461" y="8291"/>
                    </a:lnTo>
                    <a:lnTo>
                      <a:pt x="20485" y="8455"/>
                    </a:lnTo>
                    <a:lnTo>
                      <a:pt x="20436" y="8836"/>
                    </a:lnTo>
                    <a:lnTo>
                      <a:pt x="20388" y="9164"/>
                    </a:lnTo>
                    <a:lnTo>
                      <a:pt x="20388" y="9327"/>
                    </a:lnTo>
                    <a:lnTo>
                      <a:pt x="20461" y="9464"/>
                    </a:lnTo>
                    <a:lnTo>
                      <a:pt x="20558" y="9573"/>
                    </a:lnTo>
                    <a:lnTo>
                      <a:pt x="20752" y="9682"/>
                    </a:lnTo>
                    <a:lnTo>
                      <a:pt x="20994" y="9791"/>
                    </a:lnTo>
                    <a:lnTo>
                      <a:pt x="21164" y="9900"/>
                    </a:lnTo>
                    <a:lnTo>
                      <a:pt x="21261" y="10064"/>
                    </a:lnTo>
                    <a:lnTo>
                      <a:pt x="21285" y="10200"/>
                    </a:lnTo>
                    <a:lnTo>
                      <a:pt x="21261" y="10309"/>
                    </a:lnTo>
                    <a:lnTo>
                      <a:pt x="21115" y="10473"/>
                    </a:lnTo>
                    <a:lnTo>
                      <a:pt x="20921" y="10527"/>
                    </a:lnTo>
                    <a:lnTo>
                      <a:pt x="20655" y="10582"/>
                    </a:lnTo>
                    <a:lnTo>
                      <a:pt x="20388" y="10609"/>
                    </a:lnTo>
                    <a:lnTo>
                      <a:pt x="20267" y="10636"/>
                    </a:lnTo>
                    <a:lnTo>
                      <a:pt x="20194" y="10691"/>
                    </a:lnTo>
                    <a:lnTo>
                      <a:pt x="20242" y="10800"/>
                    </a:lnTo>
                    <a:lnTo>
                      <a:pt x="20364" y="11018"/>
                    </a:lnTo>
                    <a:lnTo>
                      <a:pt x="20436" y="11209"/>
                    </a:lnTo>
                    <a:lnTo>
                      <a:pt x="20436" y="11673"/>
                    </a:lnTo>
                    <a:lnTo>
                      <a:pt x="20388" y="11864"/>
                    </a:lnTo>
                    <a:lnTo>
                      <a:pt x="20339" y="12245"/>
                    </a:lnTo>
                    <a:lnTo>
                      <a:pt x="20339" y="12409"/>
                    </a:lnTo>
                    <a:lnTo>
                      <a:pt x="20364" y="12518"/>
                    </a:lnTo>
                    <a:lnTo>
                      <a:pt x="20461" y="12627"/>
                    </a:lnTo>
                    <a:lnTo>
                      <a:pt x="20655" y="12736"/>
                    </a:lnTo>
                    <a:lnTo>
                      <a:pt x="20848" y="12873"/>
                    </a:lnTo>
                    <a:lnTo>
                      <a:pt x="21018" y="12927"/>
                    </a:lnTo>
                    <a:lnTo>
                      <a:pt x="21115" y="13036"/>
                    </a:lnTo>
                    <a:lnTo>
                      <a:pt x="21164" y="13145"/>
                    </a:lnTo>
                    <a:lnTo>
                      <a:pt x="21164" y="13255"/>
                    </a:lnTo>
                    <a:lnTo>
                      <a:pt x="21091" y="13364"/>
                    </a:lnTo>
                    <a:lnTo>
                      <a:pt x="20921" y="13500"/>
                    </a:lnTo>
                    <a:lnTo>
                      <a:pt x="20485" y="13718"/>
                    </a:lnTo>
                    <a:lnTo>
                      <a:pt x="20364" y="13855"/>
                    </a:lnTo>
                    <a:lnTo>
                      <a:pt x="20339" y="13991"/>
                    </a:lnTo>
                    <a:lnTo>
                      <a:pt x="20291" y="14182"/>
                    </a:lnTo>
                    <a:lnTo>
                      <a:pt x="20388" y="14591"/>
                    </a:lnTo>
                    <a:lnTo>
                      <a:pt x="20436" y="14809"/>
                    </a:lnTo>
                    <a:lnTo>
                      <a:pt x="20436" y="15027"/>
                    </a:lnTo>
                    <a:lnTo>
                      <a:pt x="20485" y="15191"/>
                    </a:lnTo>
                    <a:lnTo>
                      <a:pt x="20655" y="15382"/>
                    </a:lnTo>
                    <a:lnTo>
                      <a:pt x="20800" y="15600"/>
                    </a:lnTo>
                    <a:lnTo>
                      <a:pt x="20824" y="15709"/>
                    </a:lnTo>
                    <a:lnTo>
                      <a:pt x="20824" y="15845"/>
                    </a:lnTo>
                    <a:lnTo>
                      <a:pt x="20752" y="16227"/>
                    </a:lnTo>
                    <a:lnTo>
                      <a:pt x="20606" y="16636"/>
                    </a:lnTo>
                    <a:lnTo>
                      <a:pt x="20388" y="17045"/>
                    </a:lnTo>
                    <a:lnTo>
                      <a:pt x="20170" y="17400"/>
                    </a:lnTo>
                    <a:lnTo>
                      <a:pt x="19879" y="17809"/>
                    </a:lnTo>
                    <a:lnTo>
                      <a:pt x="19539" y="18218"/>
                    </a:lnTo>
                    <a:lnTo>
                      <a:pt x="19224" y="18573"/>
                    </a:lnTo>
                    <a:lnTo>
                      <a:pt x="18812" y="18955"/>
                    </a:lnTo>
                    <a:lnTo>
                      <a:pt x="18448" y="19282"/>
                    </a:lnTo>
                    <a:lnTo>
                      <a:pt x="18109" y="19582"/>
                    </a:lnTo>
                    <a:lnTo>
                      <a:pt x="17503" y="20018"/>
                    </a:lnTo>
                    <a:lnTo>
                      <a:pt x="17236" y="20236"/>
                    </a:lnTo>
                    <a:lnTo>
                      <a:pt x="17042" y="20427"/>
                    </a:lnTo>
                    <a:lnTo>
                      <a:pt x="16921" y="20618"/>
                    </a:lnTo>
                    <a:lnTo>
                      <a:pt x="16848" y="20836"/>
                    </a:lnTo>
                    <a:lnTo>
                      <a:pt x="16824" y="20864"/>
                    </a:lnTo>
                    <a:lnTo>
                      <a:pt x="16776" y="20945"/>
                    </a:lnTo>
                    <a:lnTo>
                      <a:pt x="16630" y="21055"/>
                    </a:lnTo>
                    <a:lnTo>
                      <a:pt x="16364" y="21136"/>
                    </a:lnTo>
                    <a:lnTo>
                      <a:pt x="16073" y="21218"/>
                    </a:lnTo>
                    <a:lnTo>
                      <a:pt x="15248" y="21355"/>
                    </a:lnTo>
                    <a:lnTo>
                      <a:pt x="14303" y="21464"/>
                    </a:lnTo>
                    <a:lnTo>
                      <a:pt x="13285" y="21545"/>
                    </a:lnTo>
                    <a:lnTo>
                      <a:pt x="12218" y="21573"/>
                    </a:lnTo>
                    <a:lnTo>
                      <a:pt x="10545" y="21600"/>
                    </a:lnTo>
                    <a:close/>
                  </a:path>
                </a:pathLst>
              </a:custGeom>
              <a:solidFill>
                <a:srgbClr val="939396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Shape 348">
                <a:extLst>
                  <a:ext uri="{FF2B5EF4-FFF2-40B4-BE49-F238E27FC236}">
                    <a16:creationId xmlns:a16="http://schemas.microsoft.com/office/drawing/2014/main" id="{438D2FAE-034B-4524-90BC-1555BE03C6B6}"/>
                  </a:ext>
                </a:extLst>
              </p:cNvPr>
              <p:cNvSpPr/>
              <p:nvPr/>
            </p:nvSpPr>
            <p:spPr>
              <a:xfrm>
                <a:off x="451093" y="0"/>
                <a:ext cx="595161" cy="1410896"/>
              </a:xfrm>
              <a:custGeom>
                <a:avLst/>
                <a:gdLst/>
                <a:ahLst/>
                <a:cxnLst>
                  <a:cxn ang="0">
                    <a:pos x="297580" y="705448"/>
                  </a:cxn>
                  <a:cxn ang="5400000">
                    <a:pos x="297580" y="705448"/>
                  </a:cxn>
                  <a:cxn ang="10800000">
                    <a:pos x="297580" y="705448"/>
                  </a:cxn>
                  <a:cxn ang="16200000">
                    <a:pos x="297580" y="705448"/>
                  </a:cxn>
                </a:cxnLst>
                <a:rect l="0" t="0" r="0" b="0"/>
                <a:pathLst>
                  <a:path w="21600" h="21600">
                    <a:moveTo>
                      <a:pt x="10371" y="21600"/>
                    </a:moveTo>
                    <a:lnTo>
                      <a:pt x="8829" y="21573"/>
                    </a:lnTo>
                    <a:lnTo>
                      <a:pt x="7886" y="21545"/>
                    </a:lnTo>
                    <a:lnTo>
                      <a:pt x="7029" y="21464"/>
                    </a:lnTo>
                    <a:lnTo>
                      <a:pt x="6171" y="21355"/>
                    </a:lnTo>
                    <a:lnTo>
                      <a:pt x="5486" y="21218"/>
                    </a:lnTo>
                    <a:lnTo>
                      <a:pt x="5057" y="21055"/>
                    </a:lnTo>
                    <a:lnTo>
                      <a:pt x="4886" y="20945"/>
                    </a:lnTo>
                    <a:lnTo>
                      <a:pt x="4886" y="20836"/>
                    </a:lnTo>
                    <a:lnTo>
                      <a:pt x="4714" y="20427"/>
                    </a:lnTo>
                    <a:lnTo>
                      <a:pt x="4286" y="20018"/>
                    </a:lnTo>
                    <a:lnTo>
                      <a:pt x="3771" y="19555"/>
                    </a:lnTo>
                    <a:lnTo>
                      <a:pt x="2314" y="18627"/>
                    </a:lnTo>
                    <a:lnTo>
                      <a:pt x="1971" y="18245"/>
                    </a:lnTo>
                    <a:lnTo>
                      <a:pt x="1457" y="17536"/>
                    </a:lnTo>
                    <a:lnTo>
                      <a:pt x="1200" y="16882"/>
                    </a:lnTo>
                    <a:lnTo>
                      <a:pt x="1114" y="16282"/>
                    </a:lnTo>
                    <a:lnTo>
                      <a:pt x="1114" y="15845"/>
                    </a:lnTo>
                    <a:lnTo>
                      <a:pt x="1200" y="15436"/>
                    </a:lnTo>
                    <a:lnTo>
                      <a:pt x="1114" y="15109"/>
                    </a:lnTo>
                    <a:lnTo>
                      <a:pt x="943" y="14973"/>
                    </a:lnTo>
                    <a:lnTo>
                      <a:pt x="857" y="14864"/>
                    </a:lnTo>
                    <a:lnTo>
                      <a:pt x="343" y="14645"/>
                    </a:lnTo>
                    <a:lnTo>
                      <a:pt x="343" y="14400"/>
                    </a:lnTo>
                    <a:lnTo>
                      <a:pt x="514" y="14236"/>
                    </a:lnTo>
                    <a:lnTo>
                      <a:pt x="857" y="13991"/>
                    </a:lnTo>
                    <a:lnTo>
                      <a:pt x="1114" y="13936"/>
                    </a:lnTo>
                    <a:lnTo>
                      <a:pt x="1114" y="13773"/>
                    </a:lnTo>
                    <a:lnTo>
                      <a:pt x="1200" y="13527"/>
                    </a:lnTo>
                    <a:lnTo>
                      <a:pt x="1114" y="13145"/>
                    </a:lnTo>
                    <a:lnTo>
                      <a:pt x="1114" y="12682"/>
                    </a:lnTo>
                    <a:lnTo>
                      <a:pt x="1200" y="12273"/>
                    </a:lnTo>
                    <a:lnTo>
                      <a:pt x="1286" y="12055"/>
                    </a:lnTo>
                    <a:lnTo>
                      <a:pt x="1286" y="11973"/>
                    </a:lnTo>
                    <a:lnTo>
                      <a:pt x="1200" y="11891"/>
                    </a:lnTo>
                    <a:lnTo>
                      <a:pt x="1114" y="11864"/>
                    </a:lnTo>
                    <a:lnTo>
                      <a:pt x="857" y="11864"/>
                    </a:lnTo>
                    <a:lnTo>
                      <a:pt x="600" y="11782"/>
                    </a:lnTo>
                    <a:lnTo>
                      <a:pt x="343" y="11727"/>
                    </a:lnTo>
                    <a:lnTo>
                      <a:pt x="257" y="11591"/>
                    </a:lnTo>
                    <a:lnTo>
                      <a:pt x="257" y="11455"/>
                    </a:lnTo>
                    <a:lnTo>
                      <a:pt x="343" y="11155"/>
                    </a:lnTo>
                    <a:lnTo>
                      <a:pt x="514" y="11045"/>
                    </a:lnTo>
                    <a:lnTo>
                      <a:pt x="771" y="10936"/>
                    </a:lnTo>
                    <a:lnTo>
                      <a:pt x="1114" y="10718"/>
                    </a:lnTo>
                    <a:lnTo>
                      <a:pt x="1114" y="10473"/>
                    </a:lnTo>
                    <a:lnTo>
                      <a:pt x="943" y="9709"/>
                    </a:lnTo>
                    <a:lnTo>
                      <a:pt x="1114" y="9055"/>
                    </a:lnTo>
                    <a:lnTo>
                      <a:pt x="1114" y="8836"/>
                    </a:lnTo>
                    <a:lnTo>
                      <a:pt x="943" y="8727"/>
                    </a:lnTo>
                    <a:lnTo>
                      <a:pt x="857" y="8645"/>
                    </a:lnTo>
                    <a:lnTo>
                      <a:pt x="600" y="8564"/>
                    </a:lnTo>
                    <a:lnTo>
                      <a:pt x="514" y="8455"/>
                    </a:lnTo>
                    <a:lnTo>
                      <a:pt x="343" y="8209"/>
                    </a:lnTo>
                    <a:lnTo>
                      <a:pt x="514" y="7936"/>
                    </a:lnTo>
                    <a:lnTo>
                      <a:pt x="771" y="7827"/>
                    </a:lnTo>
                    <a:lnTo>
                      <a:pt x="943" y="7718"/>
                    </a:lnTo>
                    <a:lnTo>
                      <a:pt x="1200" y="7664"/>
                    </a:lnTo>
                    <a:lnTo>
                      <a:pt x="1286" y="7582"/>
                    </a:lnTo>
                    <a:lnTo>
                      <a:pt x="1286" y="7391"/>
                    </a:lnTo>
                    <a:lnTo>
                      <a:pt x="1200" y="6845"/>
                    </a:lnTo>
                    <a:lnTo>
                      <a:pt x="1200" y="6518"/>
                    </a:lnTo>
                    <a:lnTo>
                      <a:pt x="1286" y="6218"/>
                    </a:lnTo>
                    <a:lnTo>
                      <a:pt x="1457" y="5945"/>
                    </a:lnTo>
                    <a:lnTo>
                      <a:pt x="1457" y="5891"/>
                    </a:lnTo>
                    <a:lnTo>
                      <a:pt x="1286" y="5891"/>
                    </a:lnTo>
                    <a:lnTo>
                      <a:pt x="943" y="5809"/>
                    </a:lnTo>
                    <a:lnTo>
                      <a:pt x="600" y="5645"/>
                    </a:lnTo>
                    <a:lnTo>
                      <a:pt x="343" y="5400"/>
                    </a:lnTo>
                    <a:lnTo>
                      <a:pt x="257" y="5100"/>
                    </a:lnTo>
                    <a:lnTo>
                      <a:pt x="343" y="4745"/>
                    </a:lnTo>
                    <a:lnTo>
                      <a:pt x="514" y="4445"/>
                    </a:lnTo>
                    <a:lnTo>
                      <a:pt x="600" y="4064"/>
                    </a:lnTo>
                    <a:lnTo>
                      <a:pt x="600" y="3627"/>
                    </a:lnTo>
                    <a:lnTo>
                      <a:pt x="771" y="2618"/>
                    </a:lnTo>
                    <a:lnTo>
                      <a:pt x="600" y="2182"/>
                    </a:lnTo>
                    <a:lnTo>
                      <a:pt x="600" y="1773"/>
                    </a:lnTo>
                    <a:lnTo>
                      <a:pt x="257" y="927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573"/>
                    </a:lnTo>
                    <a:lnTo>
                      <a:pt x="21514" y="736"/>
                    </a:lnTo>
                    <a:lnTo>
                      <a:pt x="21429" y="927"/>
                    </a:lnTo>
                    <a:lnTo>
                      <a:pt x="21000" y="1255"/>
                    </a:lnTo>
                    <a:lnTo>
                      <a:pt x="20914" y="1609"/>
                    </a:lnTo>
                    <a:lnTo>
                      <a:pt x="20914" y="2809"/>
                    </a:lnTo>
                    <a:lnTo>
                      <a:pt x="21000" y="3136"/>
                    </a:lnTo>
                    <a:lnTo>
                      <a:pt x="21171" y="3491"/>
                    </a:lnTo>
                    <a:lnTo>
                      <a:pt x="21171" y="4145"/>
                    </a:lnTo>
                    <a:lnTo>
                      <a:pt x="20829" y="4391"/>
                    </a:lnTo>
                    <a:lnTo>
                      <a:pt x="20571" y="4555"/>
                    </a:lnTo>
                    <a:lnTo>
                      <a:pt x="20229" y="4582"/>
                    </a:lnTo>
                    <a:lnTo>
                      <a:pt x="20143" y="4636"/>
                    </a:lnTo>
                    <a:lnTo>
                      <a:pt x="20143" y="4909"/>
                    </a:lnTo>
                    <a:lnTo>
                      <a:pt x="20229" y="5264"/>
                    </a:lnTo>
                    <a:lnTo>
                      <a:pt x="20314" y="5591"/>
                    </a:lnTo>
                    <a:lnTo>
                      <a:pt x="20143" y="6109"/>
                    </a:lnTo>
                    <a:lnTo>
                      <a:pt x="20229" y="6327"/>
                    </a:lnTo>
                    <a:lnTo>
                      <a:pt x="20314" y="6409"/>
                    </a:lnTo>
                    <a:lnTo>
                      <a:pt x="20571" y="6464"/>
                    </a:lnTo>
                    <a:lnTo>
                      <a:pt x="20829" y="6545"/>
                    </a:lnTo>
                    <a:lnTo>
                      <a:pt x="20914" y="6655"/>
                    </a:lnTo>
                    <a:lnTo>
                      <a:pt x="21171" y="6927"/>
                    </a:lnTo>
                    <a:lnTo>
                      <a:pt x="21000" y="7173"/>
                    </a:lnTo>
                    <a:lnTo>
                      <a:pt x="20914" y="7282"/>
                    </a:lnTo>
                    <a:lnTo>
                      <a:pt x="20657" y="7391"/>
                    </a:lnTo>
                    <a:lnTo>
                      <a:pt x="20486" y="7555"/>
                    </a:lnTo>
                    <a:lnTo>
                      <a:pt x="20314" y="7800"/>
                    </a:lnTo>
                    <a:lnTo>
                      <a:pt x="20486" y="8455"/>
                    </a:lnTo>
                    <a:lnTo>
                      <a:pt x="20314" y="9164"/>
                    </a:lnTo>
                    <a:lnTo>
                      <a:pt x="20486" y="9464"/>
                    </a:lnTo>
                    <a:lnTo>
                      <a:pt x="20571" y="9573"/>
                    </a:lnTo>
                    <a:lnTo>
                      <a:pt x="20829" y="9682"/>
                    </a:lnTo>
                    <a:lnTo>
                      <a:pt x="21171" y="9900"/>
                    </a:lnTo>
                    <a:lnTo>
                      <a:pt x="21257" y="10200"/>
                    </a:lnTo>
                    <a:lnTo>
                      <a:pt x="21257" y="10309"/>
                    </a:lnTo>
                    <a:lnTo>
                      <a:pt x="21171" y="10473"/>
                    </a:lnTo>
                    <a:lnTo>
                      <a:pt x="20657" y="10582"/>
                    </a:lnTo>
                    <a:lnTo>
                      <a:pt x="20314" y="10609"/>
                    </a:lnTo>
                    <a:lnTo>
                      <a:pt x="20229" y="10636"/>
                    </a:lnTo>
                    <a:lnTo>
                      <a:pt x="20229" y="10800"/>
                    </a:lnTo>
                    <a:lnTo>
                      <a:pt x="20314" y="11018"/>
                    </a:lnTo>
                    <a:lnTo>
                      <a:pt x="20486" y="11427"/>
                    </a:lnTo>
                    <a:lnTo>
                      <a:pt x="20314" y="11864"/>
                    </a:lnTo>
                    <a:lnTo>
                      <a:pt x="20314" y="12518"/>
                    </a:lnTo>
                    <a:lnTo>
                      <a:pt x="20657" y="12736"/>
                    </a:lnTo>
                    <a:lnTo>
                      <a:pt x="21000" y="12927"/>
                    </a:lnTo>
                    <a:lnTo>
                      <a:pt x="21171" y="13145"/>
                    </a:lnTo>
                    <a:lnTo>
                      <a:pt x="21000" y="13364"/>
                    </a:lnTo>
                    <a:lnTo>
                      <a:pt x="20657" y="13609"/>
                    </a:lnTo>
                    <a:lnTo>
                      <a:pt x="20486" y="13718"/>
                    </a:lnTo>
                    <a:lnTo>
                      <a:pt x="20314" y="13855"/>
                    </a:lnTo>
                    <a:lnTo>
                      <a:pt x="20314" y="14591"/>
                    </a:lnTo>
                    <a:lnTo>
                      <a:pt x="20486" y="15027"/>
                    </a:lnTo>
                    <a:lnTo>
                      <a:pt x="20486" y="15191"/>
                    </a:lnTo>
                    <a:lnTo>
                      <a:pt x="20657" y="15382"/>
                    </a:lnTo>
                    <a:lnTo>
                      <a:pt x="20829" y="15600"/>
                    </a:lnTo>
                    <a:lnTo>
                      <a:pt x="20829" y="15845"/>
                    </a:lnTo>
                    <a:lnTo>
                      <a:pt x="20571" y="16636"/>
                    </a:lnTo>
                    <a:lnTo>
                      <a:pt x="20143" y="17400"/>
                    </a:lnTo>
                    <a:lnTo>
                      <a:pt x="19543" y="18218"/>
                    </a:lnTo>
                    <a:lnTo>
                      <a:pt x="18857" y="18955"/>
                    </a:lnTo>
                    <a:lnTo>
                      <a:pt x="18000" y="19582"/>
                    </a:lnTo>
                    <a:lnTo>
                      <a:pt x="17486" y="20018"/>
                    </a:lnTo>
                    <a:lnTo>
                      <a:pt x="16971" y="20427"/>
                    </a:lnTo>
                    <a:lnTo>
                      <a:pt x="16886" y="20618"/>
                    </a:lnTo>
                    <a:lnTo>
                      <a:pt x="16714" y="20836"/>
                    </a:lnTo>
                    <a:lnTo>
                      <a:pt x="16714" y="20945"/>
                    </a:lnTo>
                    <a:lnTo>
                      <a:pt x="16543" y="21055"/>
                    </a:lnTo>
                    <a:lnTo>
                      <a:pt x="16286" y="21136"/>
                    </a:lnTo>
                    <a:lnTo>
                      <a:pt x="15943" y="21218"/>
                    </a:lnTo>
                    <a:lnTo>
                      <a:pt x="15086" y="21355"/>
                    </a:lnTo>
                    <a:lnTo>
                      <a:pt x="14229" y="21464"/>
                    </a:lnTo>
                    <a:lnTo>
                      <a:pt x="13114" y="21545"/>
                    </a:lnTo>
                    <a:lnTo>
                      <a:pt x="12086" y="21573"/>
                    </a:lnTo>
                    <a:lnTo>
                      <a:pt x="10371" y="21600"/>
                    </a:lnTo>
                    <a:close/>
                  </a:path>
                </a:pathLst>
              </a:custGeom>
              <a:solidFill>
                <a:srgbClr val="B1B1B3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Shape 349">
                <a:extLst>
                  <a:ext uri="{FF2B5EF4-FFF2-40B4-BE49-F238E27FC236}">
                    <a16:creationId xmlns:a16="http://schemas.microsoft.com/office/drawing/2014/main" id="{3C00C17F-AE13-5CCB-A6BC-9026E3A406A9}"/>
                  </a:ext>
                </a:extLst>
              </p:cNvPr>
              <p:cNvSpPr/>
              <p:nvPr/>
            </p:nvSpPr>
            <p:spPr>
              <a:xfrm>
                <a:off x="828972" y="1400206"/>
                <a:ext cx="479437" cy="158550"/>
              </a:xfrm>
              <a:custGeom>
                <a:avLst/>
                <a:gdLst/>
                <a:ahLst/>
                <a:cxnLst>
                  <a:cxn ang="0">
                    <a:pos x="239718" y="79275"/>
                  </a:cxn>
                  <a:cxn ang="5400000">
                    <a:pos x="239718" y="79275"/>
                  </a:cxn>
                  <a:cxn ang="10800000">
                    <a:pos x="239718" y="79275"/>
                  </a:cxn>
                  <a:cxn ang="16200000">
                    <a:pos x="239718" y="79275"/>
                  </a:cxn>
                </a:cxnLst>
                <a:rect l="0" t="0" r="0" b="0"/>
                <a:pathLst>
                  <a:path w="21600" h="21600">
                    <a:moveTo>
                      <a:pt x="10853" y="0"/>
                    </a:moveTo>
                    <a:lnTo>
                      <a:pt x="12981" y="243"/>
                    </a:lnTo>
                    <a:lnTo>
                      <a:pt x="15003" y="971"/>
                    </a:lnTo>
                    <a:lnTo>
                      <a:pt x="16918" y="1942"/>
                    </a:lnTo>
                    <a:lnTo>
                      <a:pt x="18514" y="3155"/>
                    </a:lnTo>
                    <a:lnTo>
                      <a:pt x="19791" y="4854"/>
                    </a:lnTo>
                    <a:lnTo>
                      <a:pt x="20749" y="6553"/>
                    </a:lnTo>
                    <a:lnTo>
                      <a:pt x="21174" y="7524"/>
                    </a:lnTo>
                    <a:lnTo>
                      <a:pt x="21494" y="8737"/>
                    </a:lnTo>
                    <a:lnTo>
                      <a:pt x="21600" y="9708"/>
                    </a:lnTo>
                    <a:lnTo>
                      <a:pt x="21600" y="12135"/>
                    </a:lnTo>
                    <a:lnTo>
                      <a:pt x="21494" y="13106"/>
                    </a:lnTo>
                    <a:lnTo>
                      <a:pt x="21174" y="14076"/>
                    </a:lnTo>
                    <a:lnTo>
                      <a:pt x="20749" y="15047"/>
                    </a:lnTo>
                    <a:lnTo>
                      <a:pt x="19791" y="16989"/>
                    </a:lnTo>
                    <a:lnTo>
                      <a:pt x="18514" y="18688"/>
                    </a:lnTo>
                    <a:lnTo>
                      <a:pt x="16918" y="19901"/>
                    </a:lnTo>
                    <a:lnTo>
                      <a:pt x="15003" y="20872"/>
                    </a:lnTo>
                    <a:lnTo>
                      <a:pt x="12981" y="21600"/>
                    </a:lnTo>
                    <a:lnTo>
                      <a:pt x="8619" y="21600"/>
                    </a:lnTo>
                    <a:lnTo>
                      <a:pt x="6597" y="20872"/>
                    </a:lnTo>
                    <a:lnTo>
                      <a:pt x="4788" y="19901"/>
                    </a:lnTo>
                    <a:lnTo>
                      <a:pt x="3192" y="18688"/>
                    </a:lnTo>
                    <a:lnTo>
                      <a:pt x="1915" y="16989"/>
                    </a:lnTo>
                    <a:lnTo>
                      <a:pt x="851" y="15047"/>
                    </a:lnTo>
                    <a:lnTo>
                      <a:pt x="426" y="14076"/>
                    </a:lnTo>
                    <a:lnTo>
                      <a:pt x="0" y="12135"/>
                    </a:lnTo>
                    <a:lnTo>
                      <a:pt x="0" y="9708"/>
                    </a:lnTo>
                    <a:lnTo>
                      <a:pt x="213" y="8737"/>
                    </a:lnTo>
                    <a:lnTo>
                      <a:pt x="426" y="7524"/>
                    </a:lnTo>
                    <a:lnTo>
                      <a:pt x="851" y="6553"/>
                    </a:lnTo>
                    <a:lnTo>
                      <a:pt x="1915" y="4854"/>
                    </a:lnTo>
                    <a:lnTo>
                      <a:pt x="3192" y="3155"/>
                    </a:lnTo>
                    <a:lnTo>
                      <a:pt x="4788" y="1942"/>
                    </a:lnTo>
                    <a:lnTo>
                      <a:pt x="6597" y="971"/>
                    </a:lnTo>
                    <a:lnTo>
                      <a:pt x="8619" y="243"/>
                    </a:lnTo>
                    <a:lnTo>
                      <a:pt x="10853" y="0"/>
                    </a:lnTo>
                    <a:close/>
                  </a:path>
                </a:pathLst>
              </a:custGeom>
              <a:solidFill>
                <a:srgbClr val="6C6C6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Shape 350">
                <a:extLst>
                  <a:ext uri="{FF2B5EF4-FFF2-40B4-BE49-F238E27FC236}">
                    <a16:creationId xmlns:a16="http://schemas.microsoft.com/office/drawing/2014/main" id="{88B458F1-A8D5-F2FB-F677-53A9FAC29E8E}"/>
                  </a:ext>
                </a:extLst>
              </p:cNvPr>
              <p:cNvSpPr/>
              <p:nvPr/>
            </p:nvSpPr>
            <p:spPr>
              <a:xfrm>
                <a:off x="649479" y="1327168"/>
                <a:ext cx="838423" cy="176364"/>
              </a:xfrm>
              <a:custGeom>
                <a:avLst/>
                <a:gdLst/>
                <a:ahLst/>
                <a:cxnLst>
                  <a:cxn ang="0">
                    <a:pos x="419211" y="88182"/>
                  </a:cxn>
                  <a:cxn ang="5400000">
                    <a:pos x="419211" y="88182"/>
                  </a:cxn>
                  <a:cxn ang="10800000">
                    <a:pos x="419211" y="88182"/>
                  </a:cxn>
                  <a:cxn ang="16200000">
                    <a:pos x="419211" y="88182"/>
                  </a:cxn>
                </a:cxnLst>
                <a:rect l="0" t="0" r="0" b="0"/>
                <a:pathLst>
                  <a:path w="21600" h="21600">
                    <a:moveTo>
                      <a:pt x="10830" y="0"/>
                    </a:moveTo>
                    <a:lnTo>
                      <a:pt x="12960" y="218"/>
                    </a:lnTo>
                    <a:lnTo>
                      <a:pt x="15029" y="873"/>
                    </a:lnTo>
                    <a:lnTo>
                      <a:pt x="16854" y="1745"/>
                    </a:lnTo>
                    <a:lnTo>
                      <a:pt x="18375" y="3273"/>
                    </a:lnTo>
                    <a:lnTo>
                      <a:pt x="19714" y="4800"/>
                    </a:lnTo>
                    <a:lnTo>
                      <a:pt x="20261" y="5673"/>
                    </a:lnTo>
                    <a:lnTo>
                      <a:pt x="21113" y="7418"/>
                    </a:lnTo>
                    <a:lnTo>
                      <a:pt x="21357" y="8509"/>
                    </a:lnTo>
                    <a:lnTo>
                      <a:pt x="21539" y="9818"/>
                    </a:lnTo>
                    <a:lnTo>
                      <a:pt x="21600" y="10691"/>
                    </a:lnTo>
                    <a:lnTo>
                      <a:pt x="21539" y="11782"/>
                    </a:lnTo>
                    <a:lnTo>
                      <a:pt x="21357" y="13091"/>
                    </a:lnTo>
                    <a:lnTo>
                      <a:pt x="21113" y="13964"/>
                    </a:lnTo>
                    <a:lnTo>
                      <a:pt x="20687" y="14836"/>
                    </a:lnTo>
                    <a:lnTo>
                      <a:pt x="20261" y="15927"/>
                    </a:lnTo>
                    <a:lnTo>
                      <a:pt x="19714" y="16800"/>
                    </a:lnTo>
                    <a:lnTo>
                      <a:pt x="18375" y="18327"/>
                    </a:lnTo>
                    <a:lnTo>
                      <a:pt x="15029" y="20727"/>
                    </a:lnTo>
                    <a:lnTo>
                      <a:pt x="12960" y="21382"/>
                    </a:lnTo>
                    <a:lnTo>
                      <a:pt x="10830" y="21600"/>
                    </a:lnTo>
                    <a:lnTo>
                      <a:pt x="8701" y="21382"/>
                    </a:lnTo>
                    <a:lnTo>
                      <a:pt x="6632" y="20727"/>
                    </a:lnTo>
                    <a:lnTo>
                      <a:pt x="4807" y="19418"/>
                    </a:lnTo>
                    <a:lnTo>
                      <a:pt x="3225" y="18327"/>
                    </a:lnTo>
                    <a:lnTo>
                      <a:pt x="1886" y="16800"/>
                    </a:lnTo>
                    <a:lnTo>
                      <a:pt x="1339" y="15927"/>
                    </a:lnTo>
                    <a:lnTo>
                      <a:pt x="913" y="14836"/>
                    </a:lnTo>
                    <a:lnTo>
                      <a:pt x="487" y="13964"/>
                    </a:lnTo>
                    <a:lnTo>
                      <a:pt x="243" y="13091"/>
                    </a:lnTo>
                    <a:lnTo>
                      <a:pt x="122" y="11782"/>
                    </a:lnTo>
                    <a:lnTo>
                      <a:pt x="0" y="10691"/>
                    </a:lnTo>
                    <a:lnTo>
                      <a:pt x="122" y="9818"/>
                    </a:lnTo>
                    <a:lnTo>
                      <a:pt x="243" y="8509"/>
                    </a:lnTo>
                    <a:lnTo>
                      <a:pt x="487" y="7418"/>
                    </a:lnTo>
                    <a:lnTo>
                      <a:pt x="1339" y="5673"/>
                    </a:lnTo>
                    <a:lnTo>
                      <a:pt x="1886" y="4800"/>
                    </a:lnTo>
                    <a:lnTo>
                      <a:pt x="3225" y="3273"/>
                    </a:lnTo>
                    <a:lnTo>
                      <a:pt x="4807" y="1745"/>
                    </a:lnTo>
                    <a:lnTo>
                      <a:pt x="6632" y="873"/>
                    </a:lnTo>
                    <a:lnTo>
                      <a:pt x="8701" y="218"/>
                    </a:lnTo>
                    <a:lnTo>
                      <a:pt x="10830" y="0"/>
                    </a:lnTo>
                    <a:close/>
                  </a:path>
                </a:pathLst>
              </a:custGeom>
              <a:solidFill>
                <a:srgbClr val="575759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Shape 351">
                <a:extLst>
                  <a:ext uri="{FF2B5EF4-FFF2-40B4-BE49-F238E27FC236}">
                    <a16:creationId xmlns:a16="http://schemas.microsoft.com/office/drawing/2014/main" id="{0C858CD6-2DFD-A862-F962-5F82EF9DC47F}"/>
                  </a:ext>
                </a:extLst>
              </p:cNvPr>
              <p:cNvSpPr/>
              <p:nvPr/>
            </p:nvSpPr>
            <p:spPr>
              <a:xfrm>
                <a:off x="538478" y="1377048"/>
                <a:ext cx="1062788" cy="65915"/>
              </a:xfrm>
              <a:custGeom>
                <a:avLst/>
                <a:gdLst/>
                <a:ahLst/>
                <a:cxnLst>
                  <a:cxn ang="0">
                    <a:pos x="531394" y="32957"/>
                  </a:cxn>
                  <a:cxn ang="5400000">
                    <a:pos x="531394" y="32957"/>
                  </a:cxn>
                  <a:cxn ang="10800000">
                    <a:pos x="531394" y="32957"/>
                  </a:cxn>
                  <a:cxn ang="16200000">
                    <a:pos x="531394" y="32957"/>
                  </a:cxn>
                </a:cxnLst>
                <a:rect l="0" t="0" r="0" b="0"/>
                <a:pathLst>
                  <a:path w="21600" h="21600">
                    <a:moveTo>
                      <a:pt x="9936" y="21600"/>
                    </a:moveTo>
                    <a:lnTo>
                      <a:pt x="7152" y="21600"/>
                    </a:lnTo>
                    <a:lnTo>
                      <a:pt x="5520" y="19849"/>
                    </a:lnTo>
                    <a:lnTo>
                      <a:pt x="3984" y="18681"/>
                    </a:lnTo>
                    <a:lnTo>
                      <a:pt x="2544" y="16930"/>
                    </a:lnTo>
                    <a:lnTo>
                      <a:pt x="1296" y="13427"/>
                    </a:lnTo>
                    <a:lnTo>
                      <a:pt x="864" y="12259"/>
                    </a:lnTo>
                    <a:lnTo>
                      <a:pt x="432" y="10508"/>
                    </a:lnTo>
                    <a:lnTo>
                      <a:pt x="240" y="8757"/>
                    </a:lnTo>
                    <a:lnTo>
                      <a:pt x="144" y="6422"/>
                    </a:lnTo>
                    <a:lnTo>
                      <a:pt x="0" y="1168"/>
                    </a:lnTo>
                    <a:lnTo>
                      <a:pt x="912" y="4086"/>
                    </a:lnTo>
                    <a:lnTo>
                      <a:pt x="2016" y="5838"/>
                    </a:lnTo>
                    <a:lnTo>
                      <a:pt x="3312" y="8173"/>
                    </a:lnTo>
                    <a:lnTo>
                      <a:pt x="4656" y="8757"/>
                    </a:lnTo>
                    <a:lnTo>
                      <a:pt x="7488" y="11092"/>
                    </a:lnTo>
                    <a:lnTo>
                      <a:pt x="9888" y="11092"/>
                    </a:lnTo>
                    <a:lnTo>
                      <a:pt x="12624" y="10508"/>
                    </a:lnTo>
                    <a:lnTo>
                      <a:pt x="15936" y="8757"/>
                    </a:lnTo>
                    <a:lnTo>
                      <a:pt x="17616" y="7589"/>
                    </a:lnTo>
                    <a:lnTo>
                      <a:pt x="19152" y="5838"/>
                    </a:lnTo>
                    <a:lnTo>
                      <a:pt x="20544" y="3503"/>
                    </a:lnTo>
                    <a:lnTo>
                      <a:pt x="21600" y="0"/>
                    </a:lnTo>
                    <a:lnTo>
                      <a:pt x="21456" y="6422"/>
                    </a:lnTo>
                    <a:lnTo>
                      <a:pt x="21312" y="8757"/>
                    </a:lnTo>
                    <a:lnTo>
                      <a:pt x="20976" y="10508"/>
                    </a:lnTo>
                    <a:lnTo>
                      <a:pt x="20592" y="12259"/>
                    </a:lnTo>
                    <a:lnTo>
                      <a:pt x="20016" y="13427"/>
                    </a:lnTo>
                    <a:lnTo>
                      <a:pt x="18528" y="16930"/>
                    </a:lnTo>
                    <a:lnTo>
                      <a:pt x="16848" y="18681"/>
                    </a:lnTo>
                    <a:lnTo>
                      <a:pt x="14928" y="19849"/>
                    </a:lnTo>
                    <a:lnTo>
                      <a:pt x="13056" y="21600"/>
                    </a:lnTo>
                    <a:lnTo>
                      <a:pt x="9936" y="21600"/>
                    </a:lnTo>
                    <a:close/>
                  </a:path>
                </a:pathLst>
              </a:custGeom>
              <a:solidFill>
                <a:srgbClr val="4B4B4D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2" name="Shape 352">
                <a:extLst>
                  <a:ext uri="{FF2B5EF4-FFF2-40B4-BE49-F238E27FC236}">
                    <a16:creationId xmlns:a16="http://schemas.microsoft.com/office/drawing/2014/main" id="{652DC84D-AC04-DF13-0FE5-E8B7DC015BE6}"/>
                  </a:ext>
                </a:extLst>
              </p:cNvPr>
              <p:cNvSpPr/>
              <p:nvPr/>
            </p:nvSpPr>
            <p:spPr>
              <a:xfrm>
                <a:off x="103916" y="400823"/>
                <a:ext cx="1943721" cy="108669"/>
              </a:xfrm>
              <a:custGeom>
                <a:avLst/>
                <a:gdLst/>
                <a:ahLst/>
                <a:cxnLst>
                  <a:cxn ang="0">
                    <a:pos x="971860" y="54334"/>
                  </a:cxn>
                  <a:cxn ang="5400000">
                    <a:pos x="971860" y="54334"/>
                  </a:cxn>
                  <a:cxn ang="10800000">
                    <a:pos x="971860" y="54334"/>
                  </a:cxn>
                  <a:cxn ang="16200000">
                    <a:pos x="971860" y="54334"/>
                  </a:cxn>
                </a:cxnLst>
                <a:rect l="0" t="0" r="0" b="0"/>
                <a:pathLst>
                  <a:path w="21600" h="21600">
                    <a:moveTo>
                      <a:pt x="525" y="13102"/>
                    </a:moveTo>
                    <a:lnTo>
                      <a:pt x="20681" y="0"/>
                    </a:lnTo>
                    <a:lnTo>
                      <a:pt x="20681" y="1416"/>
                    </a:lnTo>
                    <a:lnTo>
                      <a:pt x="20760" y="2479"/>
                    </a:lnTo>
                    <a:lnTo>
                      <a:pt x="20865" y="3541"/>
                    </a:lnTo>
                    <a:lnTo>
                      <a:pt x="21101" y="4249"/>
                    </a:lnTo>
                    <a:lnTo>
                      <a:pt x="21259" y="5311"/>
                    </a:lnTo>
                    <a:lnTo>
                      <a:pt x="21416" y="5666"/>
                    </a:lnTo>
                    <a:lnTo>
                      <a:pt x="21521" y="6728"/>
                    </a:lnTo>
                    <a:lnTo>
                      <a:pt x="21600" y="8144"/>
                    </a:lnTo>
                    <a:lnTo>
                      <a:pt x="0" y="21600"/>
                    </a:lnTo>
                    <a:lnTo>
                      <a:pt x="210" y="20538"/>
                    </a:lnTo>
                    <a:lnTo>
                      <a:pt x="394" y="20184"/>
                    </a:lnTo>
                    <a:lnTo>
                      <a:pt x="525" y="19121"/>
                    </a:lnTo>
                    <a:lnTo>
                      <a:pt x="604" y="18413"/>
                    </a:lnTo>
                    <a:lnTo>
                      <a:pt x="630" y="17351"/>
                    </a:lnTo>
                    <a:lnTo>
                      <a:pt x="630" y="16289"/>
                    </a:lnTo>
                    <a:lnTo>
                      <a:pt x="604" y="15226"/>
                    </a:lnTo>
                    <a:lnTo>
                      <a:pt x="525" y="13102"/>
                    </a:lnTo>
                    <a:close/>
                  </a:path>
                </a:pathLst>
              </a:custGeom>
              <a:solidFill>
                <a:srgbClr val="6C6C6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Shape 353">
                <a:extLst>
                  <a:ext uri="{FF2B5EF4-FFF2-40B4-BE49-F238E27FC236}">
                    <a16:creationId xmlns:a16="http://schemas.microsoft.com/office/drawing/2014/main" id="{B49CE52C-939A-6A05-5C65-9745E50FEDF3}"/>
                  </a:ext>
                </a:extLst>
              </p:cNvPr>
              <p:cNvSpPr/>
              <p:nvPr/>
            </p:nvSpPr>
            <p:spPr>
              <a:xfrm>
                <a:off x="68489" y="279685"/>
                <a:ext cx="1972062" cy="112232"/>
              </a:xfrm>
              <a:custGeom>
                <a:avLst/>
                <a:gdLst/>
                <a:ahLst/>
                <a:cxnLst>
                  <a:cxn ang="0">
                    <a:pos x="986031" y="56116"/>
                  </a:cxn>
                  <a:cxn ang="5400000">
                    <a:pos x="986031" y="56116"/>
                  </a:cxn>
                  <a:cxn ang="10800000">
                    <a:pos x="986031" y="56116"/>
                  </a:cxn>
                  <a:cxn ang="16200000">
                    <a:pos x="986031" y="56116"/>
                  </a:cxn>
                </a:cxnLst>
                <a:rect l="0" t="0" r="0" b="0"/>
                <a:pathLst>
                  <a:path w="21600" h="21600">
                    <a:moveTo>
                      <a:pt x="0" y="13714"/>
                    </a:moveTo>
                    <a:lnTo>
                      <a:pt x="21600" y="0"/>
                    </a:lnTo>
                    <a:lnTo>
                      <a:pt x="21445" y="2057"/>
                    </a:lnTo>
                    <a:lnTo>
                      <a:pt x="21238" y="3086"/>
                    </a:lnTo>
                    <a:lnTo>
                      <a:pt x="21005" y="3771"/>
                    </a:lnTo>
                    <a:lnTo>
                      <a:pt x="20850" y="3771"/>
                    </a:lnTo>
                    <a:lnTo>
                      <a:pt x="20695" y="4457"/>
                    </a:lnTo>
                    <a:lnTo>
                      <a:pt x="20695" y="5829"/>
                    </a:lnTo>
                    <a:lnTo>
                      <a:pt x="20746" y="7200"/>
                    </a:lnTo>
                    <a:lnTo>
                      <a:pt x="20798" y="8914"/>
                    </a:lnTo>
                    <a:lnTo>
                      <a:pt x="1086" y="21600"/>
                    </a:lnTo>
                    <a:lnTo>
                      <a:pt x="1086" y="20571"/>
                    </a:lnTo>
                    <a:lnTo>
                      <a:pt x="1061" y="20571"/>
                    </a:lnTo>
                    <a:lnTo>
                      <a:pt x="931" y="20229"/>
                    </a:lnTo>
                    <a:lnTo>
                      <a:pt x="698" y="19543"/>
                    </a:lnTo>
                    <a:lnTo>
                      <a:pt x="414" y="18171"/>
                    </a:lnTo>
                    <a:lnTo>
                      <a:pt x="181" y="16457"/>
                    </a:lnTo>
                    <a:lnTo>
                      <a:pt x="78" y="15086"/>
                    </a:lnTo>
                    <a:lnTo>
                      <a:pt x="0" y="13714"/>
                    </a:lnTo>
                    <a:close/>
                  </a:path>
                </a:pathLst>
              </a:custGeom>
              <a:solidFill>
                <a:srgbClr val="6C6C6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Shape 354">
                <a:extLst>
                  <a:ext uri="{FF2B5EF4-FFF2-40B4-BE49-F238E27FC236}">
                    <a16:creationId xmlns:a16="http://schemas.microsoft.com/office/drawing/2014/main" id="{3517EE02-5E8C-B635-C614-E31B1A82E923}"/>
                  </a:ext>
                </a:extLst>
              </p:cNvPr>
              <p:cNvSpPr/>
              <p:nvPr/>
            </p:nvSpPr>
            <p:spPr>
              <a:xfrm>
                <a:off x="108640" y="500583"/>
                <a:ext cx="1887039" cy="108669"/>
              </a:xfrm>
              <a:custGeom>
                <a:avLst/>
                <a:gdLst/>
                <a:ahLst/>
                <a:cxnLst>
                  <a:cxn ang="0">
                    <a:pos x="943519" y="54334"/>
                  </a:cxn>
                  <a:cxn ang="5400000">
                    <a:pos x="943519" y="54334"/>
                  </a:cxn>
                  <a:cxn ang="10800000">
                    <a:pos x="943519" y="54334"/>
                  </a:cxn>
                  <a:cxn ang="16200000">
                    <a:pos x="943519" y="54334"/>
                  </a:cxn>
                </a:cxnLst>
                <a:rect l="0" t="0" r="0" b="0"/>
                <a:pathLst>
                  <a:path w="21600" h="21600">
                    <a:moveTo>
                      <a:pt x="0" y="12748"/>
                    </a:moveTo>
                    <a:lnTo>
                      <a:pt x="21492" y="0"/>
                    </a:lnTo>
                    <a:lnTo>
                      <a:pt x="21465" y="1416"/>
                    </a:lnTo>
                    <a:lnTo>
                      <a:pt x="21492" y="3541"/>
                    </a:lnTo>
                    <a:lnTo>
                      <a:pt x="21600" y="8144"/>
                    </a:lnTo>
                    <a:lnTo>
                      <a:pt x="297" y="21600"/>
                    </a:lnTo>
                    <a:lnTo>
                      <a:pt x="351" y="18413"/>
                    </a:lnTo>
                    <a:lnTo>
                      <a:pt x="351" y="16289"/>
                    </a:lnTo>
                    <a:lnTo>
                      <a:pt x="297" y="15226"/>
                    </a:lnTo>
                    <a:lnTo>
                      <a:pt x="270" y="14164"/>
                    </a:lnTo>
                    <a:lnTo>
                      <a:pt x="162" y="13810"/>
                    </a:lnTo>
                    <a:lnTo>
                      <a:pt x="0" y="12748"/>
                    </a:lnTo>
                    <a:close/>
                  </a:path>
                </a:pathLst>
              </a:custGeom>
              <a:solidFill>
                <a:srgbClr val="6C6C6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5" name="Shape 355">
                <a:extLst>
                  <a:ext uri="{FF2B5EF4-FFF2-40B4-BE49-F238E27FC236}">
                    <a16:creationId xmlns:a16="http://schemas.microsoft.com/office/drawing/2014/main" id="{CFD52628-C5E1-7E97-3AE5-56305C0C2273}"/>
                  </a:ext>
                </a:extLst>
              </p:cNvPr>
              <p:cNvSpPr/>
              <p:nvPr/>
            </p:nvSpPr>
            <p:spPr>
              <a:xfrm>
                <a:off x="125171" y="596780"/>
                <a:ext cx="1913017" cy="108669"/>
              </a:xfrm>
              <a:custGeom>
                <a:avLst/>
                <a:gdLst/>
                <a:ahLst/>
                <a:cxnLst>
                  <a:cxn ang="0">
                    <a:pos x="956508" y="54334"/>
                  </a:cxn>
                  <a:cxn ang="5400000">
                    <a:pos x="956508" y="54334"/>
                  </a:cxn>
                  <a:cxn ang="10800000">
                    <a:pos x="956508" y="54334"/>
                  </a:cxn>
                  <a:cxn ang="16200000">
                    <a:pos x="956508" y="54334"/>
                  </a:cxn>
                </a:cxnLst>
                <a:rect l="0" t="0" r="0" b="0"/>
                <a:pathLst>
                  <a:path w="21600" h="21600">
                    <a:moveTo>
                      <a:pt x="80" y="12748"/>
                    </a:moveTo>
                    <a:lnTo>
                      <a:pt x="21013" y="0"/>
                    </a:lnTo>
                    <a:lnTo>
                      <a:pt x="21013" y="1770"/>
                    </a:lnTo>
                    <a:lnTo>
                      <a:pt x="21067" y="3895"/>
                    </a:lnTo>
                    <a:lnTo>
                      <a:pt x="21200" y="5666"/>
                    </a:lnTo>
                    <a:lnTo>
                      <a:pt x="21413" y="7082"/>
                    </a:lnTo>
                    <a:lnTo>
                      <a:pt x="21600" y="8144"/>
                    </a:lnTo>
                    <a:lnTo>
                      <a:pt x="0" y="21600"/>
                    </a:lnTo>
                    <a:lnTo>
                      <a:pt x="107" y="19475"/>
                    </a:lnTo>
                    <a:lnTo>
                      <a:pt x="160" y="17705"/>
                    </a:lnTo>
                    <a:lnTo>
                      <a:pt x="107" y="15226"/>
                    </a:lnTo>
                    <a:lnTo>
                      <a:pt x="80" y="12748"/>
                    </a:lnTo>
                    <a:close/>
                  </a:path>
                </a:pathLst>
              </a:custGeom>
              <a:solidFill>
                <a:srgbClr val="6C6C6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Shape 356">
                <a:extLst>
                  <a:ext uri="{FF2B5EF4-FFF2-40B4-BE49-F238E27FC236}">
                    <a16:creationId xmlns:a16="http://schemas.microsoft.com/office/drawing/2014/main" id="{336A350E-571E-E395-525A-AFDEC74AD325}"/>
                  </a:ext>
                </a:extLst>
              </p:cNvPr>
              <p:cNvSpPr/>
              <p:nvPr/>
            </p:nvSpPr>
            <p:spPr>
              <a:xfrm>
                <a:off x="113364" y="707229"/>
                <a:ext cx="1877591" cy="108669"/>
              </a:xfrm>
              <a:custGeom>
                <a:avLst/>
                <a:gdLst/>
                <a:ahLst/>
                <a:cxnLst>
                  <a:cxn ang="0">
                    <a:pos x="938795" y="54334"/>
                  </a:cxn>
                  <a:cxn ang="5400000">
                    <a:pos x="938795" y="54334"/>
                  </a:cxn>
                  <a:cxn ang="10800000">
                    <a:pos x="938795" y="54334"/>
                  </a:cxn>
                  <a:cxn ang="16200000">
                    <a:pos x="938795" y="54334"/>
                  </a:cxn>
                </a:cxnLst>
                <a:rect l="0" t="0" r="0" b="0"/>
                <a:pathLst>
                  <a:path w="21600" h="21600">
                    <a:moveTo>
                      <a:pt x="0" y="13456"/>
                    </a:moveTo>
                    <a:lnTo>
                      <a:pt x="21410" y="0"/>
                    </a:lnTo>
                    <a:lnTo>
                      <a:pt x="21518" y="2833"/>
                    </a:lnTo>
                    <a:lnTo>
                      <a:pt x="21600" y="5311"/>
                    </a:lnTo>
                    <a:lnTo>
                      <a:pt x="21600" y="8498"/>
                    </a:lnTo>
                    <a:lnTo>
                      <a:pt x="245" y="21600"/>
                    </a:lnTo>
                    <a:lnTo>
                      <a:pt x="299" y="19830"/>
                    </a:lnTo>
                    <a:lnTo>
                      <a:pt x="353" y="17705"/>
                    </a:lnTo>
                    <a:lnTo>
                      <a:pt x="462" y="15226"/>
                    </a:lnTo>
                    <a:lnTo>
                      <a:pt x="462" y="14518"/>
                    </a:lnTo>
                    <a:lnTo>
                      <a:pt x="408" y="13810"/>
                    </a:lnTo>
                    <a:lnTo>
                      <a:pt x="245" y="13456"/>
                    </a:lnTo>
                    <a:lnTo>
                      <a:pt x="0" y="13456"/>
                    </a:lnTo>
                    <a:close/>
                  </a:path>
                </a:pathLst>
              </a:custGeom>
              <a:solidFill>
                <a:srgbClr val="6C6C6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Shape 357">
                <a:extLst>
                  <a:ext uri="{FF2B5EF4-FFF2-40B4-BE49-F238E27FC236}">
                    <a16:creationId xmlns:a16="http://schemas.microsoft.com/office/drawing/2014/main" id="{AC0EC31B-FD1E-F51D-D54B-C9D5F337F74C}"/>
                  </a:ext>
                </a:extLst>
              </p:cNvPr>
              <p:cNvSpPr/>
              <p:nvPr/>
            </p:nvSpPr>
            <p:spPr>
              <a:xfrm>
                <a:off x="106277" y="808770"/>
                <a:ext cx="1943721" cy="108669"/>
              </a:xfrm>
              <a:custGeom>
                <a:avLst/>
                <a:gdLst/>
                <a:ahLst/>
                <a:cxnLst>
                  <a:cxn ang="0">
                    <a:pos x="971860" y="54334"/>
                  </a:cxn>
                  <a:cxn ang="5400000">
                    <a:pos x="971860" y="54334"/>
                  </a:cxn>
                  <a:cxn ang="10800000">
                    <a:pos x="971860" y="54334"/>
                  </a:cxn>
                  <a:cxn ang="16200000">
                    <a:pos x="971860" y="54334"/>
                  </a:cxn>
                </a:cxnLst>
                <a:rect l="0" t="0" r="0" b="0"/>
                <a:pathLst>
                  <a:path w="21600" h="21600">
                    <a:moveTo>
                      <a:pt x="394" y="12748"/>
                    </a:moveTo>
                    <a:lnTo>
                      <a:pt x="20839" y="0"/>
                    </a:lnTo>
                    <a:lnTo>
                      <a:pt x="20839" y="1416"/>
                    </a:lnTo>
                    <a:lnTo>
                      <a:pt x="20891" y="2479"/>
                    </a:lnTo>
                    <a:lnTo>
                      <a:pt x="20996" y="3895"/>
                    </a:lnTo>
                    <a:lnTo>
                      <a:pt x="21180" y="4603"/>
                    </a:lnTo>
                    <a:lnTo>
                      <a:pt x="21443" y="6374"/>
                    </a:lnTo>
                    <a:lnTo>
                      <a:pt x="21600" y="7790"/>
                    </a:lnTo>
                    <a:lnTo>
                      <a:pt x="0" y="21600"/>
                    </a:lnTo>
                    <a:lnTo>
                      <a:pt x="79" y="20892"/>
                    </a:lnTo>
                    <a:lnTo>
                      <a:pt x="289" y="19475"/>
                    </a:lnTo>
                    <a:lnTo>
                      <a:pt x="367" y="18767"/>
                    </a:lnTo>
                    <a:lnTo>
                      <a:pt x="394" y="17705"/>
                    </a:lnTo>
                    <a:lnTo>
                      <a:pt x="420" y="15226"/>
                    </a:lnTo>
                    <a:lnTo>
                      <a:pt x="394" y="12748"/>
                    </a:lnTo>
                    <a:close/>
                  </a:path>
                </a:pathLst>
              </a:custGeom>
              <a:solidFill>
                <a:srgbClr val="6C6C6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Shape 358">
                <a:extLst>
                  <a:ext uri="{FF2B5EF4-FFF2-40B4-BE49-F238E27FC236}">
                    <a16:creationId xmlns:a16="http://schemas.microsoft.com/office/drawing/2014/main" id="{9E530E76-3FB4-7793-0416-34FC9397FF9B}"/>
                  </a:ext>
                </a:extLst>
              </p:cNvPr>
              <p:cNvSpPr/>
              <p:nvPr/>
            </p:nvSpPr>
            <p:spPr>
              <a:xfrm>
                <a:off x="125171" y="912094"/>
                <a:ext cx="1861059" cy="108669"/>
              </a:xfrm>
              <a:custGeom>
                <a:avLst/>
                <a:gdLst/>
                <a:ahLst/>
                <a:cxnLst>
                  <a:cxn ang="0">
                    <a:pos x="930529" y="54334"/>
                  </a:cxn>
                  <a:cxn ang="5400000">
                    <a:pos x="930529" y="54334"/>
                  </a:cxn>
                  <a:cxn ang="10800000">
                    <a:pos x="930529" y="54334"/>
                  </a:cxn>
                  <a:cxn ang="16200000">
                    <a:pos x="930529" y="54334"/>
                  </a:cxn>
                </a:cxnLst>
                <a:rect l="0" t="0" r="0" b="0"/>
                <a:pathLst>
                  <a:path w="21600" h="21600">
                    <a:moveTo>
                      <a:pt x="0" y="13102"/>
                    </a:moveTo>
                    <a:lnTo>
                      <a:pt x="21545" y="0"/>
                    </a:lnTo>
                    <a:lnTo>
                      <a:pt x="21490" y="2125"/>
                    </a:lnTo>
                    <a:lnTo>
                      <a:pt x="21545" y="3895"/>
                    </a:lnTo>
                    <a:lnTo>
                      <a:pt x="21600" y="8852"/>
                    </a:lnTo>
                    <a:lnTo>
                      <a:pt x="192" y="21600"/>
                    </a:lnTo>
                    <a:lnTo>
                      <a:pt x="219" y="19121"/>
                    </a:lnTo>
                    <a:lnTo>
                      <a:pt x="219" y="16997"/>
                    </a:lnTo>
                    <a:lnTo>
                      <a:pt x="164" y="14872"/>
                    </a:lnTo>
                    <a:lnTo>
                      <a:pt x="0" y="13102"/>
                    </a:lnTo>
                    <a:close/>
                  </a:path>
                </a:pathLst>
              </a:custGeom>
              <a:solidFill>
                <a:srgbClr val="6C6C6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Shape 359">
                <a:extLst>
                  <a:ext uri="{FF2B5EF4-FFF2-40B4-BE49-F238E27FC236}">
                    <a16:creationId xmlns:a16="http://schemas.microsoft.com/office/drawing/2014/main" id="{AF3422BE-EAFC-C89E-5D6B-1FA63164C16B}"/>
                  </a:ext>
                </a:extLst>
              </p:cNvPr>
              <p:cNvSpPr/>
              <p:nvPr/>
            </p:nvSpPr>
            <p:spPr>
              <a:xfrm>
                <a:off x="153512" y="1061734"/>
                <a:ext cx="1865782" cy="349162"/>
              </a:xfrm>
              <a:custGeom>
                <a:avLst/>
                <a:gdLst/>
                <a:ahLst/>
                <a:cxnLst>
                  <a:cxn ang="0">
                    <a:pos x="932891" y="174581"/>
                  </a:cxn>
                  <a:cxn ang="5400000">
                    <a:pos x="932891" y="174581"/>
                  </a:cxn>
                  <a:cxn ang="10800000">
                    <a:pos x="932891" y="174581"/>
                  </a:cxn>
                  <a:cxn ang="16200000">
                    <a:pos x="932891" y="174581"/>
                  </a:cxn>
                </a:cxnLst>
                <a:rect l="0" t="0" r="0" b="0"/>
                <a:pathLst>
                  <a:path w="21600" h="21600">
                    <a:moveTo>
                      <a:pt x="10116" y="21600"/>
                    </a:moveTo>
                    <a:lnTo>
                      <a:pt x="8339" y="21490"/>
                    </a:lnTo>
                    <a:lnTo>
                      <a:pt x="7355" y="21380"/>
                    </a:lnTo>
                    <a:lnTo>
                      <a:pt x="6371" y="21049"/>
                    </a:lnTo>
                    <a:lnTo>
                      <a:pt x="5496" y="20608"/>
                    </a:lnTo>
                    <a:lnTo>
                      <a:pt x="4703" y="20057"/>
                    </a:lnTo>
                    <a:lnTo>
                      <a:pt x="4457" y="19727"/>
                    </a:lnTo>
                    <a:lnTo>
                      <a:pt x="4238" y="19396"/>
                    </a:lnTo>
                    <a:lnTo>
                      <a:pt x="4047" y="18955"/>
                    </a:lnTo>
                    <a:lnTo>
                      <a:pt x="4019" y="18514"/>
                    </a:lnTo>
                    <a:lnTo>
                      <a:pt x="3937" y="17633"/>
                    </a:lnTo>
                    <a:lnTo>
                      <a:pt x="3828" y="16861"/>
                    </a:lnTo>
                    <a:lnTo>
                      <a:pt x="3636" y="15980"/>
                    </a:lnTo>
                    <a:lnTo>
                      <a:pt x="3418" y="15208"/>
                    </a:lnTo>
                    <a:lnTo>
                      <a:pt x="2707" y="13335"/>
                    </a:lnTo>
                    <a:lnTo>
                      <a:pt x="1750" y="10910"/>
                    </a:lnTo>
                    <a:lnTo>
                      <a:pt x="1422" y="10139"/>
                    </a:lnTo>
                    <a:lnTo>
                      <a:pt x="1148" y="9257"/>
                    </a:lnTo>
                    <a:lnTo>
                      <a:pt x="902" y="8376"/>
                    </a:lnTo>
                    <a:lnTo>
                      <a:pt x="629" y="7494"/>
                    </a:lnTo>
                    <a:lnTo>
                      <a:pt x="301" y="5841"/>
                    </a:lnTo>
                    <a:lnTo>
                      <a:pt x="0" y="4078"/>
                    </a:lnTo>
                    <a:lnTo>
                      <a:pt x="21600" y="0"/>
                    </a:lnTo>
                    <a:lnTo>
                      <a:pt x="21491" y="1322"/>
                    </a:lnTo>
                    <a:lnTo>
                      <a:pt x="21272" y="2645"/>
                    </a:lnTo>
                    <a:lnTo>
                      <a:pt x="21053" y="4188"/>
                    </a:lnTo>
                    <a:lnTo>
                      <a:pt x="20780" y="5510"/>
                    </a:lnTo>
                    <a:lnTo>
                      <a:pt x="20479" y="6833"/>
                    </a:lnTo>
                    <a:lnTo>
                      <a:pt x="20178" y="8376"/>
                    </a:lnTo>
                    <a:lnTo>
                      <a:pt x="19440" y="10910"/>
                    </a:lnTo>
                    <a:lnTo>
                      <a:pt x="19030" y="12233"/>
                    </a:lnTo>
                    <a:lnTo>
                      <a:pt x="18647" y="13445"/>
                    </a:lnTo>
                    <a:lnTo>
                      <a:pt x="17964" y="15208"/>
                    </a:lnTo>
                    <a:lnTo>
                      <a:pt x="17663" y="16090"/>
                    </a:lnTo>
                    <a:lnTo>
                      <a:pt x="17444" y="16861"/>
                    </a:lnTo>
                    <a:lnTo>
                      <a:pt x="17307" y="17633"/>
                    </a:lnTo>
                    <a:lnTo>
                      <a:pt x="17225" y="18514"/>
                    </a:lnTo>
                    <a:lnTo>
                      <a:pt x="17198" y="18624"/>
                    </a:lnTo>
                    <a:lnTo>
                      <a:pt x="17143" y="18955"/>
                    </a:lnTo>
                    <a:lnTo>
                      <a:pt x="16979" y="19396"/>
                    </a:lnTo>
                    <a:lnTo>
                      <a:pt x="16678" y="19727"/>
                    </a:lnTo>
                    <a:lnTo>
                      <a:pt x="16350" y="20057"/>
                    </a:lnTo>
                    <a:lnTo>
                      <a:pt x="15421" y="20608"/>
                    </a:lnTo>
                    <a:lnTo>
                      <a:pt x="14354" y="21049"/>
                    </a:lnTo>
                    <a:lnTo>
                      <a:pt x="13206" y="21380"/>
                    </a:lnTo>
                    <a:lnTo>
                      <a:pt x="12003" y="21490"/>
                    </a:lnTo>
                    <a:lnTo>
                      <a:pt x="10116" y="21600"/>
                    </a:lnTo>
                    <a:close/>
                  </a:path>
                </a:pathLst>
              </a:custGeom>
              <a:solidFill>
                <a:srgbClr val="6C6C6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Shape 360">
                <a:extLst>
                  <a:ext uri="{FF2B5EF4-FFF2-40B4-BE49-F238E27FC236}">
                    <a16:creationId xmlns:a16="http://schemas.microsoft.com/office/drawing/2014/main" id="{C0B739B1-7110-933E-4BE5-AF0E44966237}"/>
                  </a:ext>
                </a:extLst>
              </p:cNvPr>
              <p:cNvSpPr/>
              <p:nvPr/>
            </p:nvSpPr>
            <p:spPr>
              <a:xfrm>
                <a:off x="486520" y="1097363"/>
                <a:ext cx="538479" cy="313533"/>
              </a:xfrm>
              <a:custGeom>
                <a:avLst/>
                <a:gdLst/>
                <a:ahLst/>
                <a:cxnLst>
                  <a:cxn ang="0">
                    <a:pos x="269239" y="156766"/>
                  </a:cxn>
                  <a:cxn ang="5400000">
                    <a:pos x="269239" y="156766"/>
                  </a:cxn>
                  <a:cxn ang="10800000">
                    <a:pos x="269239" y="156766"/>
                  </a:cxn>
                  <a:cxn ang="16200000">
                    <a:pos x="269239" y="156766"/>
                  </a:cxn>
                </a:cxnLst>
                <a:rect l="0" t="0" r="0" b="0"/>
                <a:pathLst>
                  <a:path w="21600" h="21600">
                    <a:moveTo>
                      <a:pt x="7768" y="20864"/>
                    </a:moveTo>
                    <a:lnTo>
                      <a:pt x="6916" y="18286"/>
                    </a:lnTo>
                    <a:lnTo>
                      <a:pt x="6158" y="15955"/>
                    </a:lnTo>
                    <a:lnTo>
                      <a:pt x="4926" y="13377"/>
                    </a:lnTo>
                    <a:lnTo>
                      <a:pt x="3221" y="9818"/>
                    </a:lnTo>
                    <a:lnTo>
                      <a:pt x="2368" y="7855"/>
                    </a:lnTo>
                    <a:lnTo>
                      <a:pt x="1421" y="5645"/>
                    </a:lnTo>
                    <a:lnTo>
                      <a:pt x="0" y="1227"/>
                    </a:lnTo>
                    <a:lnTo>
                      <a:pt x="21316" y="0"/>
                    </a:lnTo>
                    <a:lnTo>
                      <a:pt x="21600" y="5032"/>
                    </a:lnTo>
                    <a:lnTo>
                      <a:pt x="21600" y="9818"/>
                    </a:lnTo>
                    <a:lnTo>
                      <a:pt x="21411" y="13500"/>
                    </a:lnTo>
                    <a:lnTo>
                      <a:pt x="21221" y="16323"/>
                    </a:lnTo>
                    <a:lnTo>
                      <a:pt x="21221" y="19882"/>
                    </a:lnTo>
                    <a:lnTo>
                      <a:pt x="21411" y="21109"/>
                    </a:lnTo>
                    <a:lnTo>
                      <a:pt x="21411" y="21600"/>
                    </a:lnTo>
                    <a:lnTo>
                      <a:pt x="14874" y="21477"/>
                    </a:lnTo>
                    <a:lnTo>
                      <a:pt x="11179" y="21109"/>
                    </a:lnTo>
                    <a:lnTo>
                      <a:pt x="7768" y="20864"/>
                    </a:lnTo>
                    <a:close/>
                  </a:path>
                </a:pathLst>
              </a:custGeom>
              <a:solidFill>
                <a:srgbClr val="939396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Shape 361">
                <a:extLst>
                  <a:ext uri="{FF2B5EF4-FFF2-40B4-BE49-F238E27FC236}">
                    <a16:creationId xmlns:a16="http://schemas.microsoft.com/office/drawing/2014/main" id="{07C93671-4D70-F524-4435-90BFD071F131}"/>
                  </a:ext>
                </a:extLst>
              </p:cNvPr>
              <p:cNvSpPr/>
              <p:nvPr/>
            </p:nvSpPr>
            <p:spPr>
              <a:xfrm>
                <a:off x="1341472" y="0"/>
                <a:ext cx="762847" cy="304626"/>
              </a:xfrm>
              <a:custGeom>
                <a:avLst/>
                <a:gdLst/>
                <a:ahLst/>
                <a:cxnLst>
                  <a:cxn ang="0">
                    <a:pos x="381423" y="152313"/>
                  </a:cxn>
                  <a:cxn ang="5400000">
                    <a:pos x="381423" y="152313"/>
                  </a:cxn>
                  <a:cxn ang="10800000">
                    <a:pos x="381423" y="152313"/>
                  </a:cxn>
                  <a:cxn ang="16200000">
                    <a:pos x="381423" y="152313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463" y="17684"/>
                    </a:lnTo>
                    <a:lnTo>
                      <a:pt x="20396" y="18568"/>
                    </a:lnTo>
                    <a:lnTo>
                      <a:pt x="20196" y="19200"/>
                    </a:lnTo>
                    <a:lnTo>
                      <a:pt x="19794" y="19832"/>
                    </a:lnTo>
                    <a:lnTo>
                      <a:pt x="19460" y="20337"/>
                    </a:lnTo>
                    <a:lnTo>
                      <a:pt x="19126" y="20716"/>
                    </a:lnTo>
                    <a:lnTo>
                      <a:pt x="18658" y="21095"/>
                    </a:lnTo>
                    <a:lnTo>
                      <a:pt x="18189" y="21221"/>
                    </a:lnTo>
                    <a:lnTo>
                      <a:pt x="17855" y="21221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96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Shape 362">
                <a:extLst>
                  <a:ext uri="{FF2B5EF4-FFF2-40B4-BE49-F238E27FC236}">
                    <a16:creationId xmlns:a16="http://schemas.microsoft.com/office/drawing/2014/main" id="{DD1BE1E6-A21C-7CEB-DE2D-F9AE33814BCC}"/>
                  </a:ext>
                </a:extLst>
              </p:cNvPr>
              <p:cNvSpPr/>
              <p:nvPr/>
            </p:nvSpPr>
            <p:spPr>
              <a:xfrm>
                <a:off x="1348557" y="0"/>
                <a:ext cx="755760" cy="302844"/>
              </a:xfrm>
              <a:custGeom>
                <a:avLst/>
                <a:gdLst/>
                <a:ahLst/>
                <a:cxnLst>
                  <a:cxn ang="0">
                    <a:pos x="377880" y="151422"/>
                  </a:cxn>
                  <a:cxn ang="5400000">
                    <a:pos x="377880" y="151422"/>
                  </a:cxn>
                  <a:cxn ang="10800000">
                    <a:pos x="377880" y="151422"/>
                  </a:cxn>
                  <a:cxn ang="16200000">
                    <a:pos x="377880" y="151422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453" y="17788"/>
                    </a:lnTo>
                    <a:lnTo>
                      <a:pt x="20385" y="18678"/>
                    </a:lnTo>
                    <a:lnTo>
                      <a:pt x="20183" y="19313"/>
                    </a:lnTo>
                    <a:lnTo>
                      <a:pt x="19778" y="19948"/>
                    </a:lnTo>
                    <a:lnTo>
                      <a:pt x="19440" y="20456"/>
                    </a:lnTo>
                    <a:lnTo>
                      <a:pt x="19103" y="20838"/>
                    </a:lnTo>
                    <a:lnTo>
                      <a:pt x="18630" y="21219"/>
                    </a:lnTo>
                    <a:lnTo>
                      <a:pt x="18158" y="21346"/>
                    </a:lnTo>
                    <a:lnTo>
                      <a:pt x="17820" y="21346"/>
                    </a:lnTo>
                    <a:lnTo>
                      <a:pt x="68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3" name="Shape 363">
                <a:extLst>
                  <a:ext uri="{FF2B5EF4-FFF2-40B4-BE49-F238E27FC236}">
                    <a16:creationId xmlns:a16="http://schemas.microsoft.com/office/drawing/2014/main" id="{5982C726-2905-6377-1CF7-B90794798BD5}"/>
                  </a:ext>
                </a:extLst>
              </p:cNvPr>
              <p:cNvSpPr/>
              <p:nvPr/>
            </p:nvSpPr>
            <p:spPr>
              <a:xfrm>
                <a:off x="1358004" y="0"/>
                <a:ext cx="746314" cy="302844"/>
              </a:xfrm>
              <a:custGeom>
                <a:avLst/>
                <a:gdLst/>
                <a:ahLst/>
                <a:cxnLst>
                  <a:cxn ang="0">
                    <a:pos x="373157" y="151422"/>
                  </a:cxn>
                  <a:cxn ang="5400000">
                    <a:pos x="373157" y="151422"/>
                  </a:cxn>
                  <a:cxn ang="10800000">
                    <a:pos x="373157" y="151422"/>
                  </a:cxn>
                  <a:cxn ang="16200000">
                    <a:pos x="373157" y="151422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438" y="17788"/>
                    </a:lnTo>
                    <a:lnTo>
                      <a:pt x="20370" y="18678"/>
                    </a:lnTo>
                    <a:lnTo>
                      <a:pt x="20165" y="19313"/>
                    </a:lnTo>
                    <a:lnTo>
                      <a:pt x="19754" y="19821"/>
                    </a:lnTo>
                    <a:lnTo>
                      <a:pt x="19071" y="20838"/>
                    </a:lnTo>
                    <a:lnTo>
                      <a:pt x="18592" y="21219"/>
                    </a:lnTo>
                    <a:lnTo>
                      <a:pt x="18182" y="21346"/>
                    </a:lnTo>
                    <a:lnTo>
                      <a:pt x="17772" y="21346"/>
                    </a:lnTo>
                    <a:lnTo>
                      <a:pt x="68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Shape 364">
                <a:extLst>
                  <a:ext uri="{FF2B5EF4-FFF2-40B4-BE49-F238E27FC236}">
                    <a16:creationId xmlns:a16="http://schemas.microsoft.com/office/drawing/2014/main" id="{F24911D3-CFE6-1C71-86C3-39C33B5C62E0}"/>
                  </a:ext>
                </a:extLst>
              </p:cNvPr>
              <p:cNvSpPr/>
              <p:nvPr/>
            </p:nvSpPr>
            <p:spPr>
              <a:xfrm>
                <a:off x="1367451" y="-1"/>
                <a:ext cx="736866" cy="299282"/>
              </a:xfrm>
              <a:custGeom>
                <a:avLst/>
                <a:gdLst/>
                <a:ahLst/>
                <a:cxnLst>
                  <a:cxn ang="0">
                    <a:pos x="368433" y="149641"/>
                  </a:cxn>
                  <a:cxn ang="5400000">
                    <a:pos x="368433" y="149641"/>
                  </a:cxn>
                  <a:cxn ang="10800000">
                    <a:pos x="368433" y="149641"/>
                  </a:cxn>
                  <a:cxn ang="16200000">
                    <a:pos x="368433" y="149641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423" y="18000"/>
                    </a:lnTo>
                    <a:lnTo>
                      <a:pt x="20354" y="18900"/>
                    </a:lnTo>
                    <a:lnTo>
                      <a:pt x="20146" y="19543"/>
                    </a:lnTo>
                    <a:lnTo>
                      <a:pt x="19731" y="20057"/>
                    </a:lnTo>
                    <a:lnTo>
                      <a:pt x="19038" y="21086"/>
                    </a:lnTo>
                    <a:lnTo>
                      <a:pt x="18623" y="21471"/>
                    </a:lnTo>
                    <a:lnTo>
                      <a:pt x="18138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8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Shape 365">
                <a:extLst>
                  <a:ext uri="{FF2B5EF4-FFF2-40B4-BE49-F238E27FC236}">
                    <a16:creationId xmlns:a16="http://schemas.microsoft.com/office/drawing/2014/main" id="{9CBC30AD-5CCF-D3C3-AC62-5ED671785E77}"/>
                  </a:ext>
                </a:extLst>
              </p:cNvPr>
              <p:cNvSpPr/>
              <p:nvPr/>
            </p:nvSpPr>
            <p:spPr>
              <a:xfrm>
                <a:off x="1376898" y="-1"/>
                <a:ext cx="727419" cy="299282"/>
              </a:xfrm>
              <a:custGeom>
                <a:avLst/>
                <a:gdLst/>
                <a:ahLst/>
                <a:cxnLst>
                  <a:cxn ang="0">
                    <a:pos x="363709" y="149641"/>
                  </a:cxn>
                  <a:cxn ang="5400000">
                    <a:pos x="363709" y="149641"/>
                  </a:cxn>
                  <a:cxn ang="10800000">
                    <a:pos x="363709" y="149641"/>
                  </a:cxn>
                  <a:cxn ang="16200000">
                    <a:pos x="363709" y="149641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408" y="18000"/>
                    </a:lnTo>
                    <a:lnTo>
                      <a:pt x="20338" y="18900"/>
                    </a:lnTo>
                    <a:lnTo>
                      <a:pt x="20127" y="19543"/>
                    </a:lnTo>
                    <a:lnTo>
                      <a:pt x="19706" y="20057"/>
                    </a:lnTo>
                    <a:lnTo>
                      <a:pt x="19426" y="20571"/>
                    </a:lnTo>
                    <a:lnTo>
                      <a:pt x="19005" y="21086"/>
                    </a:lnTo>
                    <a:lnTo>
                      <a:pt x="18584" y="21343"/>
                    </a:lnTo>
                    <a:lnTo>
                      <a:pt x="18094" y="21600"/>
                    </a:lnTo>
                    <a:lnTo>
                      <a:pt x="17743" y="21600"/>
                    </a:lnTo>
                    <a:lnTo>
                      <a:pt x="0" y="21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9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Shape 366">
                <a:extLst>
                  <a:ext uri="{FF2B5EF4-FFF2-40B4-BE49-F238E27FC236}">
                    <a16:creationId xmlns:a16="http://schemas.microsoft.com/office/drawing/2014/main" id="{7CE7D334-EC4B-47DC-976D-C18AB48BCA25}"/>
                  </a:ext>
                </a:extLst>
              </p:cNvPr>
              <p:cNvSpPr/>
              <p:nvPr/>
            </p:nvSpPr>
            <p:spPr>
              <a:xfrm>
                <a:off x="1386345" y="-1"/>
                <a:ext cx="717972" cy="299282"/>
              </a:xfrm>
              <a:custGeom>
                <a:avLst/>
                <a:gdLst/>
                <a:ahLst/>
                <a:cxnLst>
                  <a:cxn ang="0">
                    <a:pos x="358986" y="149641"/>
                  </a:cxn>
                  <a:cxn ang="5400000">
                    <a:pos x="358986" y="149641"/>
                  </a:cxn>
                  <a:cxn ang="10800000">
                    <a:pos x="358986" y="149641"/>
                  </a:cxn>
                  <a:cxn ang="16200000">
                    <a:pos x="358986" y="149641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392" y="18000"/>
                    </a:lnTo>
                    <a:lnTo>
                      <a:pt x="20321" y="18900"/>
                    </a:lnTo>
                    <a:lnTo>
                      <a:pt x="20108" y="19543"/>
                    </a:lnTo>
                    <a:lnTo>
                      <a:pt x="19824" y="20057"/>
                    </a:lnTo>
                    <a:lnTo>
                      <a:pt x="18971" y="21086"/>
                    </a:lnTo>
                    <a:lnTo>
                      <a:pt x="18545" y="21343"/>
                    </a:lnTo>
                    <a:lnTo>
                      <a:pt x="18047" y="21471"/>
                    </a:lnTo>
                    <a:lnTo>
                      <a:pt x="17692" y="21600"/>
                    </a:lnTo>
                    <a:lnTo>
                      <a:pt x="0" y="21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9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Shape 367">
                <a:extLst>
                  <a:ext uri="{FF2B5EF4-FFF2-40B4-BE49-F238E27FC236}">
                    <a16:creationId xmlns:a16="http://schemas.microsoft.com/office/drawing/2014/main" id="{B2EA81CF-1644-11C5-2CC7-2C6EA97F86C8}"/>
                  </a:ext>
                </a:extLst>
              </p:cNvPr>
              <p:cNvSpPr/>
              <p:nvPr/>
            </p:nvSpPr>
            <p:spPr>
              <a:xfrm>
                <a:off x="1395792" y="-1"/>
                <a:ext cx="708525" cy="299282"/>
              </a:xfrm>
              <a:custGeom>
                <a:avLst/>
                <a:gdLst/>
                <a:ahLst/>
                <a:cxnLst>
                  <a:cxn ang="0">
                    <a:pos x="354262" y="149641"/>
                  </a:cxn>
                  <a:cxn ang="5400000">
                    <a:pos x="354262" y="149641"/>
                  </a:cxn>
                  <a:cxn ang="10800000">
                    <a:pos x="354262" y="149641"/>
                  </a:cxn>
                  <a:cxn ang="16200000">
                    <a:pos x="354262" y="149641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376" y="18000"/>
                    </a:lnTo>
                    <a:lnTo>
                      <a:pt x="20304" y="18900"/>
                    </a:lnTo>
                    <a:lnTo>
                      <a:pt x="20088" y="19543"/>
                    </a:lnTo>
                    <a:lnTo>
                      <a:pt x="19800" y="20057"/>
                    </a:lnTo>
                    <a:lnTo>
                      <a:pt x="19368" y="20571"/>
                    </a:lnTo>
                    <a:lnTo>
                      <a:pt x="19008" y="20957"/>
                    </a:lnTo>
                    <a:lnTo>
                      <a:pt x="18504" y="21343"/>
                    </a:lnTo>
                    <a:lnTo>
                      <a:pt x="18144" y="21471"/>
                    </a:lnTo>
                    <a:lnTo>
                      <a:pt x="17640" y="21600"/>
                    </a:lnTo>
                    <a:lnTo>
                      <a:pt x="0" y="2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Shape 368">
                <a:extLst>
                  <a:ext uri="{FF2B5EF4-FFF2-40B4-BE49-F238E27FC236}">
                    <a16:creationId xmlns:a16="http://schemas.microsoft.com/office/drawing/2014/main" id="{B5205B84-B44C-0024-AF65-D936DDC3397B}"/>
                  </a:ext>
                </a:extLst>
              </p:cNvPr>
              <p:cNvSpPr/>
              <p:nvPr/>
            </p:nvSpPr>
            <p:spPr>
              <a:xfrm>
                <a:off x="1402878" y="-1"/>
                <a:ext cx="701441" cy="299282"/>
              </a:xfrm>
              <a:custGeom>
                <a:avLst/>
                <a:gdLst/>
                <a:ahLst/>
                <a:cxnLst>
                  <a:cxn ang="0">
                    <a:pos x="350720" y="149641"/>
                  </a:cxn>
                  <a:cxn ang="5400000">
                    <a:pos x="350720" y="149641"/>
                  </a:cxn>
                  <a:cxn ang="10800000">
                    <a:pos x="350720" y="149641"/>
                  </a:cxn>
                  <a:cxn ang="16200000">
                    <a:pos x="350720" y="149641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364" y="18000"/>
                    </a:lnTo>
                    <a:lnTo>
                      <a:pt x="20291" y="18900"/>
                    </a:lnTo>
                    <a:lnTo>
                      <a:pt x="20073" y="19543"/>
                    </a:lnTo>
                    <a:lnTo>
                      <a:pt x="19782" y="20057"/>
                    </a:lnTo>
                    <a:lnTo>
                      <a:pt x="19345" y="20571"/>
                    </a:lnTo>
                    <a:lnTo>
                      <a:pt x="18982" y="20957"/>
                    </a:lnTo>
                    <a:lnTo>
                      <a:pt x="18473" y="21343"/>
                    </a:lnTo>
                    <a:lnTo>
                      <a:pt x="18109" y="21471"/>
                    </a:lnTo>
                    <a:lnTo>
                      <a:pt x="17673" y="21600"/>
                    </a:lnTo>
                    <a:lnTo>
                      <a:pt x="73" y="209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Shape 369">
                <a:extLst>
                  <a:ext uri="{FF2B5EF4-FFF2-40B4-BE49-F238E27FC236}">
                    <a16:creationId xmlns:a16="http://schemas.microsoft.com/office/drawing/2014/main" id="{BF339F17-8892-AD46-7A50-2728F5C42994}"/>
                  </a:ext>
                </a:extLst>
              </p:cNvPr>
              <p:cNvSpPr/>
              <p:nvPr/>
            </p:nvSpPr>
            <p:spPr>
              <a:xfrm>
                <a:off x="1412325" y="-1"/>
                <a:ext cx="691994" cy="299282"/>
              </a:xfrm>
              <a:custGeom>
                <a:avLst/>
                <a:gdLst/>
                <a:ahLst/>
                <a:cxnLst>
                  <a:cxn ang="0">
                    <a:pos x="345997" y="149641"/>
                  </a:cxn>
                  <a:cxn ang="5400000">
                    <a:pos x="345997" y="149641"/>
                  </a:cxn>
                  <a:cxn ang="10800000">
                    <a:pos x="345997" y="149641"/>
                  </a:cxn>
                  <a:cxn ang="16200000">
                    <a:pos x="345997" y="149641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347" y="18000"/>
                    </a:lnTo>
                    <a:lnTo>
                      <a:pt x="20273" y="18900"/>
                    </a:lnTo>
                    <a:lnTo>
                      <a:pt x="20052" y="19543"/>
                    </a:lnTo>
                    <a:lnTo>
                      <a:pt x="19757" y="20057"/>
                    </a:lnTo>
                    <a:lnTo>
                      <a:pt x="19315" y="20571"/>
                    </a:lnTo>
                    <a:lnTo>
                      <a:pt x="18946" y="20957"/>
                    </a:lnTo>
                    <a:lnTo>
                      <a:pt x="18430" y="21343"/>
                    </a:lnTo>
                    <a:lnTo>
                      <a:pt x="18061" y="21471"/>
                    </a:lnTo>
                    <a:lnTo>
                      <a:pt x="17619" y="21600"/>
                    </a:lnTo>
                    <a:lnTo>
                      <a:pt x="0" y="209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9B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Shape 370">
                <a:extLst>
                  <a:ext uri="{FF2B5EF4-FFF2-40B4-BE49-F238E27FC236}">
                    <a16:creationId xmlns:a16="http://schemas.microsoft.com/office/drawing/2014/main" id="{DA40067A-7DD3-DB50-8AF5-73E781A0CABE}"/>
                  </a:ext>
                </a:extLst>
              </p:cNvPr>
              <p:cNvSpPr/>
              <p:nvPr/>
            </p:nvSpPr>
            <p:spPr>
              <a:xfrm>
                <a:off x="1421772" y="-1"/>
                <a:ext cx="682547" cy="299282"/>
              </a:xfrm>
              <a:custGeom>
                <a:avLst/>
                <a:gdLst/>
                <a:ahLst/>
                <a:cxnLst>
                  <a:cxn ang="0">
                    <a:pos x="341273" y="149641"/>
                  </a:cxn>
                  <a:cxn ang="5400000">
                    <a:pos x="341273" y="149641"/>
                  </a:cxn>
                  <a:cxn ang="10800000">
                    <a:pos x="341273" y="149641"/>
                  </a:cxn>
                  <a:cxn ang="16200000">
                    <a:pos x="341273" y="149641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329" y="18000"/>
                    </a:lnTo>
                    <a:lnTo>
                      <a:pt x="20255" y="18900"/>
                    </a:lnTo>
                    <a:lnTo>
                      <a:pt x="20030" y="19414"/>
                    </a:lnTo>
                    <a:lnTo>
                      <a:pt x="19731" y="20057"/>
                    </a:lnTo>
                    <a:lnTo>
                      <a:pt x="19283" y="20571"/>
                    </a:lnTo>
                    <a:lnTo>
                      <a:pt x="18536" y="21343"/>
                    </a:lnTo>
                    <a:lnTo>
                      <a:pt x="17564" y="21600"/>
                    </a:lnTo>
                    <a:lnTo>
                      <a:pt x="0" y="207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Shape 371">
                <a:extLst>
                  <a:ext uri="{FF2B5EF4-FFF2-40B4-BE49-F238E27FC236}">
                    <a16:creationId xmlns:a16="http://schemas.microsoft.com/office/drawing/2014/main" id="{FC4A70E2-DCB4-0FAD-E9F4-2AEED057037C}"/>
                  </a:ext>
                </a:extLst>
              </p:cNvPr>
              <p:cNvSpPr/>
              <p:nvPr/>
            </p:nvSpPr>
            <p:spPr>
              <a:xfrm>
                <a:off x="1431219" y="0"/>
                <a:ext cx="673100" cy="297500"/>
              </a:xfrm>
              <a:custGeom>
                <a:avLst/>
                <a:gdLst/>
                <a:ahLst/>
                <a:cxnLst>
                  <a:cxn ang="0">
                    <a:pos x="336550" y="148750"/>
                  </a:cxn>
                  <a:cxn ang="5400000">
                    <a:pos x="336550" y="148750"/>
                  </a:cxn>
                  <a:cxn ang="10800000">
                    <a:pos x="336550" y="148750"/>
                  </a:cxn>
                  <a:cxn ang="16200000">
                    <a:pos x="336550" y="148750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312" y="18108"/>
                    </a:lnTo>
                    <a:lnTo>
                      <a:pt x="20236" y="19013"/>
                    </a:lnTo>
                    <a:lnTo>
                      <a:pt x="20008" y="19531"/>
                    </a:lnTo>
                    <a:lnTo>
                      <a:pt x="19705" y="20177"/>
                    </a:lnTo>
                    <a:lnTo>
                      <a:pt x="19251" y="20695"/>
                    </a:lnTo>
                    <a:lnTo>
                      <a:pt x="18493" y="21471"/>
                    </a:lnTo>
                    <a:lnTo>
                      <a:pt x="17507" y="21600"/>
                    </a:lnTo>
                    <a:lnTo>
                      <a:pt x="0" y="20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Shape 372">
                <a:extLst>
                  <a:ext uri="{FF2B5EF4-FFF2-40B4-BE49-F238E27FC236}">
                    <a16:creationId xmlns:a16="http://schemas.microsoft.com/office/drawing/2014/main" id="{3F7750F1-4A51-094B-AB7C-F21050B97E17}"/>
                  </a:ext>
                </a:extLst>
              </p:cNvPr>
              <p:cNvSpPr/>
              <p:nvPr/>
            </p:nvSpPr>
            <p:spPr>
              <a:xfrm>
                <a:off x="1440666" y="0"/>
                <a:ext cx="663653" cy="297500"/>
              </a:xfrm>
              <a:custGeom>
                <a:avLst/>
                <a:gdLst/>
                <a:ahLst/>
                <a:cxnLst>
                  <a:cxn ang="0">
                    <a:pos x="331826" y="148750"/>
                  </a:cxn>
                  <a:cxn ang="5400000">
                    <a:pos x="331826" y="148750"/>
                  </a:cxn>
                  <a:cxn ang="10800000">
                    <a:pos x="331826" y="148750"/>
                  </a:cxn>
                  <a:cxn ang="16200000">
                    <a:pos x="331826" y="148750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293" y="18108"/>
                    </a:lnTo>
                    <a:lnTo>
                      <a:pt x="20216" y="18754"/>
                    </a:lnTo>
                    <a:lnTo>
                      <a:pt x="19986" y="19531"/>
                    </a:lnTo>
                    <a:lnTo>
                      <a:pt x="19678" y="20177"/>
                    </a:lnTo>
                    <a:lnTo>
                      <a:pt x="19217" y="20695"/>
                    </a:lnTo>
                    <a:lnTo>
                      <a:pt x="18448" y="21471"/>
                    </a:lnTo>
                    <a:lnTo>
                      <a:pt x="17603" y="21600"/>
                    </a:lnTo>
                    <a:lnTo>
                      <a:pt x="0" y="205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D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Shape 373">
                <a:extLst>
                  <a:ext uri="{FF2B5EF4-FFF2-40B4-BE49-F238E27FC236}">
                    <a16:creationId xmlns:a16="http://schemas.microsoft.com/office/drawing/2014/main" id="{859E691C-8915-B4A7-52E7-255A82AECAE2}"/>
                  </a:ext>
                </a:extLst>
              </p:cNvPr>
              <p:cNvSpPr/>
              <p:nvPr/>
            </p:nvSpPr>
            <p:spPr>
              <a:xfrm>
                <a:off x="1447750" y="0"/>
                <a:ext cx="656568" cy="297500"/>
              </a:xfrm>
              <a:custGeom>
                <a:avLst/>
                <a:gdLst/>
                <a:ahLst/>
                <a:cxnLst>
                  <a:cxn ang="0">
                    <a:pos x="328284" y="148750"/>
                  </a:cxn>
                  <a:cxn ang="5400000">
                    <a:pos x="328284" y="148750"/>
                  </a:cxn>
                  <a:cxn ang="10800000">
                    <a:pos x="328284" y="148750"/>
                  </a:cxn>
                  <a:cxn ang="16200000">
                    <a:pos x="328284" y="148750"/>
                  </a:cxn>
                </a:cxnLst>
                <a:rect l="0" t="0" r="0" b="0"/>
                <a:pathLst>
                  <a:path w="21600" h="21600">
                    <a:moveTo>
                      <a:pt x="78" y="0"/>
                    </a:moveTo>
                    <a:lnTo>
                      <a:pt x="21600" y="0"/>
                    </a:lnTo>
                    <a:lnTo>
                      <a:pt x="20279" y="18108"/>
                    </a:lnTo>
                    <a:lnTo>
                      <a:pt x="20201" y="18754"/>
                    </a:lnTo>
                    <a:lnTo>
                      <a:pt x="19968" y="19531"/>
                    </a:lnTo>
                    <a:lnTo>
                      <a:pt x="19658" y="20177"/>
                    </a:lnTo>
                    <a:lnTo>
                      <a:pt x="19191" y="20565"/>
                    </a:lnTo>
                    <a:lnTo>
                      <a:pt x="18803" y="21083"/>
                    </a:lnTo>
                    <a:lnTo>
                      <a:pt x="18414" y="21471"/>
                    </a:lnTo>
                    <a:lnTo>
                      <a:pt x="17560" y="21600"/>
                    </a:lnTo>
                    <a:lnTo>
                      <a:pt x="0" y="20307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9A9A9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Shape 374">
                <a:extLst>
                  <a:ext uri="{FF2B5EF4-FFF2-40B4-BE49-F238E27FC236}">
                    <a16:creationId xmlns:a16="http://schemas.microsoft.com/office/drawing/2014/main" id="{00DD98A0-33D5-FCAA-8C41-B902CAC1583D}"/>
                  </a:ext>
                </a:extLst>
              </p:cNvPr>
              <p:cNvSpPr/>
              <p:nvPr/>
            </p:nvSpPr>
            <p:spPr>
              <a:xfrm>
                <a:off x="1457197" y="0"/>
                <a:ext cx="647120" cy="297500"/>
              </a:xfrm>
              <a:custGeom>
                <a:avLst/>
                <a:gdLst/>
                <a:ahLst/>
                <a:cxnLst>
                  <a:cxn ang="0">
                    <a:pos x="323560" y="148750"/>
                  </a:cxn>
                  <a:cxn ang="5400000">
                    <a:pos x="323560" y="148750"/>
                  </a:cxn>
                  <a:cxn ang="10800000">
                    <a:pos x="323560" y="148750"/>
                  </a:cxn>
                  <a:cxn ang="16200000">
                    <a:pos x="323560" y="148750"/>
                  </a:cxn>
                </a:cxnLst>
                <a:rect l="0" t="0" r="0" b="0"/>
                <a:pathLst>
                  <a:path w="21600" h="21600">
                    <a:moveTo>
                      <a:pt x="79" y="0"/>
                    </a:moveTo>
                    <a:lnTo>
                      <a:pt x="21600" y="0"/>
                    </a:lnTo>
                    <a:lnTo>
                      <a:pt x="20260" y="18108"/>
                    </a:lnTo>
                    <a:lnTo>
                      <a:pt x="20181" y="18754"/>
                    </a:lnTo>
                    <a:lnTo>
                      <a:pt x="19945" y="19531"/>
                    </a:lnTo>
                    <a:lnTo>
                      <a:pt x="19629" y="20177"/>
                    </a:lnTo>
                    <a:lnTo>
                      <a:pt x="19314" y="20565"/>
                    </a:lnTo>
                    <a:lnTo>
                      <a:pt x="18841" y="21083"/>
                    </a:lnTo>
                    <a:lnTo>
                      <a:pt x="18368" y="21212"/>
                    </a:lnTo>
                    <a:lnTo>
                      <a:pt x="17501" y="21600"/>
                    </a:lnTo>
                    <a:lnTo>
                      <a:pt x="0" y="20177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9B9B9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5" name="Shape 375">
                <a:extLst>
                  <a:ext uri="{FF2B5EF4-FFF2-40B4-BE49-F238E27FC236}">
                    <a16:creationId xmlns:a16="http://schemas.microsoft.com/office/drawing/2014/main" id="{1AB0BBC4-A802-1B8E-1F9D-D55D55F289FE}"/>
                  </a:ext>
                </a:extLst>
              </p:cNvPr>
              <p:cNvSpPr/>
              <p:nvPr/>
            </p:nvSpPr>
            <p:spPr>
              <a:xfrm>
                <a:off x="1466644" y="0"/>
                <a:ext cx="637673" cy="297500"/>
              </a:xfrm>
              <a:custGeom>
                <a:avLst/>
                <a:gdLst/>
                <a:ahLst/>
                <a:cxnLst>
                  <a:cxn ang="0">
                    <a:pos x="318836" y="148750"/>
                  </a:cxn>
                  <a:cxn ang="5400000">
                    <a:pos x="318836" y="148750"/>
                  </a:cxn>
                  <a:cxn ang="10800000">
                    <a:pos x="318836" y="148750"/>
                  </a:cxn>
                  <a:cxn ang="16200000">
                    <a:pos x="318836" y="148750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240" y="18108"/>
                    </a:lnTo>
                    <a:lnTo>
                      <a:pt x="20160" y="18754"/>
                    </a:lnTo>
                    <a:lnTo>
                      <a:pt x="19920" y="19531"/>
                    </a:lnTo>
                    <a:lnTo>
                      <a:pt x="19280" y="20565"/>
                    </a:lnTo>
                    <a:lnTo>
                      <a:pt x="18800" y="21083"/>
                    </a:lnTo>
                    <a:lnTo>
                      <a:pt x="18400" y="21212"/>
                    </a:lnTo>
                    <a:lnTo>
                      <a:pt x="17520" y="21600"/>
                    </a:lnTo>
                    <a:lnTo>
                      <a:pt x="0" y="201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Shape 376">
                <a:extLst>
                  <a:ext uri="{FF2B5EF4-FFF2-40B4-BE49-F238E27FC236}">
                    <a16:creationId xmlns:a16="http://schemas.microsoft.com/office/drawing/2014/main" id="{36A3B8E3-A8CA-DF6E-AE00-CA6F88EF2D38}"/>
                  </a:ext>
                </a:extLst>
              </p:cNvPr>
              <p:cNvSpPr/>
              <p:nvPr/>
            </p:nvSpPr>
            <p:spPr>
              <a:xfrm>
                <a:off x="1476091" y="0"/>
                <a:ext cx="628226" cy="297500"/>
              </a:xfrm>
              <a:custGeom>
                <a:avLst/>
                <a:gdLst/>
                <a:ahLst/>
                <a:cxnLst>
                  <a:cxn ang="0">
                    <a:pos x="314113" y="148750"/>
                  </a:cxn>
                  <a:cxn ang="5400000">
                    <a:pos x="314113" y="148750"/>
                  </a:cxn>
                  <a:cxn ang="10800000">
                    <a:pos x="314113" y="148750"/>
                  </a:cxn>
                  <a:cxn ang="16200000">
                    <a:pos x="314113" y="148750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0220" y="18108"/>
                    </a:lnTo>
                    <a:lnTo>
                      <a:pt x="20138" y="18754"/>
                    </a:lnTo>
                    <a:lnTo>
                      <a:pt x="19895" y="19531"/>
                    </a:lnTo>
                    <a:lnTo>
                      <a:pt x="19245" y="20565"/>
                    </a:lnTo>
                    <a:lnTo>
                      <a:pt x="18352" y="21212"/>
                    </a:lnTo>
                    <a:lnTo>
                      <a:pt x="17459" y="21600"/>
                    </a:lnTo>
                    <a:lnTo>
                      <a:pt x="0" y="200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Shape 377">
                <a:extLst>
                  <a:ext uri="{FF2B5EF4-FFF2-40B4-BE49-F238E27FC236}">
                    <a16:creationId xmlns:a16="http://schemas.microsoft.com/office/drawing/2014/main" id="{9F53F6DC-96AB-0912-80D7-26B226A78626}"/>
                  </a:ext>
                </a:extLst>
              </p:cNvPr>
              <p:cNvSpPr/>
              <p:nvPr/>
            </p:nvSpPr>
            <p:spPr>
              <a:xfrm>
                <a:off x="1480815" y="0"/>
                <a:ext cx="623502" cy="297500"/>
              </a:xfrm>
              <a:custGeom>
                <a:avLst/>
                <a:gdLst/>
                <a:ahLst/>
                <a:cxnLst>
                  <a:cxn ang="0">
                    <a:pos x="311751" y="148750"/>
                  </a:cxn>
                  <a:cxn ang="5400000">
                    <a:pos x="311751" y="148750"/>
                  </a:cxn>
                  <a:cxn ang="10800000">
                    <a:pos x="311751" y="148750"/>
                  </a:cxn>
                  <a:cxn ang="16200000">
                    <a:pos x="311751" y="148750"/>
                  </a:cxn>
                </a:cxnLst>
                <a:rect l="0" t="0" r="0" b="0"/>
                <a:pathLst>
                  <a:path w="21600" h="21600">
                    <a:moveTo>
                      <a:pt x="164" y="0"/>
                    </a:moveTo>
                    <a:lnTo>
                      <a:pt x="21600" y="0"/>
                    </a:lnTo>
                    <a:lnTo>
                      <a:pt x="20209" y="18108"/>
                    </a:lnTo>
                    <a:lnTo>
                      <a:pt x="20127" y="18754"/>
                    </a:lnTo>
                    <a:lnTo>
                      <a:pt x="19882" y="19531"/>
                    </a:lnTo>
                    <a:lnTo>
                      <a:pt x="19227" y="20565"/>
                    </a:lnTo>
                    <a:lnTo>
                      <a:pt x="18327" y="21212"/>
                    </a:lnTo>
                    <a:lnTo>
                      <a:pt x="17427" y="21600"/>
                    </a:lnTo>
                    <a:lnTo>
                      <a:pt x="0" y="19789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9D9DA0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Shape 378">
                <a:extLst>
                  <a:ext uri="{FF2B5EF4-FFF2-40B4-BE49-F238E27FC236}">
                    <a16:creationId xmlns:a16="http://schemas.microsoft.com/office/drawing/2014/main" id="{F793D5E3-7372-D340-B1C4-A05F714CA56C}"/>
                  </a:ext>
                </a:extLst>
              </p:cNvPr>
              <p:cNvSpPr/>
              <p:nvPr/>
            </p:nvSpPr>
            <p:spPr>
              <a:xfrm>
                <a:off x="1490262" y="0"/>
                <a:ext cx="614055" cy="297500"/>
              </a:xfrm>
              <a:custGeom>
                <a:avLst/>
                <a:gdLst/>
                <a:ahLst/>
                <a:cxnLst>
                  <a:cxn ang="0">
                    <a:pos x="307027" y="148750"/>
                  </a:cxn>
                  <a:cxn ang="5400000">
                    <a:pos x="307027" y="148750"/>
                  </a:cxn>
                  <a:cxn ang="10800000">
                    <a:pos x="307027" y="148750"/>
                  </a:cxn>
                  <a:cxn ang="16200000">
                    <a:pos x="307027" y="148750"/>
                  </a:cxn>
                </a:cxnLst>
                <a:rect l="0" t="0" r="0" b="0"/>
                <a:pathLst>
                  <a:path w="21600" h="21600">
                    <a:moveTo>
                      <a:pt x="166" y="0"/>
                    </a:moveTo>
                    <a:lnTo>
                      <a:pt x="21600" y="0"/>
                    </a:lnTo>
                    <a:lnTo>
                      <a:pt x="20188" y="18108"/>
                    </a:lnTo>
                    <a:lnTo>
                      <a:pt x="20105" y="18754"/>
                    </a:lnTo>
                    <a:lnTo>
                      <a:pt x="19855" y="19531"/>
                    </a:lnTo>
                    <a:lnTo>
                      <a:pt x="19191" y="20565"/>
                    </a:lnTo>
                    <a:lnTo>
                      <a:pt x="18277" y="21212"/>
                    </a:lnTo>
                    <a:lnTo>
                      <a:pt x="17363" y="21600"/>
                    </a:lnTo>
                    <a:lnTo>
                      <a:pt x="0" y="19660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9D9DA1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Shape 379">
                <a:extLst>
                  <a:ext uri="{FF2B5EF4-FFF2-40B4-BE49-F238E27FC236}">
                    <a16:creationId xmlns:a16="http://schemas.microsoft.com/office/drawing/2014/main" id="{70A2AED4-A881-7BB1-E85A-4F16325B9409}"/>
                  </a:ext>
                </a:extLst>
              </p:cNvPr>
              <p:cNvSpPr/>
              <p:nvPr/>
            </p:nvSpPr>
            <p:spPr>
              <a:xfrm>
                <a:off x="1502071" y="0"/>
                <a:ext cx="602248" cy="297500"/>
              </a:xfrm>
              <a:custGeom>
                <a:avLst/>
                <a:gdLst/>
                <a:ahLst/>
                <a:cxnLst>
                  <a:cxn ang="0">
                    <a:pos x="301124" y="148750"/>
                  </a:cxn>
                  <a:cxn ang="5400000">
                    <a:pos x="301124" y="148750"/>
                  </a:cxn>
                  <a:cxn ang="10800000">
                    <a:pos x="301124" y="148750"/>
                  </a:cxn>
                  <a:cxn ang="16200000">
                    <a:pos x="301124" y="148750"/>
                  </a:cxn>
                </a:cxnLst>
                <a:rect l="0" t="0" r="0" b="0"/>
                <a:pathLst>
                  <a:path w="21600" h="21600">
                    <a:moveTo>
                      <a:pt x="85" y="0"/>
                    </a:moveTo>
                    <a:lnTo>
                      <a:pt x="21600" y="0"/>
                    </a:lnTo>
                    <a:lnTo>
                      <a:pt x="20160" y="18108"/>
                    </a:lnTo>
                    <a:lnTo>
                      <a:pt x="20075" y="18754"/>
                    </a:lnTo>
                    <a:lnTo>
                      <a:pt x="19821" y="19531"/>
                    </a:lnTo>
                    <a:lnTo>
                      <a:pt x="19144" y="20565"/>
                    </a:lnTo>
                    <a:lnTo>
                      <a:pt x="18212" y="21212"/>
                    </a:lnTo>
                    <a:lnTo>
                      <a:pt x="17365" y="21600"/>
                    </a:lnTo>
                    <a:lnTo>
                      <a:pt x="0" y="19531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9E9EA1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Shape 380">
                <a:extLst>
                  <a:ext uri="{FF2B5EF4-FFF2-40B4-BE49-F238E27FC236}">
                    <a16:creationId xmlns:a16="http://schemas.microsoft.com/office/drawing/2014/main" id="{CF1FE689-3BFA-3C96-789C-B295984AA667}"/>
                  </a:ext>
                </a:extLst>
              </p:cNvPr>
              <p:cNvSpPr/>
              <p:nvPr/>
            </p:nvSpPr>
            <p:spPr>
              <a:xfrm>
                <a:off x="1511518" y="0"/>
                <a:ext cx="592801" cy="297500"/>
              </a:xfrm>
              <a:custGeom>
                <a:avLst/>
                <a:gdLst/>
                <a:ahLst/>
                <a:cxnLst>
                  <a:cxn ang="0">
                    <a:pos x="296400" y="148750"/>
                  </a:cxn>
                  <a:cxn ang="5400000">
                    <a:pos x="296400" y="148750"/>
                  </a:cxn>
                  <a:cxn ang="10800000">
                    <a:pos x="296400" y="148750"/>
                  </a:cxn>
                  <a:cxn ang="16200000">
                    <a:pos x="296400" y="148750"/>
                  </a:cxn>
                </a:cxnLst>
                <a:rect l="0" t="0" r="0" b="0"/>
                <a:pathLst>
                  <a:path w="21600" h="21600">
                    <a:moveTo>
                      <a:pt x="86" y="0"/>
                    </a:moveTo>
                    <a:lnTo>
                      <a:pt x="21600" y="0"/>
                    </a:lnTo>
                    <a:lnTo>
                      <a:pt x="20137" y="18108"/>
                    </a:lnTo>
                    <a:lnTo>
                      <a:pt x="20051" y="18754"/>
                    </a:lnTo>
                    <a:lnTo>
                      <a:pt x="19793" y="19531"/>
                    </a:lnTo>
                    <a:lnTo>
                      <a:pt x="19104" y="20565"/>
                    </a:lnTo>
                    <a:lnTo>
                      <a:pt x="18244" y="21212"/>
                    </a:lnTo>
                    <a:lnTo>
                      <a:pt x="17297" y="21600"/>
                    </a:lnTo>
                    <a:lnTo>
                      <a:pt x="0" y="1927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9F9FA2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1" name="Shape 381">
                <a:extLst>
                  <a:ext uri="{FF2B5EF4-FFF2-40B4-BE49-F238E27FC236}">
                    <a16:creationId xmlns:a16="http://schemas.microsoft.com/office/drawing/2014/main" id="{245D7C1B-E188-A74D-B233-988C33EF4832}"/>
                  </a:ext>
                </a:extLst>
              </p:cNvPr>
              <p:cNvSpPr/>
              <p:nvPr/>
            </p:nvSpPr>
            <p:spPr>
              <a:xfrm>
                <a:off x="1516242" y="-1"/>
                <a:ext cx="588077" cy="295719"/>
              </a:xfrm>
              <a:custGeom>
                <a:avLst/>
                <a:gdLst/>
                <a:ahLst/>
                <a:cxnLst>
                  <a:cxn ang="0">
                    <a:pos x="294038" y="147859"/>
                  </a:cxn>
                  <a:cxn ang="5400000">
                    <a:pos x="294038" y="147859"/>
                  </a:cxn>
                  <a:cxn ang="10800000">
                    <a:pos x="294038" y="147859"/>
                  </a:cxn>
                  <a:cxn ang="16200000">
                    <a:pos x="294038" y="147859"/>
                  </a:cxn>
                </a:cxnLst>
                <a:rect l="0" t="0" r="0" b="0"/>
                <a:pathLst>
                  <a:path w="21600" h="21600">
                    <a:moveTo>
                      <a:pt x="173" y="0"/>
                    </a:moveTo>
                    <a:lnTo>
                      <a:pt x="21600" y="0"/>
                    </a:lnTo>
                    <a:lnTo>
                      <a:pt x="20125" y="18217"/>
                    </a:lnTo>
                    <a:lnTo>
                      <a:pt x="20039" y="18867"/>
                    </a:lnTo>
                    <a:lnTo>
                      <a:pt x="19778" y="19648"/>
                    </a:lnTo>
                    <a:lnTo>
                      <a:pt x="19518" y="20169"/>
                    </a:lnTo>
                    <a:lnTo>
                      <a:pt x="19084" y="20689"/>
                    </a:lnTo>
                    <a:lnTo>
                      <a:pt x="18217" y="21340"/>
                    </a:lnTo>
                    <a:lnTo>
                      <a:pt x="17263" y="21600"/>
                    </a:lnTo>
                    <a:lnTo>
                      <a:pt x="0" y="19258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9F9FA3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Shape 382">
                <a:extLst>
                  <a:ext uri="{FF2B5EF4-FFF2-40B4-BE49-F238E27FC236}">
                    <a16:creationId xmlns:a16="http://schemas.microsoft.com/office/drawing/2014/main" id="{032FE77A-CA4C-1192-B194-9BD2961C6691}"/>
                  </a:ext>
                </a:extLst>
              </p:cNvPr>
              <p:cNvSpPr/>
              <p:nvPr/>
            </p:nvSpPr>
            <p:spPr>
              <a:xfrm>
                <a:off x="1525689" y="-1"/>
                <a:ext cx="578630" cy="295719"/>
              </a:xfrm>
              <a:custGeom>
                <a:avLst/>
                <a:gdLst/>
                <a:ahLst/>
                <a:cxnLst>
                  <a:cxn ang="0">
                    <a:pos x="289315" y="147859"/>
                  </a:cxn>
                  <a:cxn ang="5400000">
                    <a:pos x="289315" y="147859"/>
                  </a:cxn>
                  <a:cxn ang="10800000">
                    <a:pos x="289315" y="147859"/>
                  </a:cxn>
                  <a:cxn ang="16200000">
                    <a:pos x="289315" y="147859"/>
                  </a:cxn>
                </a:cxnLst>
                <a:rect l="0" t="0" r="0" b="0"/>
                <a:pathLst>
                  <a:path w="21600" h="21600">
                    <a:moveTo>
                      <a:pt x="176" y="0"/>
                    </a:moveTo>
                    <a:lnTo>
                      <a:pt x="21600" y="0"/>
                    </a:lnTo>
                    <a:lnTo>
                      <a:pt x="20101" y="18217"/>
                    </a:lnTo>
                    <a:lnTo>
                      <a:pt x="20013" y="18867"/>
                    </a:lnTo>
                    <a:lnTo>
                      <a:pt x="19749" y="19648"/>
                    </a:lnTo>
                    <a:lnTo>
                      <a:pt x="19484" y="20169"/>
                    </a:lnTo>
                    <a:lnTo>
                      <a:pt x="19043" y="20689"/>
                    </a:lnTo>
                    <a:lnTo>
                      <a:pt x="18162" y="21210"/>
                    </a:lnTo>
                    <a:lnTo>
                      <a:pt x="17192" y="21600"/>
                    </a:lnTo>
                    <a:lnTo>
                      <a:pt x="0" y="19258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A0A0A3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Shape 383">
                <a:extLst>
                  <a:ext uri="{FF2B5EF4-FFF2-40B4-BE49-F238E27FC236}">
                    <a16:creationId xmlns:a16="http://schemas.microsoft.com/office/drawing/2014/main" id="{1D2E9492-13F9-BBDF-D250-C600EDB9F951}"/>
                  </a:ext>
                </a:extLst>
              </p:cNvPr>
              <p:cNvSpPr/>
              <p:nvPr/>
            </p:nvSpPr>
            <p:spPr>
              <a:xfrm>
                <a:off x="1535136" y="-1"/>
                <a:ext cx="569183" cy="295719"/>
              </a:xfrm>
              <a:custGeom>
                <a:avLst/>
                <a:gdLst/>
                <a:ahLst/>
                <a:cxnLst>
                  <a:cxn ang="0">
                    <a:pos x="284591" y="147859"/>
                  </a:cxn>
                  <a:cxn ang="5400000">
                    <a:pos x="284591" y="147859"/>
                  </a:cxn>
                  <a:cxn ang="10800000">
                    <a:pos x="284591" y="147859"/>
                  </a:cxn>
                  <a:cxn ang="16200000">
                    <a:pos x="284591" y="147859"/>
                  </a:cxn>
                </a:cxnLst>
                <a:rect l="0" t="0" r="0" b="0"/>
                <a:pathLst>
                  <a:path w="21600" h="21600">
                    <a:moveTo>
                      <a:pt x="179" y="0"/>
                    </a:moveTo>
                    <a:lnTo>
                      <a:pt x="21600" y="0"/>
                    </a:lnTo>
                    <a:lnTo>
                      <a:pt x="20076" y="18217"/>
                    </a:lnTo>
                    <a:lnTo>
                      <a:pt x="19987" y="18867"/>
                    </a:lnTo>
                    <a:lnTo>
                      <a:pt x="19718" y="19648"/>
                    </a:lnTo>
                    <a:lnTo>
                      <a:pt x="19449" y="20169"/>
                    </a:lnTo>
                    <a:lnTo>
                      <a:pt x="19001" y="20429"/>
                    </a:lnTo>
                    <a:lnTo>
                      <a:pt x="18105" y="21210"/>
                    </a:lnTo>
                    <a:lnTo>
                      <a:pt x="17298" y="21600"/>
                    </a:lnTo>
                    <a:lnTo>
                      <a:pt x="0" y="19128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A1A1A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4" name="Shape 384">
                <a:extLst>
                  <a:ext uri="{FF2B5EF4-FFF2-40B4-BE49-F238E27FC236}">
                    <a16:creationId xmlns:a16="http://schemas.microsoft.com/office/drawing/2014/main" id="{AD1D7D5F-DD27-5B07-0CD3-AC95CF99718B}"/>
                  </a:ext>
                </a:extLst>
              </p:cNvPr>
              <p:cNvSpPr/>
              <p:nvPr/>
            </p:nvSpPr>
            <p:spPr>
              <a:xfrm>
                <a:off x="1546944" y="-1"/>
                <a:ext cx="557373" cy="295719"/>
              </a:xfrm>
              <a:custGeom>
                <a:avLst/>
                <a:gdLst/>
                <a:ahLst/>
                <a:cxnLst>
                  <a:cxn ang="0">
                    <a:pos x="278686" y="147859"/>
                  </a:cxn>
                  <a:cxn ang="5400000">
                    <a:pos x="278686" y="147859"/>
                  </a:cxn>
                  <a:cxn ang="10800000">
                    <a:pos x="278686" y="147859"/>
                  </a:cxn>
                  <a:cxn ang="16200000">
                    <a:pos x="278686" y="147859"/>
                  </a:cxn>
                </a:cxnLst>
                <a:rect l="0" t="0" r="0" b="0"/>
                <a:pathLst>
                  <a:path w="21600" h="21600">
                    <a:moveTo>
                      <a:pt x="92" y="0"/>
                    </a:moveTo>
                    <a:lnTo>
                      <a:pt x="21600" y="0"/>
                    </a:lnTo>
                    <a:lnTo>
                      <a:pt x="20044" y="18217"/>
                    </a:lnTo>
                    <a:lnTo>
                      <a:pt x="19953" y="18867"/>
                    </a:lnTo>
                    <a:lnTo>
                      <a:pt x="19678" y="19648"/>
                    </a:lnTo>
                    <a:lnTo>
                      <a:pt x="19403" y="20169"/>
                    </a:lnTo>
                    <a:lnTo>
                      <a:pt x="19037" y="20429"/>
                    </a:lnTo>
                    <a:lnTo>
                      <a:pt x="18031" y="21210"/>
                    </a:lnTo>
                    <a:lnTo>
                      <a:pt x="17207" y="21600"/>
                    </a:lnTo>
                    <a:lnTo>
                      <a:pt x="0" y="1886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A1A1A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Shape 385">
                <a:extLst>
                  <a:ext uri="{FF2B5EF4-FFF2-40B4-BE49-F238E27FC236}">
                    <a16:creationId xmlns:a16="http://schemas.microsoft.com/office/drawing/2014/main" id="{CF566DC2-A283-D008-13D0-0EA15382FD6E}"/>
                  </a:ext>
                </a:extLst>
              </p:cNvPr>
              <p:cNvSpPr/>
              <p:nvPr/>
            </p:nvSpPr>
            <p:spPr>
              <a:xfrm>
                <a:off x="1556391" y="-1"/>
                <a:ext cx="547927" cy="295719"/>
              </a:xfrm>
              <a:custGeom>
                <a:avLst/>
                <a:gdLst/>
                <a:ahLst/>
                <a:cxnLst>
                  <a:cxn ang="0">
                    <a:pos x="273963" y="147859"/>
                  </a:cxn>
                  <a:cxn ang="5400000">
                    <a:pos x="273963" y="147859"/>
                  </a:cxn>
                  <a:cxn ang="10800000">
                    <a:pos x="273963" y="147859"/>
                  </a:cxn>
                  <a:cxn ang="16200000">
                    <a:pos x="273963" y="147859"/>
                  </a:cxn>
                </a:cxnLst>
                <a:rect l="0" t="0" r="0" b="0"/>
                <a:pathLst>
                  <a:path w="21600" h="21600">
                    <a:moveTo>
                      <a:pt x="93" y="0"/>
                    </a:moveTo>
                    <a:lnTo>
                      <a:pt x="21600" y="0"/>
                    </a:lnTo>
                    <a:lnTo>
                      <a:pt x="20017" y="18217"/>
                    </a:lnTo>
                    <a:lnTo>
                      <a:pt x="19924" y="18867"/>
                    </a:lnTo>
                    <a:lnTo>
                      <a:pt x="19645" y="19648"/>
                    </a:lnTo>
                    <a:lnTo>
                      <a:pt x="19366" y="20169"/>
                    </a:lnTo>
                    <a:lnTo>
                      <a:pt x="18993" y="20429"/>
                    </a:lnTo>
                    <a:lnTo>
                      <a:pt x="18155" y="21210"/>
                    </a:lnTo>
                    <a:lnTo>
                      <a:pt x="17131" y="21600"/>
                    </a:lnTo>
                    <a:lnTo>
                      <a:pt x="0" y="18737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A2A2A5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Shape 386">
                <a:extLst>
                  <a:ext uri="{FF2B5EF4-FFF2-40B4-BE49-F238E27FC236}">
                    <a16:creationId xmlns:a16="http://schemas.microsoft.com/office/drawing/2014/main" id="{80A08F26-605D-A36F-9A6D-09D6089B688F}"/>
                  </a:ext>
                </a:extLst>
              </p:cNvPr>
              <p:cNvSpPr/>
              <p:nvPr/>
            </p:nvSpPr>
            <p:spPr>
              <a:xfrm>
                <a:off x="1561114" y="-1"/>
                <a:ext cx="543204" cy="295719"/>
              </a:xfrm>
              <a:custGeom>
                <a:avLst/>
                <a:gdLst/>
                <a:ahLst/>
                <a:cxnLst>
                  <a:cxn ang="0">
                    <a:pos x="271602" y="147859"/>
                  </a:cxn>
                  <a:cxn ang="5400000">
                    <a:pos x="271602" y="147859"/>
                  </a:cxn>
                  <a:cxn ang="10800000">
                    <a:pos x="271602" y="147859"/>
                  </a:cxn>
                  <a:cxn ang="16200000">
                    <a:pos x="271602" y="147859"/>
                  </a:cxn>
                </a:cxnLst>
                <a:rect l="0" t="0" r="0" b="0"/>
                <a:pathLst>
                  <a:path w="21600" h="21600">
                    <a:moveTo>
                      <a:pt x="282" y="0"/>
                    </a:moveTo>
                    <a:lnTo>
                      <a:pt x="21600" y="0"/>
                    </a:lnTo>
                    <a:lnTo>
                      <a:pt x="20003" y="18217"/>
                    </a:lnTo>
                    <a:lnTo>
                      <a:pt x="19910" y="18867"/>
                    </a:lnTo>
                    <a:lnTo>
                      <a:pt x="19346" y="19908"/>
                    </a:lnTo>
                    <a:lnTo>
                      <a:pt x="18970" y="20429"/>
                    </a:lnTo>
                    <a:lnTo>
                      <a:pt x="18125" y="21210"/>
                    </a:lnTo>
                    <a:lnTo>
                      <a:pt x="17186" y="21600"/>
                    </a:lnTo>
                    <a:lnTo>
                      <a:pt x="0" y="18607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A2A2A6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Shape 387">
                <a:extLst>
                  <a:ext uri="{FF2B5EF4-FFF2-40B4-BE49-F238E27FC236}">
                    <a16:creationId xmlns:a16="http://schemas.microsoft.com/office/drawing/2014/main" id="{733126E8-4349-A7D3-3B8D-D58A817B8324}"/>
                  </a:ext>
                </a:extLst>
              </p:cNvPr>
              <p:cNvSpPr/>
              <p:nvPr/>
            </p:nvSpPr>
            <p:spPr>
              <a:xfrm>
                <a:off x="1570561" y="-1"/>
                <a:ext cx="533756" cy="295719"/>
              </a:xfrm>
              <a:custGeom>
                <a:avLst/>
                <a:gdLst/>
                <a:ahLst/>
                <a:cxnLst>
                  <a:cxn ang="0">
                    <a:pos x="266878" y="147859"/>
                  </a:cxn>
                  <a:cxn ang="5400000">
                    <a:pos x="266878" y="147859"/>
                  </a:cxn>
                  <a:cxn ang="10800000">
                    <a:pos x="266878" y="147859"/>
                  </a:cxn>
                  <a:cxn ang="16200000">
                    <a:pos x="266878" y="147859"/>
                  </a:cxn>
                </a:cxnLst>
                <a:rect l="0" t="0" r="0" b="0"/>
                <a:pathLst>
                  <a:path w="21600" h="21600">
                    <a:moveTo>
                      <a:pt x="287" y="0"/>
                    </a:moveTo>
                    <a:lnTo>
                      <a:pt x="21600" y="0"/>
                    </a:lnTo>
                    <a:lnTo>
                      <a:pt x="19975" y="18217"/>
                    </a:lnTo>
                    <a:lnTo>
                      <a:pt x="19880" y="18867"/>
                    </a:lnTo>
                    <a:lnTo>
                      <a:pt x="19306" y="19908"/>
                    </a:lnTo>
                    <a:lnTo>
                      <a:pt x="18924" y="20429"/>
                    </a:lnTo>
                    <a:lnTo>
                      <a:pt x="18064" y="21210"/>
                    </a:lnTo>
                    <a:lnTo>
                      <a:pt x="17108" y="21600"/>
                    </a:lnTo>
                    <a:lnTo>
                      <a:pt x="0" y="18347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A3A3A6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Shape 388">
                <a:extLst>
                  <a:ext uri="{FF2B5EF4-FFF2-40B4-BE49-F238E27FC236}">
                    <a16:creationId xmlns:a16="http://schemas.microsoft.com/office/drawing/2014/main" id="{A853D39E-3F17-DF7C-E525-DD85A9DC3385}"/>
                  </a:ext>
                </a:extLst>
              </p:cNvPr>
              <p:cNvSpPr/>
              <p:nvPr/>
            </p:nvSpPr>
            <p:spPr>
              <a:xfrm>
                <a:off x="1580008" y="-1"/>
                <a:ext cx="524309" cy="295719"/>
              </a:xfrm>
              <a:custGeom>
                <a:avLst/>
                <a:gdLst/>
                <a:ahLst/>
                <a:cxnLst>
                  <a:cxn ang="0">
                    <a:pos x="262154" y="147859"/>
                  </a:cxn>
                  <a:cxn ang="5400000">
                    <a:pos x="262154" y="147859"/>
                  </a:cxn>
                  <a:cxn ang="10800000">
                    <a:pos x="262154" y="147859"/>
                  </a:cxn>
                  <a:cxn ang="16200000">
                    <a:pos x="262154" y="147859"/>
                  </a:cxn>
                </a:cxnLst>
                <a:rect l="0" t="0" r="0" b="0"/>
                <a:pathLst>
                  <a:path w="21600" h="21600">
                    <a:moveTo>
                      <a:pt x="195" y="0"/>
                    </a:moveTo>
                    <a:lnTo>
                      <a:pt x="21600" y="0"/>
                    </a:lnTo>
                    <a:lnTo>
                      <a:pt x="19946" y="18217"/>
                    </a:lnTo>
                    <a:lnTo>
                      <a:pt x="19849" y="18867"/>
                    </a:lnTo>
                    <a:lnTo>
                      <a:pt x="19265" y="19908"/>
                    </a:lnTo>
                    <a:lnTo>
                      <a:pt x="18876" y="20429"/>
                    </a:lnTo>
                    <a:lnTo>
                      <a:pt x="18000" y="21210"/>
                    </a:lnTo>
                    <a:lnTo>
                      <a:pt x="17027" y="21600"/>
                    </a:lnTo>
                    <a:lnTo>
                      <a:pt x="0" y="18347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A4A4A7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Shape 389">
                <a:extLst>
                  <a:ext uri="{FF2B5EF4-FFF2-40B4-BE49-F238E27FC236}">
                    <a16:creationId xmlns:a16="http://schemas.microsoft.com/office/drawing/2014/main" id="{EE0B2128-01FE-67AB-AA85-B29F7F5315ED}"/>
                  </a:ext>
                </a:extLst>
              </p:cNvPr>
              <p:cNvSpPr/>
              <p:nvPr/>
            </p:nvSpPr>
            <p:spPr>
              <a:xfrm>
                <a:off x="1589455" y="-1"/>
                <a:ext cx="514862" cy="295719"/>
              </a:xfrm>
              <a:custGeom>
                <a:avLst/>
                <a:gdLst/>
                <a:ahLst/>
                <a:cxnLst>
                  <a:cxn ang="0">
                    <a:pos x="257431" y="147859"/>
                  </a:cxn>
                  <a:cxn ang="5400000">
                    <a:pos x="257431" y="147859"/>
                  </a:cxn>
                  <a:cxn ang="10800000">
                    <a:pos x="257431" y="147859"/>
                  </a:cxn>
                  <a:cxn ang="16200000">
                    <a:pos x="257431" y="147859"/>
                  </a:cxn>
                </a:cxnLst>
                <a:rect l="0" t="0" r="0" b="0"/>
                <a:pathLst>
                  <a:path w="21600" h="21600">
                    <a:moveTo>
                      <a:pt x="198" y="0"/>
                    </a:moveTo>
                    <a:lnTo>
                      <a:pt x="21600" y="0"/>
                    </a:lnTo>
                    <a:lnTo>
                      <a:pt x="19916" y="18217"/>
                    </a:lnTo>
                    <a:lnTo>
                      <a:pt x="19817" y="18867"/>
                    </a:lnTo>
                    <a:lnTo>
                      <a:pt x="19222" y="19908"/>
                    </a:lnTo>
                    <a:lnTo>
                      <a:pt x="18826" y="20429"/>
                    </a:lnTo>
                    <a:lnTo>
                      <a:pt x="17934" y="21210"/>
                    </a:lnTo>
                    <a:lnTo>
                      <a:pt x="16943" y="21600"/>
                    </a:lnTo>
                    <a:lnTo>
                      <a:pt x="0" y="18217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A4A4A8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Shape 390">
                <a:extLst>
                  <a:ext uri="{FF2B5EF4-FFF2-40B4-BE49-F238E27FC236}">
                    <a16:creationId xmlns:a16="http://schemas.microsoft.com/office/drawing/2014/main" id="{42431503-1B2E-1647-BD9B-0659BD1C6EAD}"/>
                  </a:ext>
                </a:extLst>
              </p:cNvPr>
              <p:cNvSpPr/>
              <p:nvPr/>
            </p:nvSpPr>
            <p:spPr>
              <a:xfrm>
                <a:off x="1596541" y="0"/>
                <a:ext cx="507778" cy="292156"/>
              </a:xfrm>
              <a:custGeom>
                <a:avLst/>
                <a:gdLst/>
                <a:ahLst/>
                <a:cxnLst>
                  <a:cxn ang="0">
                    <a:pos x="253889" y="146078"/>
                  </a:cxn>
                  <a:cxn ang="5400000">
                    <a:pos x="253889" y="146078"/>
                  </a:cxn>
                  <a:cxn ang="10800000">
                    <a:pos x="253889" y="146078"/>
                  </a:cxn>
                  <a:cxn ang="16200000">
                    <a:pos x="253889" y="146078"/>
                  </a:cxn>
                </a:cxnLst>
                <a:rect l="0" t="0" r="0" b="0"/>
                <a:pathLst>
                  <a:path w="21600" h="21600">
                    <a:moveTo>
                      <a:pt x="301" y="0"/>
                    </a:moveTo>
                    <a:lnTo>
                      <a:pt x="21600" y="0"/>
                    </a:lnTo>
                    <a:lnTo>
                      <a:pt x="19892" y="18439"/>
                    </a:lnTo>
                    <a:lnTo>
                      <a:pt x="19792" y="19098"/>
                    </a:lnTo>
                    <a:lnTo>
                      <a:pt x="19591" y="19624"/>
                    </a:lnTo>
                    <a:lnTo>
                      <a:pt x="18787" y="20678"/>
                    </a:lnTo>
                    <a:lnTo>
                      <a:pt x="17883" y="21468"/>
                    </a:lnTo>
                    <a:lnTo>
                      <a:pt x="16979" y="21600"/>
                    </a:lnTo>
                    <a:lnTo>
                      <a:pt x="0" y="18176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A5A5A8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Shape 391">
                <a:extLst>
                  <a:ext uri="{FF2B5EF4-FFF2-40B4-BE49-F238E27FC236}">
                    <a16:creationId xmlns:a16="http://schemas.microsoft.com/office/drawing/2014/main" id="{E509DD08-86C4-253E-74F6-5C9D8E76C07C}"/>
                  </a:ext>
                </a:extLst>
              </p:cNvPr>
              <p:cNvSpPr/>
              <p:nvPr/>
            </p:nvSpPr>
            <p:spPr>
              <a:xfrm>
                <a:off x="1605988" y="0"/>
                <a:ext cx="498331" cy="292156"/>
              </a:xfrm>
              <a:custGeom>
                <a:avLst/>
                <a:gdLst/>
                <a:ahLst/>
                <a:cxnLst>
                  <a:cxn ang="0">
                    <a:pos x="249165" y="146078"/>
                  </a:cxn>
                  <a:cxn ang="5400000">
                    <a:pos x="249165" y="146078"/>
                  </a:cxn>
                  <a:cxn ang="10800000">
                    <a:pos x="249165" y="146078"/>
                  </a:cxn>
                  <a:cxn ang="16200000">
                    <a:pos x="249165" y="146078"/>
                  </a:cxn>
                </a:cxnLst>
                <a:rect l="0" t="0" r="0" b="0"/>
                <a:pathLst>
                  <a:path w="21600" h="21600">
                    <a:moveTo>
                      <a:pt x="307" y="0"/>
                    </a:moveTo>
                    <a:lnTo>
                      <a:pt x="21600" y="0"/>
                    </a:lnTo>
                    <a:lnTo>
                      <a:pt x="19860" y="18439"/>
                    </a:lnTo>
                    <a:lnTo>
                      <a:pt x="19757" y="19098"/>
                    </a:lnTo>
                    <a:lnTo>
                      <a:pt x="19553" y="19624"/>
                    </a:lnTo>
                    <a:lnTo>
                      <a:pt x="18734" y="20678"/>
                    </a:lnTo>
                    <a:lnTo>
                      <a:pt x="17915" y="21205"/>
                    </a:lnTo>
                    <a:lnTo>
                      <a:pt x="16891" y="21600"/>
                    </a:lnTo>
                    <a:lnTo>
                      <a:pt x="0" y="18044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A6A6A9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Shape 392">
                <a:extLst>
                  <a:ext uri="{FF2B5EF4-FFF2-40B4-BE49-F238E27FC236}">
                    <a16:creationId xmlns:a16="http://schemas.microsoft.com/office/drawing/2014/main" id="{162B0712-533C-71DE-A64B-68066412881D}"/>
                  </a:ext>
                </a:extLst>
              </p:cNvPr>
              <p:cNvSpPr/>
              <p:nvPr/>
            </p:nvSpPr>
            <p:spPr>
              <a:xfrm>
                <a:off x="1615435" y="0"/>
                <a:ext cx="488884" cy="292156"/>
              </a:xfrm>
              <a:custGeom>
                <a:avLst/>
                <a:gdLst/>
                <a:ahLst/>
                <a:cxnLst>
                  <a:cxn ang="0">
                    <a:pos x="244442" y="146078"/>
                  </a:cxn>
                  <a:cxn ang="5400000">
                    <a:pos x="244442" y="146078"/>
                  </a:cxn>
                  <a:cxn ang="10800000">
                    <a:pos x="244442" y="146078"/>
                  </a:cxn>
                  <a:cxn ang="16200000">
                    <a:pos x="244442" y="146078"/>
                  </a:cxn>
                </a:cxnLst>
                <a:rect l="0" t="0" r="0" b="0"/>
                <a:pathLst>
                  <a:path w="21600" h="21600">
                    <a:moveTo>
                      <a:pt x="313" y="0"/>
                    </a:moveTo>
                    <a:lnTo>
                      <a:pt x="21600" y="0"/>
                    </a:lnTo>
                    <a:lnTo>
                      <a:pt x="19826" y="18439"/>
                    </a:lnTo>
                    <a:lnTo>
                      <a:pt x="19722" y="19098"/>
                    </a:lnTo>
                    <a:lnTo>
                      <a:pt x="19513" y="19624"/>
                    </a:lnTo>
                    <a:lnTo>
                      <a:pt x="19096" y="20151"/>
                    </a:lnTo>
                    <a:lnTo>
                      <a:pt x="18678" y="20546"/>
                    </a:lnTo>
                    <a:lnTo>
                      <a:pt x="17843" y="21205"/>
                    </a:lnTo>
                    <a:lnTo>
                      <a:pt x="16800" y="21600"/>
                    </a:lnTo>
                    <a:lnTo>
                      <a:pt x="0" y="17912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A6A6AA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Shape 393">
                <a:extLst>
                  <a:ext uri="{FF2B5EF4-FFF2-40B4-BE49-F238E27FC236}">
                    <a16:creationId xmlns:a16="http://schemas.microsoft.com/office/drawing/2014/main" id="{D4EACEA9-E2E8-82DF-31C7-29F0E54E7A63}"/>
                  </a:ext>
                </a:extLst>
              </p:cNvPr>
              <p:cNvSpPr/>
              <p:nvPr/>
            </p:nvSpPr>
            <p:spPr>
              <a:xfrm>
                <a:off x="1624882" y="0"/>
                <a:ext cx="479437" cy="292156"/>
              </a:xfrm>
              <a:custGeom>
                <a:avLst/>
                <a:gdLst/>
                <a:ahLst/>
                <a:cxnLst>
                  <a:cxn ang="0">
                    <a:pos x="239718" y="146078"/>
                  </a:cxn>
                  <a:cxn ang="5400000">
                    <a:pos x="239718" y="146078"/>
                  </a:cxn>
                  <a:cxn ang="10800000">
                    <a:pos x="239718" y="146078"/>
                  </a:cxn>
                  <a:cxn ang="16200000">
                    <a:pos x="239718" y="146078"/>
                  </a:cxn>
                </a:cxnLst>
                <a:rect l="0" t="0" r="0" b="0"/>
                <a:pathLst>
                  <a:path w="21600" h="21600">
                    <a:moveTo>
                      <a:pt x="319" y="0"/>
                    </a:moveTo>
                    <a:lnTo>
                      <a:pt x="21600" y="0"/>
                    </a:lnTo>
                    <a:lnTo>
                      <a:pt x="19791" y="18439"/>
                    </a:lnTo>
                    <a:lnTo>
                      <a:pt x="19685" y="19098"/>
                    </a:lnTo>
                    <a:lnTo>
                      <a:pt x="19472" y="19624"/>
                    </a:lnTo>
                    <a:lnTo>
                      <a:pt x="18727" y="20546"/>
                    </a:lnTo>
                    <a:lnTo>
                      <a:pt x="17769" y="21205"/>
                    </a:lnTo>
                    <a:lnTo>
                      <a:pt x="16705" y="21600"/>
                    </a:lnTo>
                    <a:lnTo>
                      <a:pt x="0" y="17649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A7A7AA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Shape 394">
                <a:extLst>
                  <a:ext uri="{FF2B5EF4-FFF2-40B4-BE49-F238E27FC236}">
                    <a16:creationId xmlns:a16="http://schemas.microsoft.com/office/drawing/2014/main" id="{25439D51-F6EF-A371-A6F0-8B5B69906908}"/>
                  </a:ext>
                </a:extLst>
              </p:cNvPr>
              <p:cNvSpPr/>
              <p:nvPr/>
            </p:nvSpPr>
            <p:spPr>
              <a:xfrm>
                <a:off x="1631967" y="0"/>
                <a:ext cx="472350" cy="292156"/>
              </a:xfrm>
              <a:custGeom>
                <a:avLst/>
                <a:gdLst/>
                <a:ahLst/>
                <a:cxnLst>
                  <a:cxn ang="0">
                    <a:pos x="236175" y="146078"/>
                  </a:cxn>
                  <a:cxn ang="5400000">
                    <a:pos x="236175" y="146078"/>
                  </a:cxn>
                  <a:cxn ang="10800000">
                    <a:pos x="236175" y="146078"/>
                  </a:cxn>
                  <a:cxn ang="16200000">
                    <a:pos x="236175" y="146078"/>
                  </a:cxn>
                </a:cxnLst>
                <a:rect l="0" t="0" r="0" b="0"/>
                <a:pathLst>
                  <a:path w="21600" h="21600">
                    <a:moveTo>
                      <a:pt x="324" y="0"/>
                    </a:moveTo>
                    <a:lnTo>
                      <a:pt x="21600" y="0"/>
                    </a:lnTo>
                    <a:lnTo>
                      <a:pt x="19764" y="18439"/>
                    </a:lnTo>
                    <a:lnTo>
                      <a:pt x="19656" y="19098"/>
                    </a:lnTo>
                    <a:lnTo>
                      <a:pt x="19440" y="19624"/>
                    </a:lnTo>
                    <a:lnTo>
                      <a:pt x="18684" y="20546"/>
                    </a:lnTo>
                    <a:lnTo>
                      <a:pt x="17712" y="21205"/>
                    </a:lnTo>
                    <a:lnTo>
                      <a:pt x="16848" y="21600"/>
                    </a:lnTo>
                    <a:lnTo>
                      <a:pt x="0" y="17649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rgbClr val="A7A7AB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5" name="Shape 395">
                <a:extLst>
                  <a:ext uri="{FF2B5EF4-FFF2-40B4-BE49-F238E27FC236}">
                    <a16:creationId xmlns:a16="http://schemas.microsoft.com/office/drawing/2014/main" id="{C71D1C10-0655-0226-D385-8F47A8D39472}"/>
                  </a:ext>
                </a:extLst>
              </p:cNvPr>
              <p:cNvSpPr/>
              <p:nvPr/>
            </p:nvSpPr>
            <p:spPr>
              <a:xfrm>
                <a:off x="1641414" y="0"/>
                <a:ext cx="462903" cy="292156"/>
              </a:xfrm>
              <a:custGeom>
                <a:avLst/>
                <a:gdLst/>
                <a:ahLst/>
                <a:cxnLst>
                  <a:cxn ang="0">
                    <a:pos x="231451" y="146078"/>
                  </a:cxn>
                  <a:cxn ang="5400000">
                    <a:pos x="231451" y="146078"/>
                  </a:cxn>
                  <a:cxn ang="10800000">
                    <a:pos x="231451" y="146078"/>
                  </a:cxn>
                  <a:cxn ang="16200000">
                    <a:pos x="231451" y="146078"/>
                  </a:cxn>
                </a:cxnLst>
                <a:rect l="0" t="0" r="0" b="0"/>
                <a:pathLst>
                  <a:path w="21600" h="21600">
                    <a:moveTo>
                      <a:pt x="331" y="0"/>
                    </a:moveTo>
                    <a:lnTo>
                      <a:pt x="21600" y="0"/>
                    </a:lnTo>
                    <a:lnTo>
                      <a:pt x="19727" y="18439"/>
                    </a:lnTo>
                    <a:lnTo>
                      <a:pt x="19616" y="19098"/>
                    </a:lnTo>
                    <a:lnTo>
                      <a:pt x="19396" y="19624"/>
                    </a:lnTo>
                    <a:lnTo>
                      <a:pt x="18624" y="20546"/>
                    </a:lnTo>
                    <a:lnTo>
                      <a:pt x="17633" y="21205"/>
                    </a:lnTo>
                    <a:lnTo>
                      <a:pt x="16751" y="21600"/>
                    </a:lnTo>
                    <a:lnTo>
                      <a:pt x="0" y="1751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A8A8AB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" name="Shape 396">
                <a:extLst>
                  <a:ext uri="{FF2B5EF4-FFF2-40B4-BE49-F238E27FC236}">
                    <a16:creationId xmlns:a16="http://schemas.microsoft.com/office/drawing/2014/main" id="{225B2887-381A-2615-BC86-520F3140E355}"/>
                  </a:ext>
                </a:extLst>
              </p:cNvPr>
              <p:cNvSpPr/>
              <p:nvPr/>
            </p:nvSpPr>
            <p:spPr>
              <a:xfrm>
                <a:off x="1650861" y="0"/>
                <a:ext cx="453456" cy="292156"/>
              </a:xfrm>
              <a:custGeom>
                <a:avLst/>
                <a:gdLst/>
                <a:ahLst/>
                <a:cxnLst>
                  <a:cxn ang="0">
                    <a:pos x="226728" y="146078"/>
                  </a:cxn>
                  <a:cxn ang="5400000">
                    <a:pos x="226728" y="146078"/>
                  </a:cxn>
                  <a:cxn ang="10800000">
                    <a:pos x="226728" y="146078"/>
                  </a:cxn>
                  <a:cxn ang="16200000">
                    <a:pos x="226728" y="146078"/>
                  </a:cxn>
                </a:cxnLst>
                <a:rect l="0" t="0" r="0" b="0"/>
                <a:pathLst>
                  <a:path w="21600" h="21600">
                    <a:moveTo>
                      <a:pt x="338" y="0"/>
                    </a:moveTo>
                    <a:lnTo>
                      <a:pt x="21600" y="0"/>
                    </a:lnTo>
                    <a:lnTo>
                      <a:pt x="19688" y="18439"/>
                    </a:lnTo>
                    <a:lnTo>
                      <a:pt x="19575" y="19098"/>
                    </a:lnTo>
                    <a:lnTo>
                      <a:pt x="19350" y="19624"/>
                    </a:lnTo>
                    <a:lnTo>
                      <a:pt x="19013" y="20151"/>
                    </a:lnTo>
                    <a:lnTo>
                      <a:pt x="18562" y="20546"/>
                    </a:lnTo>
                    <a:lnTo>
                      <a:pt x="17663" y="21205"/>
                    </a:lnTo>
                    <a:lnTo>
                      <a:pt x="16650" y="21600"/>
                    </a:lnTo>
                    <a:lnTo>
                      <a:pt x="0" y="17385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A9A9AC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Shape 397">
                <a:extLst>
                  <a:ext uri="{FF2B5EF4-FFF2-40B4-BE49-F238E27FC236}">
                    <a16:creationId xmlns:a16="http://schemas.microsoft.com/office/drawing/2014/main" id="{800DC747-49D2-9FD4-C0A9-CC506AC691BF}"/>
                  </a:ext>
                </a:extLst>
              </p:cNvPr>
              <p:cNvSpPr/>
              <p:nvPr/>
            </p:nvSpPr>
            <p:spPr>
              <a:xfrm>
                <a:off x="1660308" y="0"/>
                <a:ext cx="444009" cy="292156"/>
              </a:xfrm>
              <a:custGeom>
                <a:avLst/>
                <a:gdLst/>
                <a:ahLst/>
                <a:cxnLst>
                  <a:cxn ang="0">
                    <a:pos x="222004" y="146078"/>
                  </a:cxn>
                  <a:cxn ang="5400000">
                    <a:pos x="222004" y="146078"/>
                  </a:cxn>
                  <a:cxn ang="10800000">
                    <a:pos x="222004" y="146078"/>
                  </a:cxn>
                  <a:cxn ang="16200000">
                    <a:pos x="222004" y="146078"/>
                  </a:cxn>
                </a:cxnLst>
                <a:rect l="0" t="0" r="0" b="0"/>
                <a:pathLst>
                  <a:path w="21600" h="21600">
                    <a:moveTo>
                      <a:pt x="345" y="0"/>
                    </a:moveTo>
                    <a:lnTo>
                      <a:pt x="21600" y="0"/>
                    </a:lnTo>
                    <a:lnTo>
                      <a:pt x="19647" y="18439"/>
                    </a:lnTo>
                    <a:lnTo>
                      <a:pt x="19532" y="19098"/>
                    </a:lnTo>
                    <a:lnTo>
                      <a:pt x="19302" y="19624"/>
                    </a:lnTo>
                    <a:lnTo>
                      <a:pt x="18957" y="20151"/>
                    </a:lnTo>
                    <a:lnTo>
                      <a:pt x="18498" y="20546"/>
                    </a:lnTo>
                    <a:lnTo>
                      <a:pt x="17579" y="21205"/>
                    </a:lnTo>
                    <a:lnTo>
                      <a:pt x="16545" y="21600"/>
                    </a:lnTo>
                    <a:lnTo>
                      <a:pt x="0" y="17122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A9A9AD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Shape 398">
                <a:extLst>
                  <a:ext uri="{FF2B5EF4-FFF2-40B4-BE49-F238E27FC236}">
                    <a16:creationId xmlns:a16="http://schemas.microsoft.com/office/drawing/2014/main" id="{D0ABD262-23E1-623C-CC21-D030440A4D69}"/>
                  </a:ext>
                </a:extLst>
              </p:cNvPr>
              <p:cNvSpPr/>
              <p:nvPr/>
            </p:nvSpPr>
            <p:spPr>
              <a:xfrm>
                <a:off x="1669755" y="0"/>
                <a:ext cx="434562" cy="292156"/>
              </a:xfrm>
              <a:custGeom>
                <a:avLst/>
                <a:gdLst/>
                <a:ahLst/>
                <a:cxnLst>
                  <a:cxn ang="0">
                    <a:pos x="217281" y="146078"/>
                  </a:cxn>
                  <a:cxn ang="5400000">
                    <a:pos x="217281" y="146078"/>
                  </a:cxn>
                  <a:cxn ang="10800000">
                    <a:pos x="217281" y="146078"/>
                  </a:cxn>
                  <a:cxn ang="16200000">
                    <a:pos x="217281" y="146078"/>
                  </a:cxn>
                </a:cxnLst>
                <a:rect l="0" t="0" r="0" b="0"/>
                <a:pathLst>
                  <a:path w="21600" h="21600">
                    <a:moveTo>
                      <a:pt x="352" y="0"/>
                    </a:moveTo>
                    <a:lnTo>
                      <a:pt x="21600" y="0"/>
                    </a:lnTo>
                    <a:lnTo>
                      <a:pt x="19604" y="18439"/>
                    </a:lnTo>
                    <a:lnTo>
                      <a:pt x="19487" y="19098"/>
                    </a:lnTo>
                    <a:lnTo>
                      <a:pt x="19252" y="19624"/>
                    </a:lnTo>
                    <a:lnTo>
                      <a:pt x="18430" y="20546"/>
                    </a:lnTo>
                    <a:lnTo>
                      <a:pt x="17491" y="21205"/>
                    </a:lnTo>
                    <a:lnTo>
                      <a:pt x="16552" y="21600"/>
                    </a:lnTo>
                    <a:lnTo>
                      <a:pt x="0" y="16990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rgbClr val="AAAAAD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Shape 399">
                <a:extLst>
                  <a:ext uri="{FF2B5EF4-FFF2-40B4-BE49-F238E27FC236}">
                    <a16:creationId xmlns:a16="http://schemas.microsoft.com/office/drawing/2014/main" id="{C1ABAD82-8609-92DA-2EB4-33D0E18A1CFB}"/>
                  </a:ext>
                </a:extLst>
              </p:cNvPr>
              <p:cNvSpPr/>
              <p:nvPr/>
            </p:nvSpPr>
            <p:spPr>
              <a:xfrm>
                <a:off x="1676841" y="0"/>
                <a:ext cx="427478" cy="292156"/>
              </a:xfrm>
              <a:custGeom>
                <a:avLst/>
                <a:gdLst/>
                <a:ahLst/>
                <a:cxnLst>
                  <a:cxn ang="0">
                    <a:pos x="213739" y="146078"/>
                  </a:cxn>
                  <a:cxn ang="5400000">
                    <a:pos x="213739" y="146078"/>
                  </a:cxn>
                  <a:cxn ang="10800000">
                    <a:pos x="213739" y="146078"/>
                  </a:cxn>
                  <a:cxn ang="16200000">
                    <a:pos x="213739" y="146078"/>
                  </a:cxn>
                </a:cxnLst>
                <a:rect l="0" t="0" r="0" b="0"/>
                <a:pathLst>
                  <a:path w="21600" h="21600">
                    <a:moveTo>
                      <a:pt x="477" y="0"/>
                    </a:moveTo>
                    <a:lnTo>
                      <a:pt x="21600" y="0"/>
                    </a:lnTo>
                    <a:lnTo>
                      <a:pt x="19571" y="18439"/>
                    </a:lnTo>
                    <a:lnTo>
                      <a:pt x="19452" y="19098"/>
                    </a:lnTo>
                    <a:lnTo>
                      <a:pt x="19213" y="19624"/>
                    </a:lnTo>
                    <a:lnTo>
                      <a:pt x="18378" y="20546"/>
                    </a:lnTo>
                    <a:lnTo>
                      <a:pt x="16469" y="21600"/>
                    </a:lnTo>
                    <a:lnTo>
                      <a:pt x="0" y="16859"/>
                    </a:lnTo>
                    <a:lnTo>
                      <a:pt x="477" y="0"/>
                    </a:lnTo>
                    <a:close/>
                  </a:path>
                </a:pathLst>
              </a:custGeom>
              <a:solidFill>
                <a:srgbClr val="AAAAA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0" name="Shape 400">
                <a:extLst>
                  <a:ext uri="{FF2B5EF4-FFF2-40B4-BE49-F238E27FC236}">
                    <a16:creationId xmlns:a16="http://schemas.microsoft.com/office/drawing/2014/main" id="{D376704F-07C6-EE2A-E535-2712EFE447B3}"/>
                  </a:ext>
                </a:extLst>
              </p:cNvPr>
              <p:cNvSpPr/>
              <p:nvPr/>
            </p:nvSpPr>
            <p:spPr>
              <a:xfrm>
                <a:off x="1686288" y="0"/>
                <a:ext cx="418031" cy="290375"/>
              </a:xfrm>
              <a:custGeom>
                <a:avLst/>
                <a:gdLst/>
                <a:ahLst/>
                <a:cxnLst>
                  <a:cxn ang="0">
                    <a:pos x="209015" y="145187"/>
                  </a:cxn>
                  <a:cxn ang="5400000">
                    <a:pos x="209015" y="145187"/>
                  </a:cxn>
                  <a:cxn ang="10800000">
                    <a:pos x="209015" y="145187"/>
                  </a:cxn>
                  <a:cxn ang="16200000">
                    <a:pos x="209015" y="145187"/>
                  </a:cxn>
                </a:cxnLst>
                <a:rect l="0" t="0" r="0" b="0"/>
                <a:pathLst>
                  <a:path w="21600" h="21600">
                    <a:moveTo>
                      <a:pt x="488" y="0"/>
                    </a:moveTo>
                    <a:lnTo>
                      <a:pt x="21600" y="0"/>
                    </a:lnTo>
                    <a:lnTo>
                      <a:pt x="19525" y="18552"/>
                    </a:lnTo>
                    <a:lnTo>
                      <a:pt x="19403" y="19215"/>
                    </a:lnTo>
                    <a:lnTo>
                      <a:pt x="19159" y="19745"/>
                    </a:lnTo>
                    <a:lnTo>
                      <a:pt x="18305" y="20672"/>
                    </a:lnTo>
                    <a:lnTo>
                      <a:pt x="17329" y="21202"/>
                    </a:lnTo>
                    <a:lnTo>
                      <a:pt x="16353" y="21600"/>
                    </a:lnTo>
                    <a:lnTo>
                      <a:pt x="0" y="16962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ABABAF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1" name="Shape 401">
                <a:extLst>
                  <a:ext uri="{FF2B5EF4-FFF2-40B4-BE49-F238E27FC236}">
                    <a16:creationId xmlns:a16="http://schemas.microsoft.com/office/drawing/2014/main" id="{7E6C83BE-5111-A33C-A990-3030A03536E8}"/>
                  </a:ext>
                </a:extLst>
              </p:cNvPr>
              <p:cNvSpPr/>
              <p:nvPr/>
            </p:nvSpPr>
            <p:spPr>
              <a:xfrm>
                <a:off x="1695735" y="0"/>
                <a:ext cx="408584" cy="290375"/>
              </a:xfrm>
              <a:custGeom>
                <a:avLst/>
                <a:gdLst/>
                <a:ahLst/>
                <a:cxnLst>
                  <a:cxn ang="0">
                    <a:pos x="204292" y="145187"/>
                  </a:cxn>
                  <a:cxn ang="5400000">
                    <a:pos x="204292" y="145187"/>
                  </a:cxn>
                  <a:cxn ang="10800000">
                    <a:pos x="204292" y="145187"/>
                  </a:cxn>
                  <a:cxn ang="16200000">
                    <a:pos x="204292" y="145187"/>
                  </a:cxn>
                </a:cxnLst>
                <a:rect l="0" t="0" r="0" b="0"/>
                <a:pathLst>
                  <a:path w="21600" h="21600">
                    <a:moveTo>
                      <a:pt x="375" y="0"/>
                    </a:moveTo>
                    <a:lnTo>
                      <a:pt x="21600" y="0"/>
                    </a:lnTo>
                    <a:lnTo>
                      <a:pt x="19477" y="18552"/>
                    </a:lnTo>
                    <a:lnTo>
                      <a:pt x="19353" y="19215"/>
                    </a:lnTo>
                    <a:lnTo>
                      <a:pt x="19103" y="19745"/>
                    </a:lnTo>
                    <a:lnTo>
                      <a:pt x="18229" y="20672"/>
                    </a:lnTo>
                    <a:lnTo>
                      <a:pt x="17480" y="21202"/>
                    </a:lnTo>
                    <a:lnTo>
                      <a:pt x="16481" y="21600"/>
                    </a:lnTo>
                    <a:lnTo>
                      <a:pt x="0" y="16697"/>
                    </a:ln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ACACAF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2" name="Shape 402">
                <a:extLst>
                  <a:ext uri="{FF2B5EF4-FFF2-40B4-BE49-F238E27FC236}">
                    <a16:creationId xmlns:a16="http://schemas.microsoft.com/office/drawing/2014/main" id="{30DB754D-16E9-08AF-3445-7EEDA0EC7DA9}"/>
                  </a:ext>
                </a:extLst>
              </p:cNvPr>
              <p:cNvSpPr/>
              <p:nvPr/>
            </p:nvSpPr>
            <p:spPr>
              <a:xfrm>
                <a:off x="1705182" y="0"/>
                <a:ext cx="399137" cy="290375"/>
              </a:xfrm>
              <a:custGeom>
                <a:avLst/>
                <a:gdLst/>
                <a:ahLst/>
                <a:cxnLst>
                  <a:cxn ang="0">
                    <a:pos x="199568" y="145187"/>
                  </a:cxn>
                  <a:cxn ang="5400000">
                    <a:pos x="199568" y="145187"/>
                  </a:cxn>
                  <a:cxn ang="10800000">
                    <a:pos x="199568" y="145187"/>
                  </a:cxn>
                  <a:cxn ang="16200000">
                    <a:pos x="199568" y="145187"/>
                  </a:cxn>
                </a:cxnLst>
                <a:rect l="0" t="0" r="0" b="0"/>
                <a:pathLst>
                  <a:path w="21600" h="21600">
                    <a:moveTo>
                      <a:pt x="383" y="0"/>
                    </a:moveTo>
                    <a:lnTo>
                      <a:pt x="21600" y="0"/>
                    </a:lnTo>
                    <a:lnTo>
                      <a:pt x="19427" y="18552"/>
                    </a:lnTo>
                    <a:lnTo>
                      <a:pt x="19299" y="19082"/>
                    </a:lnTo>
                    <a:lnTo>
                      <a:pt x="19044" y="19612"/>
                    </a:lnTo>
                    <a:lnTo>
                      <a:pt x="18149" y="20540"/>
                    </a:lnTo>
                    <a:lnTo>
                      <a:pt x="17382" y="21202"/>
                    </a:lnTo>
                    <a:lnTo>
                      <a:pt x="16360" y="21600"/>
                    </a:lnTo>
                    <a:lnTo>
                      <a:pt x="0" y="1656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ACACB0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3" name="Shape 403">
                <a:extLst>
                  <a:ext uri="{FF2B5EF4-FFF2-40B4-BE49-F238E27FC236}">
                    <a16:creationId xmlns:a16="http://schemas.microsoft.com/office/drawing/2014/main" id="{85972B5B-1269-28B0-1049-5E6D60F692C4}"/>
                  </a:ext>
                </a:extLst>
              </p:cNvPr>
              <p:cNvSpPr/>
              <p:nvPr/>
            </p:nvSpPr>
            <p:spPr>
              <a:xfrm>
                <a:off x="1712266" y="0"/>
                <a:ext cx="392051" cy="290375"/>
              </a:xfrm>
              <a:custGeom>
                <a:avLst/>
                <a:gdLst/>
                <a:ahLst/>
                <a:cxnLst>
                  <a:cxn ang="0">
                    <a:pos x="196025" y="145187"/>
                  </a:cxn>
                  <a:cxn ang="5400000">
                    <a:pos x="196025" y="145187"/>
                  </a:cxn>
                  <a:cxn ang="10800000">
                    <a:pos x="196025" y="145187"/>
                  </a:cxn>
                  <a:cxn ang="16200000">
                    <a:pos x="196025" y="145187"/>
                  </a:cxn>
                </a:cxnLst>
                <a:rect l="0" t="0" r="0" b="0"/>
                <a:pathLst>
                  <a:path w="21600" h="21600">
                    <a:moveTo>
                      <a:pt x="520" y="0"/>
                    </a:moveTo>
                    <a:lnTo>
                      <a:pt x="21600" y="0"/>
                    </a:lnTo>
                    <a:lnTo>
                      <a:pt x="19388" y="18552"/>
                    </a:lnTo>
                    <a:lnTo>
                      <a:pt x="19258" y="19082"/>
                    </a:lnTo>
                    <a:lnTo>
                      <a:pt x="18998" y="19612"/>
                    </a:lnTo>
                    <a:lnTo>
                      <a:pt x="18347" y="20540"/>
                    </a:lnTo>
                    <a:lnTo>
                      <a:pt x="17306" y="21202"/>
                    </a:lnTo>
                    <a:lnTo>
                      <a:pt x="16265" y="21600"/>
                    </a:lnTo>
                    <a:lnTo>
                      <a:pt x="0" y="16432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ADADB0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4" name="Shape 404">
                <a:extLst>
                  <a:ext uri="{FF2B5EF4-FFF2-40B4-BE49-F238E27FC236}">
                    <a16:creationId xmlns:a16="http://schemas.microsoft.com/office/drawing/2014/main" id="{B7065341-6C11-B92D-A816-238061E09677}"/>
                  </a:ext>
                </a:extLst>
              </p:cNvPr>
              <p:cNvSpPr/>
              <p:nvPr/>
            </p:nvSpPr>
            <p:spPr>
              <a:xfrm>
                <a:off x="1721713" y="0"/>
                <a:ext cx="382604" cy="290375"/>
              </a:xfrm>
              <a:custGeom>
                <a:avLst/>
                <a:gdLst/>
                <a:ahLst/>
                <a:cxnLst>
                  <a:cxn ang="0">
                    <a:pos x="191302" y="145187"/>
                  </a:cxn>
                  <a:cxn ang="5400000">
                    <a:pos x="191302" y="145187"/>
                  </a:cxn>
                  <a:cxn ang="10800000">
                    <a:pos x="191302" y="145187"/>
                  </a:cxn>
                  <a:cxn ang="16200000">
                    <a:pos x="191302" y="145187"/>
                  </a:cxn>
                </a:cxnLst>
                <a:rect l="0" t="0" r="0" b="0"/>
                <a:pathLst>
                  <a:path w="21600" h="21600">
                    <a:moveTo>
                      <a:pt x="533" y="0"/>
                    </a:moveTo>
                    <a:lnTo>
                      <a:pt x="21600" y="0"/>
                    </a:lnTo>
                    <a:lnTo>
                      <a:pt x="19333" y="18552"/>
                    </a:lnTo>
                    <a:lnTo>
                      <a:pt x="19200" y="19082"/>
                    </a:lnTo>
                    <a:lnTo>
                      <a:pt x="18933" y="19612"/>
                    </a:lnTo>
                    <a:lnTo>
                      <a:pt x="18267" y="20540"/>
                    </a:lnTo>
                    <a:lnTo>
                      <a:pt x="17200" y="21202"/>
                    </a:lnTo>
                    <a:lnTo>
                      <a:pt x="16133" y="21600"/>
                    </a:lnTo>
                    <a:lnTo>
                      <a:pt x="0" y="16167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AEAEB1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Shape 405">
                <a:extLst>
                  <a:ext uri="{FF2B5EF4-FFF2-40B4-BE49-F238E27FC236}">
                    <a16:creationId xmlns:a16="http://schemas.microsoft.com/office/drawing/2014/main" id="{B2D7D01A-B1A7-F84D-7786-BF1E301C2AB8}"/>
                  </a:ext>
                </a:extLst>
              </p:cNvPr>
              <p:cNvSpPr/>
              <p:nvPr/>
            </p:nvSpPr>
            <p:spPr>
              <a:xfrm>
                <a:off x="1731160" y="0"/>
                <a:ext cx="373158" cy="290375"/>
              </a:xfrm>
              <a:custGeom>
                <a:avLst/>
                <a:gdLst/>
                <a:ahLst/>
                <a:cxnLst>
                  <a:cxn ang="0">
                    <a:pos x="186579" y="145187"/>
                  </a:cxn>
                  <a:cxn ang="5400000">
                    <a:pos x="186579" y="145187"/>
                  </a:cxn>
                  <a:cxn ang="10800000">
                    <a:pos x="186579" y="145187"/>
                  </a:cxn>
                  <a:cxn ang="16200000">
                    <a:pos x="186579" y="145187"/>
                  </a:cxn>
                </a:cxnLst>
                <a:rect l="0" t="0" r="0" b="0"/>
                <a:pathLst>
                  <a:path w="21600" h="21600">
                    <a:moveTo>
                      <a:pt x="547" y="0"/>
                    </a:moveTo>
                    <a:lnTo>
                      <a:pt x="21600" y="0"/>
                    </a:lnTo>
                    <a:lnTo>
                      <a:pt x="19276" y="18552"/>
                    </a:lnTo>
                    <a:lnTo>
                      <a:pt x="19139" y="19082"/>
                    </a:lnTo>
                    <a:lnTo>
                      <a:pt x="18866" y="19612"/>
                    </a:lnTo>
                    <a:lnTo>
                      <a:pt x="18182" y="20540"/>
                    </a:lnTo>
                    <a:lnTo>
                      <a:pt x="17089" y="21202"/>
                    </a:lnTo>
                    <a:lnTo>
                      <a:pt x="16132" y="21600"/>
                    </a:lnTo>
                    <a:lnTo>
                      <a:pt x="0" y="16034"/>
                    </a:lnTo>
                    <a:lnTo>
                      <a:pt x="547" y="0"/>
                    </a:lnTo>
                    <a:close/>
                  </a:path>
                </a:pathLst>
              </a:custGeom>
              <a:solidFill>
                <a:srgbClr val="AEAEB2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6" name="Shape 406">
                <a:extLst>
                  <a:ext uri="{FF2B5EF4-FFF2-40B4-BE49-F238E27FC236}">
                    <a16:creationId xmlns:a16="http://schemas.microsoft.com/office/drawing/2014/main" id="{EABD64DB-21DD-0587-D503-E80B0555757B}"/>
                  </a:ext>
                </a:extLst>
              </p:cNvPr>
              <p:cNvSpPr/>
              <p:nvPr/>
            </p:nvSpPr>
            <p:spPr>
              <a:xfrm>
                <a:off x="1740607" y="0"/>
                <a:ext cx="363710" cy="290375"/>
              </a:xfrm>
              <a:custGeom>
                <a:avLst/>
                <a:gdLst/>
                <a:ahLst/>
                <a:cxnLst>
                  <a:cxn ang="0">
                    <a:pos x="181855" y="145187"/>
                  </a:cxn>
                  <a:cxn ang="5400000">
                    <a:pos x="181855" y="145187"/>
                  </a:cxn>
                  <a:cxn ang="10800000">
                    <a:pos x="181855" y="145187"/>
                  </a:cxn>
                  <a:cxn ang="16200000">
                    <a:pos x="181855" y="145187"/>
                  </a:cxn>
                </a:cxnLst>
                <a:rect l="0" t="0" r="0" b="0"/>
                <a:pathLst>
                  <a:path w="21600" h="21600">
                    <a:moveTo>
                      <a:pt x="561" y="0"/>
                    </a:moveTo>
                    <a:lnTo>
                      <a:pt x="21600" y="0"/>
                    </a:lnTo>
                    <a:lnTo>
                      <a:pt x="19216" y="18552"/>
                    </a:lnTo>
                    <a:lnTo>
                      <a:pt x="19075" y="19082"/>
                    </a:lnTo>
                    <a:lnTo>
                      <a:pt x="18795" y="19612"/>
                    </a:lnTo>
                    <a:lnTo>
                      <a:pt x="18094" y="20540"/>
                    </a:lnTo>
                    <a:lnTo>
                      <a:pt x="17112" y="21202"/>
                    </a:lnTo>
                    <a:lnTo>
                      <a:pt x="15990" y="21600"/>
                    </a:lnTo>
                    <a:lnTo>
                      <a:pt x="0" y="15769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AFAFB2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7" name="Shape 407">
                <a:extLst>
                  <a:ext uri="{FF2B5EF4-FFF2-40B4-BE49-F238E27FC236}">
                    <a16:creationId xmlns:a16="http://schemas.microsoft.com/office/drawing/2014/main" id="{442436FF-4318-4BC3-4B15-F9A724E8063C}"/>
                  </a:ext>
                </a:extLst>
              </p:cNvPr>
              <p:cNvSpPr/>
              <p:nvPr/>
            </p:nvSpPr>
            <p:spPr>
              <a:xfrm>
                <a:off x="1747693" y="0"/>
                <a:ext cx="356626" cy="290375"/>
              </a:xfrm>
              <a:custGeom>
                <a:avLst/>
                <a:gdLst/>
                <a:ahLst/>
                <a:cxnLst>
                  <a:cxn ang="0">
                    <a:pos x="178313" y="145187"/>
                  </a:cxn>
                  <a:cxn ang="5400000">
                    <a:pos x="178313" y="145187"/>
                  </a:cxn>
                  <a:cxn ang="10800000">
                    <a:pos x="178313" y="145187"/>
                  </a:cxn>
                  <a:cxn ang="16200000">
                    <a:pos x="178313" y="145187"/>
                  </a:cxn>
                </a:cxnLst>
                <a:rect l="0" t="0" r="0" b="0"/>
                <a:pathLst>
                  <a:path w="21600" h="21600">
                    <a:moveTo>
                      <a:pt x="572" y="0"/>
                    </a:moveTo>
                    <a:lnTo>
                      <a:pt x="21600" y="0"/>
                    </a:lnTo>
                    <a:lnTo>
                      <a:pt x="19168" y="18552"/>
                    </a:lnTo>
                    <a:lnTo>
                      <a:pt x="19025" y="19082"/>
                    </a:lnTo>
                    <a:lnTo>
                      <a:pt x="18739" y="19612"/>
                    </a:lnTo>
                    <a:lnTo>
                      <a:pt x="18024" y="20540"/>
                    </a:lnTo>
                    <a:lnTo>
                      <a:pt x="17023" y="21202"/>
                    </a:lnTo>
                    <a:lnTo>
                      <a:pt x="15878" y="21600"/>
                    </a:lnTo>
                    <a:lnTo>
                      <a:pt x="0" y="15769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rgbClr val="AFAFB3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8" name="Shape 408">
                <a:extLst>
                  <a:ext uri="{FF2B5EF4-FFF2-40B4-BE49-F238E27FC236}">
                    <a16:creationId xmlns:a16="http://schemas.microsoft.com/office/drawing/2014/main" id="{E845E113-E232-5EE7-F51F-5FA92A2FE8D3}"/>
                  </a:ext>
                </a:extLst>
              </p:cNvPr>
              <p:cNvSpPr/>
              <p:nvPr/>
            </p:nvSpPr>
            <p:spPr>
              <a:xfrm>
                <a:off x="1757140" y="0"/>
                <a:ext cx="347179" cy="290375"/>
              </a:xfrm>
              <a:custGeom>
                <a:avLst/>
                <a:gdLst/>
                <a:ahLst/>
                <a:cxnLst>
                  <a:cxn ang="0">
                    <a:pos x="173589" y="145187"/>
                  </a:cxn>
                  <a:cxn ang="5400000">
                    <a:pos x="173589" y="145187"/>
                  </a:cxn>
                  <a:cxn ang="10800000">
                    <a:pos x="173589" y="145187"/>
                  </a:cxn>
                  <a:cxn ang="16200000">
                    <a:pos x="173589" y="145187"/>
                  </a:cxn>
                </a:cxnLst>
                <a:rect l="0" t="0" r="0" b="0"/>
                <a:pathLst>
                  <a:path w="21600" h="21600">
                    <a:moveTo>
                      <a:pt x="588" y="0"/>
                    </a:moveTo>
                    <a:lnTo>
                      <a:pt x="21600" y="0"/>
                    </a:lnTo>
                    <a:lnTo>
                      <a:pt x="19102" y="18552"/>
                    </a:lnTo>
                    <a:lnTo>
                      <a:pt x="18955" y="19082"/>
                    </a:lnTo>
                    <a:lnTo>
                      <a:pt x="18661" y="19612"/>
                    </a:lnTo>
                    <a:lnTo>
                      <a:pt x="17927" y="20540"/>
                    </a:lnTo>
                    <a:lnTo>
                      <a:pt x="16898" y="21070"/>
                    </a:lnTo>
                    <a:lnTo>
                      <a:pt x="15722" y="21600"/>
                    </a:lnTo>
                    <a:lnTo>
                      <a:pt x="0" y="15637"/>
                    </a:lnTo>
                    <a:lnTo>
                      <a:pt x="588" y="0"/>
                    </a:lnTo>
                    <a:close/>
                  </a:path>
                </a:pathLst>
              </a:custGeom>
              <a:solidFill>
                <a:srgbClr val="B0B0B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9" name="Shape 409">
                <a:extLst>
                  <a:ext uri="{FF2B5EF4-FFF2-40B4-BE49-F238E27FC236}">
                    <a16:creationId xmlns:a16="http://schemas.microsoft.com/office/drawing/2014/main" id="{9698586E-B69C-B0A9-4EF3-B4ED8A4AE05E}"/>
                  </a:ext>
                </a:extLst>
              </p:cNvPr>
              <p:cNvSpPr/>
              <p:nvPr/>
            </p:nvSpPr>
            <p:spPr>
              <a:xfrm>
                <a:off x="1766587" y="0"/>
                <a:ext cx="337732" cy="290375"/>
              </a:xfrm>
              <a:custGeom>
                <a:avLst/>
                <a:gdLst/>
                <a:ahLst/>
                <a:cxnLst>
                  <a:cxn ang="0">
                    <a:pos x="168866" y="145187"/>
                  </a:cxn>
                  <a:cxn ang="5400000">
                    <a:pos x="168866" y="145187"/>
                  </a:cxn>
                  <a:cxn ang="10800000">
                    <a:pos x="168866" y="145187"/>
                  </a:cxn>
                  <a:cxn ang="16200000">
                    <a:pos x="168866" y="145187"/>
                  </a:cxn>
                </a:cxnLst>
                <a:rect l="0" t="0" r="0" b="0"/>
                <a:pathLst>
                  <a:path w="21600" h="21600">
                    <a:moveTo>
                      <a:pt x="604" y="0"/>
                    </a:moveTo>
                    <a:lnTo>
                      <a:pt x="21600" y="0"/>
                    </a:lnTo>
                    <a:lnTo>
                      <a:pt x="19032" y="18552"/>
                    </a:lnTo>
                    <a:lnTo>
                      <a:pt x="18881" y="19082"/>
                    </a:lnTo>
                    <a:lnTo>
                      <a:pt x="18579" y="19612"/>
                    </a:lnTo>
                    <a:lnTo>
                      <a:pt x="17824" y="20540"/>
                    </a:lnTo>
                    <a:lnTo>
                      <a:pt x="15709" y="21600"/>
                    </a:lnTo>
                    <a:lnTo>
                      <a:pt x="0" y="15504"/>
                    </a:lnTo>
                    <a:lnTo>
                      <a:pt x="604" y="0"/>
                    </a:lnTo>
                    <a:close/>
                  </a:path>
                </a:pathLst>
              </a:custGeom>
              <a:solidFill>
                <a:srgbClr val="B1B1B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Shape 410">
                <a:extLst>
                  <a:ext uri="{FF2B5EF4-FFF2-40B4-BE49-F238E27FC236}">
                    <a16:creationId xmlns:a16="http://schemas.microsoft.com/office/drawing/2014/main" id="{C445C7D9-928B-28A8-6242-94DB1F9454B3}"/>
                  </a:ext>
                </a:extLst>
              </p:cNvPr>
              <p:cNvSpPr/>
              <p:nvPr/>
            </p:nvSpPr>
            <p:spPr>
              <a:xfrm>
                <a:off x="1776034" y="-1"/>
                <a:ext cx="328285" cy="286813"/>
              </a:xfrm>
              <a:custGeom>
                <a:avLst/>
                <a:gdLst/>
                <a:ahLst/>
                <a:cxnLst>
                  <a:cxn ang="0">
                    <a:pos x="164142" y="143406"/>
                  </a:cxn>
                  <a:cxn ang="5400000">
                    <a:pos x="164142" y="143406"/>
                  </a:cxn>
                  <a:cxn ang="10800000">
                    <a:pos x="164142" y="143406"/>
                  </a:cxn>
                  <a:cxn ang="16200000">
                    <a:pos x="164142" y="143406"/>
                  </a:cxn>
                </a:cxnLst>
                <a:rect l="0" t="0" r="0" b="0"/>
                <a:pathLst>
                  <a:path w="21600" h="21600">
                    <a:moveTo>
                      <a:pt x="622" y="0"/>
                    </a:moveTo>
                    <a:lnTo>
                      <a:pt x="21600" y="0"/>
                    </a:lnTo>
                    <a:lnTo>
                      <a:pt x="18958" y="18783"/>
                    </a:lnTo>
                    <a:lnTo>
                      <a:pt x="18803" y="19319"/>
                    </a:lnTo>
                    <a:lnTo>
                      <a:pt x="18492" y="19856"/>
                    </a:lnTo>
                    <a:lnTo>
                      <a:pt x="17715" y="20795"/>
                    </a:lnTo>
                    <a:lnTo>
                      <a:pt x="16627" y="21332"/>
                    </a:lnTo>
                    <a:lnTo>
                      <a:pt x="15540" y="21600"/>
                    </a:lnTo>
                    <a:lnTo>
                      <a:pt x="0" y="15429"/>
                    </a:lnTo>
                    <a:lnTo>
                      <a:pt x="622" y="0"/>
                    </a:lnTo>
                    <a:close/>
                  </a:path>
                </a:pathLst>
              </a:custGeom>
              <a:solidFill>
                <a:srgbClr val="B1B1B5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1" name="Shape 411">
                <a:extLst>
                  <a:ext uri="{FF2B5EF4-FFF2-40B4-BE49-F238E27FC236}">
                    <a16:creationId xmlns:a16="http://schemas.microsoft.com/office/drawing/2014/main" id="{358E1EB0-0A97-327B-E702-5A0E15016DB4}"/>
                  </a:ext>
                </a:extLst>
              </p:cNvPr>
              <p:cNvSpPr/>
              <p:nvPr/>
            </p:nvSpPr>
            <p:spPr>
              <a:xfrm>
                <a:off x="1785481" y="-1"/>
                <a:ext cx="318838" cy="286813"/>
              </a:xfrm>
              <a:custGeom>
                <a:avLst/>
                <a:gdLst/>
                <a:ahLst/>
                <a:cxnLst>
                  <a:cxn ang="0">
                    <a:pos x="159419" y="143406"/>
                  </a:cxn>
                  <a:cxn ang="5400000">
                    <a:pos x="159419" y="143406"/>
                  </a:cxn>
                  <a:cxn ang="10800000">
                    <a:pos x="159419" y="143406"/>
                  </a:cxn>
                  <a:cxn ang="16200000">
                    <a:pos x="159419" y="143406"/>
                  </a:cxn>
                </a:cxnLst>
                <a:rect l="0" t="0" r="0" b="0"/>
                <a:pathLst>
                  <a:path w="21600" h="21600">
                    <a:moveTo>
                      <a:pt x="640" y="0"/>
                    </a:moveTo>
                    <a:lnTo>
                      <a:pt x="21600" y="0"/>
                    </a:lnTo>
                    <a:lnTo>
                      <a:pt x="18880" y="18783"/>
                    </a:lnTo>
                    <a:lnTo>
                      <a:pt x="18720" y="19319"/>
                    </a:lnTo>
                    <a:lnTo>
                      <a:pt x="18400" y="19856"/>
                    </a:lnTo>
                    <a:lnTo>
                      <a:pt x="17600" y="20795"/>
                    </a:lnTo>
                    <a:lnTo>
                      <a:pt x="16480" y="21332"/>
                    </a:lnTo>
                    <a:lnTo>
                      <a:pt x="15360" y="21600"/>
                    </a:lnTo>
                    <a:lnTo>
                      <a:pt x="0" y="15294"/>
                    </a:lnTo>
                    <a:lnTo>
                      <a:pt x="640" y="0"/>
                    </a:lnTo>
                    <a:close/>
                  </a:path>
                </a:pathLst>
              </a:custGeom>
              <a:solidFill>
                <a:srgbClr val="B2B2B5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Shape 412">
                <a:extLst>
                  <a:ext uri="{FF2B5EF4-FFF2-40B4-BE49-F238E27FC236}">
                    <a16:creationId xmlns:a16="http://schemas.microsoft.com/office/drawing/2014/main" id="{E1280ACD-D9DA-46EA-2957-CE40C4FE0481}"/>
                  </a:ext>
                </a:extLst>
              </p:cNvPr>
              <p:cNvSpPr/>
              <p:nvPr/>
            </p:nvSpPr>
            <p:spPr>
              <a:xfrm>
                <a:off x="1792566" y="-1"/>
                <a:ext cx="311751" cy="286813"/>
              </a:xfrm>
              <a:custGeom>
                <a:avLst/>
                <a:gdLst/>
                <a:ahLst/>
                <a:cxnLst>
                  <a:cxn ang="0">
                    <a:pos x="155875" y="143406"/>
                  </a:cxn>
                  <a:cxn ang="5400000">
                    <a:pos x="155875" y="143406"/>
                  </a:cxn>
                  <a:cxn ang="10800000">
                    <a:pos x="155875" y="143406"/>
                  </a:cxn>
                  <a:cxn ang="16200000">
                    <a:pos x="155875" y="143406"/>
                  </a:cxn>
                </a:cxnLst>
                <a:rect l="0" t="0" r="0" b="0"/>
                <a:pathLst>
                  <a:path w="21600" h="21600">
                    <a:moveTo>
                      <a:pt x="818" y="0"/>
                    </a:moveTo>
                    <a:lnTo>
                      <a:pt x="21600" y="0"/>
                    </a:lnTo>
                    <a:lnTo>
                      <a:pt x="18818" y="18783"/>
                    </a:lnTo>
                    <a:lnTo>
                      <a:pt x="18655" y="19319"/>
                    </a:lnTo>
                    <a:lnTo>
                      <a:pt x="18327" y="19856"/>
                    </a:lnTo>
                    <a:lnTo>
                      <a:pt x="17673" y="20527"/>
                    </a:lnTo>
                    <a:lnTo>
                      <a:pt x="16527" y="21332"/>
                    </a:lnTo>
                    <a:lnTo>
                      <a:pt x="15545" y="21600"/>
                    </a:lnTo>
                    <a:lnTo>
                      <a:pt x="0" y="15160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B2B2B6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3" name="Shape 413">
                <a:extLst>
                  <a:ext uri="{FF2B5EF4-FFF2-40B4-BE49-F238E27FC236}">
                    <a16:creationId xmlns:a16="http://schemas.microsoft.com/office/drawing/2014/main" id="{C25B2524-0697-7A00-9354-38CD1295AFD0}"/>
                  </a:ext>
                </a:extLst>
              </p:cNvPr>
              <p:cNvSpPr/>
              <p:nvPr/>
            </p:nvSpPr>
            <p:spPr>
              <a:xfrm>
                <a:off x="1802013" y="-1"/>
                <a:ext cx="302304" cy="286813"/>
              </a:xfrm>
              <a:custGeom>
                <a:avLst/>
                <a:gdLst/>
                <a:ahLst/>
                <a:cxnLst>
                  <a:cxn ang="0">
                    <a:pos x="151152" y="143406"/>
                  </a:cxn>
                  <a:cxn ang="5400000">
                    <a:pos x="151152" y="143406"/>
                  </a:cxn>
                  <a:cxn ang="10800000">
                    <a:pos x="151152" y="143406"/>
                  </a:cxn>
                  <a:cxn ang="16200000">
                    <a:pos x="151152" y="143406"/>
                  </a:cxn>
                </a:cxnLst>
                <a:rect l="0" t="0" r="0" b="0"/>
                <a:pathLst>
                  <a:path w="21600" h="21600">
                    <a:moveTo>
                      <a:pt x="675" y="0"/>
                    </a:moveTo>
                    <a:lnTo>
                      <a:pt x="21600" y="0"/>
                    </a:lnTo>
                    <a:lnTo>
                      <a:pt x="18731" y="18783"/>
                    </a:lnTo>
                    <a:lnTo>
                      <a:pt x="18731" y="19319"/>
                    </a:lnTo>
                    <a:lnTo>
                      <a:pt x="18225" y="19856"/>
                    </a:lnTo>
                    <a:lnTo>
                      <a:pt x="17550" y="20527"/>
                    </a:lnTo>
                    <a:lnTo>
                      <a:pt x="16369" y="21332"/>
                    </a:lnTo>
                    <a:lnTo>
                      <a:pt x="15356" y="21600"/>
                    </a:lnTo>
                    <a:lnTo>
                      <a:pt x="0" y="15160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rgbClr val="B3B3B7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Shape 414">
                <a:extLst>
                  <a:ext uri="{FF2B5EF4-FFF2-40B4-BE49-F238E27FC236}">
                    <a16:creationId xmlns:a16="http://schemas.microsoft.com/office/drawing/2014/main" id="{2BDC8CB6-7E22-9047-56C1-FA6242C273B1}"/>
                  </a:ext>
                </a:extLst>
              </p:cNvPr>
              <p:cNvSpPr/>
              <p:nvPr/>
            </p:nvSpPr>
            <p:spPr>
              <a:xfrm>
                <a:off x="1811460" y="-1"/>
                <a:ext cx="292857" cy="286813"/>
              </a:xfrm>
              <a:custGeom>
                <a:avLst/>
                <a:gdLst/>
                <a:ahLst/>
                <a:cxnLst>
                  <a:cxn ang="0">
                    <a:pos x="146428" y="143406"/>
                  </a:cxn>
                  <a:cxn ang="5400000">
                    <a:pos x="146428" y="143406"/>
                  </a:cxn>
                  <a:cxn ang="10800000">
                    <a:pos x="146428" y="143406"/>
                  </a:cxn>
                  <a:cxn ang="16200000">
                    <a:pos x="146428" y="143406"/>
                  </a:cxn>
                </a:cxnLst>
                <a:rect l="0" t="0" r="0" b="0"/>
                <a:pathLst>
                  <a:path w="21600" h="21600">
                    <a:moveTo>
                      <a:pt x="697" y="0"/>
                    </a:moveTo>
                    <a:lnTo>
                      <a:pt x="21600" y="0"/>
                    </a:lnTo>
                    <a:lnTo>
                      <a:pt x="18639" y="18783"/>
                    </a:lnTo>
                    <a:lnTo>
                      <a:pt x="18116" y="19856"/>
                    </a:lnTo>
                    <a:lnTo>
                      <a:pt x="17419" y="20527"/>
                    </a:lnTo>
                    <a:lnTo>
                      <a:pt x="16200" y="21332"/>
                    </a:lnTo>
                    <a:lnTo>
                      <a:pt x="15155" y="21600"/>
                    </a:lnTo>
                    <a:lnTo>
                      <a:pt x="0" y="14892"/>
                    </a:ln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B4B4B7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5" name="Shape 415">
                <a:extLst>
                  <a:ext uri="{FF2B5EF4-FFF2-40B4-BE49-F238E27FC236}">
                    <a16:creationId xmlns:a16="http://schemas.microsoft.com/office/drawing/2014/main" id="{831FF9A4-B2DE-2FB7-8FDB-B033DA832994}"/>
                  </a:ext>
                </a:extLst>
              </p:cNvPr>
              <p:cNvSpPr/>
              <p:nvPr/>
            </p:nvSpPr>
            <p:spPr>
              <a:xfrm>
                <a:off x="1820907" y="-1"/>
                <a:ext cx="283410" cy="286813"/>
              </a:xfrm>
              <a:custGeom>
                <a:avLst/>
                <a:gdLst/>
                <a:ahLst/>
                <a:cxnLst>
                  <a:cxn ang="0">
                    <a:pos x="141705" y="143406"/>
                  </a:cxn>
                  <a:cxn ang="5400000">
                    <a:pos x="141705" y="143406"/>
                  </a:cxn>
                  <a:cxn ang="10800000">
                    <a:pos x="141705" y="143406"/>
                  </a:cxn>
                  <a:cxn ang="16200000">
                    <a:pos x="141705" y="143406"/>
                  </a:cxn>
                </a:cxnLst>
                <a:rect l="0" t="0" r="0" b="0"/>
                <a:pathLst>
                  <a:path w="21600" h="21600">
                    <a:moveTo>
                      <a:pt x="720" y="0"/>
                    </a:moveTo>
                    <a:lnTo>
                      <a:pt x="21600" y="0"/>
                    </a:lnTo>
                    <a:lnTo>
                      <a:pt x="18540" y="18783"/>
                    </a:lnTo>
                    <a:lnTo>
                      <a:pt x="18000" y="19856"/>
                    </a:lnTo>
                    <a:lnTo>
                      <a:pt x="17280" y="20527"/>
                    </a:lnTo>
                    <a:lnTo>
                      <a:pt x="16020" y="21332"/>
                    </a:lnTo>
                    <a:lnTo>
                      <a:pt x="14940" y="21600"/>
                    </a:lnTo>
                    <a:lnTo>
                      <a:pt x="0" y="14758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rgbClr val="B4B4B8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6" name="Shape 416">
                <a:extLst>
                  <a:ext uri="{FF2B5EF4-FFF2-40B4-BE49-F238E27FC236}">
                    <a16:creationId xmlns:a16="http://schemas.microsoft.com/office/drawing/2014/main" id="{30202578-B4D1-D2AD-83F9-05B850233957}"/>
                  </a:ext>
                </a:extLst>
              </p:cNvPr>
              <p:cNvSpPr/>
              <p:nvPr/>
            </p:nvSpPr>
            <p:spPr>
              <a:xfrm>
                <a:off x="1827993" y="-1"/>
                <a:ext cx="276326" cy="286813"/>
              </a:xfrm>
              <a:custGeom>
                <a:avLst/>
                <a:gdLst/>
                <a:ahLst/>
                <a:cxnLst>
                  <a:cxn ang="0">
                    <a:pos x="138163" y="143406"/>
                  </a:cxn>
                  <a:cxn ang="5400000">
                    <a:pos x="138163" y="143406"/>
                  </a:cxn>
                  <a:cxn ang="10800000">
                    <a:pos x="138163" y="143406"/>
                  </a:cxn>
                  <a:cxn ang="16200000">
                    <a:pos x="138163" y="143406"/>
                  </a:cxn>
                </a:cxnLst>
                <a:rect l="0" t="0" r="0" b="0"/>
                <a:pathLst>
                  <a:path w="21600" h="21600">
                    <a:moveTo>
                      <a:pt x="923" y="0"/>
                    </a:moveTo>
                    <a:lnTo>
                      <a:pt x="21600" y="0"/>
                    </a:lnTo>
                    <a:lnTo>
                      <a:pt x="18462" y="18783"/>
                    </a:lnTo>
                    <a:lnTo>
                      <a:pt x="17908" y="19856"/>
                    </a:lnTo>
                    <a:lnTo>
                      <a:pt x="17169" y="20527"/>
                    </a:lnTo>
                    <a:lnTo>
                      <a:pt x="15877" y="21063"/>
                    </a:lnTo>
                    <a:lnTo>
                      <a:pt x="14954" y="21600"/>
                    </a:lnTo>
                    <a:lnTo>
                      <a:pt x="0" y="14624"/>
                    </a:lnTo>
                    <a:lnTo>
                      <a:pt x="923" y="0"/>
                    </a:lnTo>
                    <a:close/>
                  </a:path>
                </a:pathLst>
              </a:custGeom>
              <a:solidFill>
                <a:srgbClr val="B5B5B9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7" name="Shape 417">
                <a:extLst>
                  <a:ext uri="{FF2B5EF4-FFF2-40B4-BE49-F238E27FC236}">
                    <a16:creationId xmlns:a16="http://schemas.microsoft.com/office/drawing/2014/main" id="{0498AC02-6B93-626E-BC74-798B37C79FFE}"/>
                  </a:ext>
                </a:extLst>
              </p:cNvPr>
              <p:cNvSpPr/>
              <p:nvPr/>
            </p:nvSpPr>
            <p:spPr>
              <a:xfrm>
                <a:off x="1837440" y="-1"/>
                <a:ext cx="266879" cy="286813"/>
              </a:xfrm>
              <a:custGeom>
                <a:avLst/>
                <a:gdLst/>
                <a:ahLst/>
                <a:cxnLst>
                  <a:cxn ang="0">
                    <a:pos x="133439" y="143406"/>
                  </a:cxn>
                  <a:cxn ang="5400000">
                    <a:pos x="133439" y="143406"/>
                  </a:cxn>
                  <a:cxn ang="10800000">
                    <a:pos x="133439" y="143406"/>
                  </a:cxn>
                  <a:cxn ang="16200000">
                    <a:pos x="133439" y="143406"/>
                  </a:cxn>
                </a:cxnLst>
                <a:rect l="0" t="0" r="0" b="0"/>
                <a:pathLst>
                  <a:path w="21600" h="21600">
                    <a:moveTo>
                      <a:pt x="956" y="0"/>
                    </a:moveTo>
                    <a:lnTo>
                      <a:pt x="21600" y="0"/>
                    </a:lnTo>
                    <a:lnTo>
                      <a:pt x="18350" y="18783"/>
                    </a:lnTo>
                    <a:lnTo>
                      <a:pt x="17777" y="19722"/>
                    </a:lnTo>
                    <a:lnTo>
                      <a:pt x="17012" y="20527"/>
                    </a:lnTo>
                    <a:lnTo>
                      <a:pt x="16057" y="21063"/>
                    </a:lnTo>
                    <a:lnTo>
                      <a:pt x="14719" y="21600"/>
                    </a:lnTo>
                    <a:lnTo>
                      <a:pt x="0" y="14355"/>
                    </a:lnTo>
                    <a:lnTo>
                      <a:pt x="956" y="0"/>
                    </a:lnTo>
                    <a:close/>
                  </a:path>
                </a:pathLst>
              </a:custGeom>
              <a:solidFill>
                <a:srgbClr val="B6B6B9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8" name="Shape 418">
                <a:extLst>
                  <a:ext uri="{FF2B5EF4-FFF2-40B4-BE49-F238E27FC236}">
                    <a16:creationId xmlns:a16="http://schemas.microsoft.com/office/drawing/2014/main" id="{1132B66A-E5AA-6CF9-31E1-F242992DA3D3}"/>
                  </a:ext>
                </a:extLst>
              </p:cNvPr>
              <p:cNvSpPr/>
              <p:nvPr/>
            </p:nvSpPr>
            <p:spPr>
              <a:xfrm>
                <a:off x="1846887" y="-1"/>
                <a:ext cx="257432" cy="286813"/>
              </a:xfrm>
              <a:custGeom>
                <a:avLst/>
                <a:gdLst/>
                <a:ahLst/>
                <a:cxnLst>
                  <a:cxn ang="0">
                    <a:pos x="128716" y="143406"/>
                  </a:cxn>
                  <a:cxn ang="5400000">
                    <a:pos x="128716" y="143406"/>
                  </a:cxn>
                  <a:cxn ang="10800000">
                    <a:pos x="128716" y="143406"/>
                  </a:cxn>
                  <a:cxn ang="16200000">
                    <a:pos x="128716" y="143406"/>
                  </a:cxn>
                </a:cxnLst>
                <a:rect l="0" t="0" r="0" b="0"/>
                <a:pathLst>
                  <a:path w="21600" h="21600">
                    <a:moveTo>
                      <a:pt x="991" y="0"/>
                    </a:moveTo>
                    <a:lnTo>
                      <a:pt x="21600" y="0"/>
                    </a:lnTo>
                    <a:lnTo>
                      <a:pt x="18231" y="18783"/>
                    </a:lnTo>
                    <a:lnTo>
                      <a:pt x="17637" y="19722"/>
                    </a:lnTo>
                    <a:lnTo>
                      <a:pt x="16844" y="20527"/>
                    </a:lnTo>
                    <a:lnTo>
                      <a:pt x="15853" y="21063"/>
                    </a:lnTo>
                    <a:lnTo>
                      <a:pt x="14466" y="21600"/>
                    </a:lnTo>
                    <a:lnTo>
                      <a:pt x="0" y="14221"/>
                    </a:lnTo>
                    <a:lnTo>
                      <a:pt x="991" y="0"/>
                    </a:lnTo>
                    <a:close/>
                  </a:path>
                </a:pathLst>
              </a:custGeom>
              <a:solidFill>
                <a:srgbClr val="B6B6BA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" name="Shape 419">
                <a:extLst>
                  <a:ext uri="{FF2B5EF4-FFF2-40B4-BE49-F238E27FC236}">
                    <a16:creationId xmlns:a16="http://schemas.microsoft.com/office/drawing/2014/main" id="{ED644CC3-1E3C-4A08-1015-F6AA228D9AD5}"/>
                  </a:ext>
                </a:extLst>
              </p:cNvPr>
              <p:cNvSpPr/>
              <p:nvPr/>
            </p:nvSpPr>
            <p:spPr>
              <a:xfrm>
                <a:off x="1856334" y="-1"/>
                <a:ext cx="247985" cy="285031"/>
              </a:xfrm>
              <a:custGeom>
                <a:avLst/>
                <a:gdLst/>
                <a:ahLst/>
                <a:cxnLst>
                  <a:cxn ang="0">
                    <a:pos x="123992" y="142515"/>
                  </a:cxn>
                  <a:cxn ang="5400000">
                    <a:pos x="123992" y="142515"/>
                  </a:cxn>
                  <a:cxn ang="10800000">
                    <a:pos x="123992" y="142515"/>
                  </a:cxn>
                  <a:cxn ang="16200000">
                    <a:pos x="123992" y="142515"/>
                  </a:cxn>
                </a:cxnLst>
                <a:rect l="0" t="0" r="0" b="0"/>
                <a:pathLst>
                  <a:path w="21600" h="21600">
                    <a:moveTo>
                      <a:pt x="1029" y="0"/>
                    </a:moveTo>
                    <a:lnTo>
                      <a:pt x="21600" y="0"/>
                    </a:lnTo>
                    <a:lnTo>
                      <a:pt x="18103" y="18900"/>
                    </a:lnTo>
                    <a:lnTo>
                      <a:pt x="17897" y="19845"/>
                    </a:lnTo>
                    <a:lnTo>
                      <a:pt x="16663" y="20655"/>
                    </a:lnTo>
                    <a:lnTo>
                      <a:pt x="15634" y="21195"/>
                    </a:lnTo>
                    <a:lnTo>
                      <a:pt x="14194" y="21600"/>
                    </a:lnTo>
                    <a:lnTo>
                      <a:pt x="0" y="14310"/>
                    </a:lnTo>
                    <a:lnTo>
                      <a:pt x="1029" y="0"/>
                    </a:lnTo>
                    <a:close/>
                  </a:path>
                </a:pathLst>
              </a:custGeom>
              <a:solidFill>
                <a:srgbClr val="B7B7BB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" name="Shape 420">
                <a:extLst>
                  <a:ext uri="{FF2B5EF4-FFF2-40B4-BE49-F238E27FC236}">
                    <a16:creationId xmlns:a16="http://schemas.microsoft.com/office/drawing/2014/main" id="{87B9B1EC-1537-0E44-40CA-5875428D2A72}"/>
                  </a:ext>
                </a:extLst>
              </p:cNvPr>
              <p:cNvSpPr/>
              <p:nvPr/>
            </p:nvSpPr>
            <p:spPr>
              <a:xfrm>
                <a:off x="1863418" y="-1"/>
                <a:ext cx="240899" cy="285031"/>
              </a:xfrm>
              <a:custGeom>
                <a:avLst/>
                <a:gdLst/>
                <a:ahLst/>
                <a:cxnLst>
                  <a:cxn ang="0">
                    <a:pos x="120449" y="142515"/>
                  </a:cxn>
                  <a:cxn ang="5400000">
                    <a:pos x="120449" y="142515"/>
                  </a:cxn>
                  <a:cxn ang="10800000">
                    <a:pos x="120449" y="142515"/>
                  </a:cxn>
                  <a:cxn ang="16200000">
                    <a:pos x="120449" y="142515"/>
                  </a:cxn>
                </a:cxnLst>
                <a:rect l="0" t="0" r="0" b="0"/>
                <a:pathLst>
                  <a:path w="21600" h="21600">
                    <a:moveTo>
                      <a:pt x="1059" y="0"/>
                    </a:moveTo>
                    <a:lnTo>
                      <a:pt x="21600" y="0"/>
                    </a:lnTo>
                    <a:lnTo>
                      <a:pt x="18000" y="18900"/>
                    </a:lnTo>
                    <a:lnTo>
                      <a:pt x="17788" y="19845"/>
                    </a:lnTo>
                    <a:lnTo>
                      <a:pt x="16518" y="20655"/>
                    </a:lnTo>
                    <a:lnTo>
                      <a:pt x="15459" y="21195"/>
                    </a:lnTo>
                    <a:lnTo>
                      <a:pt x="14188" y="21600"/>
                    </a:lnTo>
                    <a:lnTo>
                      <a:pt x="0" y="14175"/>
                    </a:lnTo>
                    <a:lnTo>
                      <a:pt x="1059" y="0"/>
                    </a:lnTo>
                    <a:close/>
                  </a:path>
                </a:pathLst>
              </a:custGeom>
              <a:solidFill>
                <a:srgbClr val="B7B7BB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1" name="Shape 421">
                <a:extLst>
                  <a:ext uri="{FF2B5EF4-FFF2-40B4-BE49-F238E27FC236}">
                    <a16:creationId xmlns:a16="http://schemas.microsoft.com/office/drawing/2014/main" id="{4E7AD8E6-CB11-8DFF-E0BE-3C1943EE5481}"/>
                  </a:ext>
                </a:extLst>
              </p:cNvPr>
              <p:cNvSpPr/>
              <p:nvPr/>
            </p:nvSpPr>
            <p:spPr>
              <a:xfrm>
                <a:off x="1872865" y="-1"/>
                <a:ext cx="231453" cy="285031"/>
              </a:xfrm>
              <a:custGeom>
                <a:avLst/>
                <a:gdLst/>
                <a:ahLst/>
                <a:cxnLst>
                  <a:cxn ang="0">
                    <a:pos x="115726" y="142515"/>
                  </a:cxn>
                  <a:cxn ang="5400000">
                    <a:pos x="115726" y="142515"/>
                  </a:cxn>
                  <a:cxn ang="10800000">
                    <a:pos x="115726" y="142515"/>
                  </a:cxn>
                  <a:cxn ang="16200000">
                    <a:pos x="115726" y="142515"/>
                  </a:cxn>
                </a:cxnLst>
                <a:rect l="0" t="0" r="0" b="0"/>
                <a:pathLst>
                  <a:path w="21600" h="21600">
                    <a:moveTo>
                      <a:pt x="1102" y="0"/>
                    </a:moveTo>
                    <a:lnTo>
                      <a:pt x="21600" y="0"/>
                    </a:lnTo>
                    <a:lnTo>
                      <a:pt x="17853" y="18900"/>
                    </a:lnTo>
                    <a:lnTo>
                      <a:pt x="17633" y="19845"/>
                    </a:lnTo>
                    <a:lnTo>
                      <a:pt x="16310" y="20520"/>
                    </a:lnTo>
                    <a:lnTo>
                      <a:pt x="15208" y="21195"/>
                    </a:lnTo>
                    <a:lnTo>
                      <a:pt x="13886" y="21600"/>
                    </a:lnTo>
                    <a:lnTo>
                      <a:pt x="0" y="13905"/>
                    </a:ln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B8B8BC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2" name="Shape 422">
                <a:extLst>
                  <a:ext uri="{FF2B5EF4-FFF2-40B4-BE49-F238E27FC236}">
                    <a16:creationId xmlns:a16="http://schemas.microsoft.com/office/drawing/2014/main" id="{D3D03A71-D140-4384-5306-584076A21618}"/>
                  </a:ext>
                </a:extLst>
              </p:cNvPr>
              <p:cNvSpPr/>
              <p:nvPr/>
            </p:nvSpPr>
            <p:spPr>
              <a:xfrm>
                <a:off x="1882312" y="-1"/>
                <a:ext cx="222005" cy="285031"/>
              </a:xfrm>
              <a:custGeom>
                <a:avLst/>
                <a:gdLst/>
                <a:ahLst/>
                <a:cxnLst>
                  <a:cxn ang="0">
                    <a:pos x="111002" y="142515"/>
                  </a:cxn>
                  <a:cxn ang="5400000">
                    <a:pos x="111002" y="142515"/>
                  </a:cxn>
                  <a:cxn ang="10800000">
                    <a:pos x="111002" y="142515"/>
                  </a:cxn>
                  <a:cxn ang="16200000">
                    <a:pos x="111002" y="142515"/>
                  </a:cxn>
                </a:cxnLst>
                <a:rect l="0" t="0" r="0" b="0"/>
                <a:pathLst>
                  <a:path w="21600" h="21600">
                    <a:moveTo>
                      <a:pt x="1149" y="0"/>
                    </a:moveTo>
                    <a:lnTo>
                      <a:pt x="21600" y="0"/>
                    </a:lnTo>
                    <a:lnTo>
                      <a:pt x="17694" y="18900"/>
                    </a:lnTo>
                    <a:lnTo>
                      <a:pt x="17464" y="19845"/>
                    </a:lnTo>
                    <a:lnTo>
                      <a:pt x="15166" y="21195"/>
                    </a:lnTo>
                    <a:lnTo>
                      <a:pt x="13557" y="21600"/>
                    </a:lnTo>
                    <a:lnTo>
                      <a:pt x="0" y="13770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B9B9BC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3" name="Shape 423">
                <a:extLst>
                  <a:ext uri="{FF2B5EF4-FFF2-40B4-BE49-F238E27FC236}">
                    <a16:creationId xmlns:a16="http://schemas.microsoft.com/office/drawing/2014/main" id="{19A22CE7-C335-699F-64AA-7E45A9AEA30D}"/>
                  </a:ext>
                </a:extLst>
              </p:cNvPr>
              <p:cNvSpPr/>
              <p:nvPr/>
            </p:nvSpPr>
            <p:spPr>
              <a:xfrm>
                <a:off x="1891759" y="-1"/>
                <a:ext cx="212558" cy="285031"/>
              </a:xfrm>
              <a:custGeom>
                <a:avLst/>
                <a:gdLst/>
                <a:ahLst/>
                <a:cxnLst>
                  <a:cxn ang="0">
                    <a:pos x="106279" y="142515"/>
                  </a:cxn>
                  <a:cxn ang="5400000">
                    <a:pos x="106279" y="142515"/>
                  </a:cxn>
                  <a:cxn ang="10800000">
                    <a:pos x="106279" y="142515"/>
                  </a:cxn>
                  <a:cxn ang="16200000">
                    <a:pos x="106279" y="142515"/>
                  </a:cxn>
                </a:cxnLst>
                <a:rect l="0" t="0" r="0" b="0"/>
                <a:pathLst>
                  <a:path w="21600" h="21600">
                    <a:moveTo>
                      <a:pt x="1200" y="0"/>
                    </a:moveTo>
                    <a:lnTo>
                      <a:pt x="21600" y="0"/>
                    </a:lnTo>
                    <a:lnTo>
                      <a:pt x="17520" y="18900"/>
                    </a:lnTo>
                    <a:lnTo>
                      <a:pt x="17280" y="19845"/>
                    </a:lnTo>
                    <a:lnTo>
                      <a:pt x="14880" y="21195"/>
                    </a:lnTo>
                    <a:lnTo>
                      <a:pt x="13200" y="21600"/>
                    </a:lnTo>
                    <a:lnTo>
                      <a:pt x="0" y="13635"/>
                    </a:lnTo>
                    <a:lnTo>
                      <a:pt x="1200" y="0"/>
                    </a:lnTo>
                    <a:close/>
                  </a:path>
                </a:pathLst>
              </a:custGeom>
              <a:solidFill>
                <a:srgbClr val="B9B9BD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4" name="Shape 424">
                <a:extLst>
                  <a:ext uri="{FF2B5EF4-FFF2-40B4-BE49-F238E27FC236}">
                    <a16:creationId xmlns:a16="http://schemas.microsoft.com/office/drawing/2014/main" id="{D60F501F-7B93-51CD-5BC8-B21BCEF1B2DB}"/>
                  </a:ext>
                </a:extLst>
              </p:cNvPr>
              <p:cNvSpPr/>
              <p:nvPr/>
            </p:nvSpPr>
            <p:spPr>
              <a:xfrm>
                <a:off x="1896483" y="-1"/>
                <a:ext cx="207834" cy="285031"/>
              </a:xfrm>
              <a:custGeom>
                <a:avLst/>
                <a:gdLst/>
                <a:ahLst/>
                <a:cxnLst>
                  <a:cxn ang="0">
                    <a:pos x="103917" y="142515"/>
                  </a:cxn>
                  <a:cxn ang="5400000">
                    <a:pos x="103917" y="142515"/>
                  </a:cxn>
                  <a:cxn ang="10800000">
                    <a:pos x="103917" y="142515"/>
                  </a:cxn>
                  <a:cxn ang="16200000">
                    <a:pos x="103917" y="142515"/>
                  </a:cxn>
                </a:cxnLst>
                <a:rect l="0" t="0" r="0" b="0"/>
                <a:pathLst>
                  <a:path w="21600" h="21600">
                    <a:moveTo>
                      <a:pt x="1718" y="0"/>
                    </a:moveTo>
                    <a:lnTo>
                      <a:pt x="21600" y="0"/>
                    </a:lnTo>
                    <a:lnTo>
                      <a:pt x="17427" y="18900"/>
                    </a:lnTo>
                    <a:lnTo>
                      <a:pt x="17182" y="19845"/>
                    </a:lnTo>
                    <a:lnTo>
                      <a:pt x="14727" y="21195"/>
                    </a:lnTo>
                    <a:lnTo>
                      <a:pt x="13500" y="21600"/>
                    </a:lnTo>
                    <a:lnTo>
                      <a:pt x="0" y="13365"/>
                    </a:lnTo>
                    <a:lnTo>
                      <a:pt x="1718" y="0"/>
                    </a:lnTo>
                    <a:close/>
                  </a:path>
                </a:pathLst>
              </a:custGeom>
              <a:solidFill>
                <a:srgbClr val="BABAB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5" name="Shape 425">
                <a:extLst>
                  <a:ext uri="{FF2B5EF4-FFF2-40B4-BE49-F238E27FC236}">
                    <a16:creationId xmlns:a16="http://schemas.microsoft.com/office/drawing/2014/main" id="{A4F4321A-238B-0F3D-43AC-F9815A26AA86}"/>
                  </a:ext>
                </a:extLst>
              </p:cNvPr>
              <p:cNvSpPr/>
              <p:nvPr/>
            </p:nvSpPr>
            <p:spPr>
              <a:xfrm>
                <a:off x="1908292" y="-1"/>
                <a:ext cx="196027" cy="285031"/>
              </a:xfrm>
              <a:custGeom>
                <a:avLst/>
                <a:gdLst/>
                <a:ahLst/>
                <a:cxnLst>
                  <a:cxn ang="0">
                    <a:pos x="98013" y="142515"/>
                  </a:cxn>
                  <a:cxn ang="5400000">
                    <a:pos x="98013" y="142515"/>
                  </a:cxn>
                  <a:cxn ang="10800000">
                    <a:pos x="98013" y="142515"/>
                  </a:cxn>
                  <a:cxn ang="16200000">
                    <a:pos x="98013" y="142515"/>
                  </a:cxn>
                </a:cxnLst>
                <a:rect l="0" t="0" r="0" b="0"/>
                <a:pathLst>
                  <a:path w="21600" h="21600">
                    <a:moveTo>
                      <a:pt x="1561" y="0"/>
                    </a:moveTo>
                    <a:lnTo>
                      <a:pt x="21600" y="0"/>
                    </a:lnTo>
                    <a:lnTo>
                      <a:pt x="17176" y="18900"/>
                    </a:lnTo>
                    <a:lnTo>
                      <a:pt x="16916" y="19845"/>
                    </a:lnTo>
                    <a:lnTo>
                      <a:pt x="15614" y="20520"/>
                    </a:lnTo>
                    <a:lnTo>
                      <a:pt x="13012" y="21600"/>
                    </a:lnTo>
                    <a:lnTo>
                      <a:pt x="0" y="13365"/>
                    </a:lnTo>
                    <a:lnTo>
                      <a:pt x="1561" y="0"/>
                    </a:lnTo>
                    <a:close/>
                  </a:path>
                </a:pathLst>
              </a:custGeom>
              <a:solidFill>
                <a:srgbClr val="BBBBBE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6" name="Shape 426">
                <a:extLst>
                  <a:ext uri="{FF2B5EF4-FFF2-40B4-BE49-F238E27FC236}">
                    <a16:creationId xmlns:a16="http://schemas.microsoft.com/office/drawing/2014/main" id="{BDB4DC60-5D34-51CE-C850-CB79BC21EB95}"/>
                  </a:ext>
                </a:extLst>
              </p:cNvPr>
              <p:cNvSpPr/>
              <p:nvPr/>
            </p:nvSpPr>
            <p:spPr>
              <a:xfrm>
                <a:off x="1917739" y="-1"/>
                <a:ext cx="186580" cy="285031"/>
              </a:xfrm>
              <a:custGeom>
                <a:avLst/>
                <a:gdLst/>
                <a:ahLst/>
                <a:cxnLst>
                  <a:cxn ang="0">
                    <a:pos x="93290" y="142515"/>
                  </a:cxn>
                  <a:cxn ang="5400000">
                    <a:pos x="93290" y="142515"/>
                  </a:cxn>
                  <a:cxn ang="10800000">
                    <a:pos x="93290" y="142515"/>
                  </a:cxn>
                  <a:cxn ang="16200000">
                    <a:pos x="93290" y="142515"/>
                  </a:cxn>
                </a:cxnLst>
                <a:rect l="0" t="0" r="0" b="0"/>
                <a:pathLst>
                  <a:path w="21600" h="21600">
                    <a:moveTo>
                      <a:pt x="1367" y="0"/>
                    </a:moveTo>
                    <a:lnTo>
                      <a:pt x="21600" y="0"/>
                    </a:lnTo>
                    <a:lnTo>
                      <a:pt x="16952" y="18900"/>
                    </a:lnTo>
                    <a:lnTo>
                      <a:pt x="16678" y="19845"/>
                    </a:lnTo>
                    <a:lnTo>
                      <a:pt x="15311" y="20520"/>
                    </a:lnTo>
                    <a:lnTo>
                      <a:pt x="12577" y="21600"/>
                    </a:lnTo>
                    <a:lnTo>
                      <a:pt x="0" y="13230"/>
                    </a:lnTo>
                    <a:lnTo>
                      <a:pt x="1367" y="0"/>
                    </a:lnTo>
                    <a:close/>
                  </a:path>
                </a:pathLst>
              </a:custGeom>
              <a:solidFill>
                <a:srgbClr val="BBBBBF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" name="Shape 427">
                <a:extLst>
                  <a:ext uri="{FF2B5EF4-FFF2-40B4-BE49-F238E27FC236}">
                    <a16:creationId xmlns:a16="http://schemas.microsoft.com/office/drawing/2014/main" id="{222814B0-C819-67EB-3281-D71775A3A90F}"/>
                  </a:ext>
                </a:extLst>
              </p:cNvPr>
              <p:cNvSpPr/>
              <p:nvPr/>
            </p:nvSpPr>
            <p:spPr>
              <a:xfrm>
                <a:off x="1927186" y="-1"/>
                <a:ext cx="177133" cy="285031"/>
              </a:xfrm>
              <a:custGeom>
                <a:avLst/>
                <a:gdLst/>
                <a:ahLst/>
                <a:cxnLst>
                  <a:cxn ang="0">
                    <a:pos x="88566" y="142515"/>
                  </a:cxn>
                  <a:cxn ang="5400000">
                    <a:pos x="88566" y="142515"/>
                  </a:cxn>
                  <a:cxn ang="10800000">
                    <a:pos x="88566" y="142515"/>
                  </a:cxn>
                  <a:cxn ang="16200000">
                    <a:pos x="88566" y="142515"/>
                  </a:cxn>
                </a:cxnLst>
                <a:rect l="0" t="0" r="0" b="0"/>
                <a:pathLst>
                  <a:path w="21600" h="21600">
                    <a:moveTo>
                      <a:pt x="1440" y="0"/>
                    </a:moveTo>
                    <a:lnTo>
                      <a:pt x="21600" y="0"/>
                    </a:lnTo>
                    <a:lnTo>
                      <a:pt x="16704" y="18900"/>
                    </a:lnTo>
                    <a:lnTo>
                      <a:pt x="16416" y="19845"/>
                    </a:lnTo>
                    <a:lnTo>
                      <a:pt x="13824" y="21060"/>
                    </a:lnTo>
                    <a:lnTo>
                      <a:pt x="12384" y="21600"/>
                    </a:lnTo>
                    <a:lnTo>
                      <a:pt x="0" y="12960"/>
                    </a:lnTo>
                    <a:lnTo>
                      <a:pt x="1440" y="0"/>
                    </a:lnTo>
                    <a:close/>
                  </a:path>
                </a:pathLst>
              </a:custGeom>
              <a:solidFill>
                <a:srgbClr val="BCBCC0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8" name="Shape 428">
                <a:extLst>
                  <a:ext uri="{FF2B5EF4-FFF2-40B4-BE49-F238E27FC236}">
                    <a16:creationId xmlns:a16="http://schemas.microsoft.com/office/drawing/2014/main" id="{2C488C46-3392-35B9-C7EA-221147371301}"/>
                  </a:ext>
                </a:extLst>
              </p:cNvPr>
              <p:cNvSpPr/>
              <p:nvPr/>
            </p:nvSpPr>
            <p:spPr>
              <a:xfrm>
                <a:off x="1936633" y="-1"/>
                <a:ext cx="167686" cy="285031"/>
              </a:xfrm>
              <a:custGeom>
                <a:avLst/>
                <a:gdLst/>
                <a:ahLst/>
                <a:cxnLst>
                  <a:cxn ang="0">
                    <a:pos x="83843" y="142515"/>
                  </a:cxn>
                  <a:cxn ang="5400000">
                    <a:pos x="83843" y="142515"/>
                  </a:cxn>
                  <a:cxn ang="10800000">
                    <a:pos x="83843" y="142515"/>
                  </a:cxn>
                  <a:cxn ang="16200000">
                    <a:pos x="83843" y="142515"/>
                  </a:cxn>
                </a:cxnLst>
                <a:rect l="0" t="0" r="0" b="0"/>
                <a:pathLst>
                  <a:path w="21600" h="21600">
                    <a:moveTo>
                      <a:pt x="1521" y="0"/>
                    </a:moveTo>
                    <a:lnTo>
                      <a:pt x="21600" y="0"/>
                    </a:lnTo>
                    <a:lnTo>
                      <a:pt x="16428" y="18900"/>
                    </a:lnTo>
                    <a:lnTo>
                      <a:pt x="16124" y="19845"/>
                    </a:lnTo>
                    <a:lnTo>
                      <a:pt x="13386" y="21060"/>
                    </a:lnTo>
                    <a:lnTo>
                      <a:pt x="11865" y="21600"/>
                    </a:lnTo>
                    <a:lnTo>
                      <a:pt x="0" y="12825"/>
                    </a:lnTo>
                    <a:lnTo>
                      <a:pt x="1521" y="0"/>
                    </a:lnTo>
                    <a:close/>
                  </a:path>
                </a:pathLst>
              </a:custGeom>
              <a:solidFill>
                <a:srgbClr val="BCBCC0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9" name="Shape 429">
                <a:extLst>
                  <a:ext uri="{FF2B5EF4-FFF2-40B4-BE49-F238E27FC236}">
                    <a16:creationId xmlns:a16="http://schemas.microsoft.com/office/drawing/2014/main" id="{D19B1492-06EA-C907-2B1A-B57D9B49E68D}"/>
                  </a:ext>
                </a:extLst>
              </p:cNvPr>
              <p:cNvSpPr/>
              <p:nvPr/>
            </p:nvSpPr>
            <p:spPr>
              <a:xfrm>
                <a:off x="1941357" y="-1"/>
                <a:ext cx="162962" cy="283250"/>
              </a:xfrm>
              <a:custGeom>
                <a:avLst/>
                <a:gdLst/>
                <a:ahLst/>
                <a:cxnLst>
                  <a:cxn ang="0">
                    <a:pos x="81481" y="141625"/>
                  </a:cxn>
                  <a:cxn ang="5400000">
                    <a:pos x="81481" y="141625"/>
                  </a:cxn>
                  <a:cxn ang="10800000">
                    <a:pos x="81481" y="141625"/>
                  </a:cxn>
                  <a:cxn ang="16200000">
                    <a:pos x="81481" y="141625"/>
                  </a:cxn>
                </a:cxnLst>
                <a:rect l="0" t="0" r="0" b="0"/>
                <a:pathLst>
                  <a:path w="21600" h="21600">
                    <a:moveTo>
                      <a:pt x="2191" y="0"/>
                    </a:moveTo>
                    <a:lnTo>
                      <a:pt x="21600" y="0"/>
                    </a:lnTo>
                    <a:lnTo>
                      <a:pt x="16278" y="19019"/>
                    </a:lnTo>
                    <a:lnTo>
                      <a:pt x="15965" y="19970"/>
                    </a:lnTo>
                    <a:lnTo>
                      <a:pt x="13148" y="21192"/>
                    </a:lnTo>
                    <a:lnTo>
                      <a:pt x="11583" y="21600"/>
                    </a:lnTo>
                    <a:lnTo>
                      <a:pt x="0" y="12770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BDBDC1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0" name="Shape 430">
                <a:extLst>
                  <a:ext uri="{FF2B5EF4-FFF2-40B4-BE49-F238E27FC236}">
                    <a16:creationId xmlns:a16="http://schemas.microsoft.com/office/drawing/2014/main" id="{5092B9D6-640E-2E8E-6ED2-360DBB818D61}"/>
                  </a:ext>
                </a:extLst>
              </p:cNvPr>
              <p:cNvSpPr/>
              <p:nvPr/>
            </p:nvSpPr>
            <p:spPr>
              <a:xfrm>
                <a:off x="1950803" y="-1"/>
                <a:ext cx="153516" cy="283250"/>
              </a:xfrm>
              <a:custGeom>
                <a:avLst/>
                <a:gdLst/>
                <a:ahLst/>
                <a:cxnLst>
                  <a:cxn ang="0">
                    <a:pos x="76758" y="141625"/>
                  </a:cxn>
                  <a:cxn ang="5400000">
                    <a:pos x="76758" y="141625"/>
                  </a:cxn>
                  <a:cxn ang="10800000">
                    <a:pos x="76758" y="141625"/>
                  </a:cxn>
                  <a:cxn ang="16200000">
                    <a:pos x="76758" y="141625"/>
                  </a:cxn>
                </a:cxnLst>
                <a:rect l="0" t="0" r="0" b="0"/>
                <a:pathLst>
                  <a:path w="21600" h="21600">
                    <a:moveTo>
                      <a:pt x="2326" y="0"/>
                    </a:moveTo>
                    <a:lnTo>
                      <a:pt x="21600" y="0"/>
                    </a:lnTo>
                    <a:lnTo>
                      <a:pt x="15951" y="19019"/>
                    </a:lnTo>
                    <a:lnTo>
                      <a:pt x="15618" y="19970"/>
                    </a:lnTo>
                    <a:lnTo>
                      <a:pt x="12628" y="21192"/>
                    </a:lnTo>
                    <a:lnTo>
                      <a:pt x="10966" y="21600"/>
                    </a:lnTo>
                    <a:lnTo>
                      <a:pt x="0" y="12498"/>
                    </a:lnTo>
                    <a:lnTo>
                      <a:pt x="2326" y="0"/>
                    </a:lnTo>
                    <a:close/>
                  </a:path>
                </a:pathLst>
              </a:custGeom>
              <a:solidFill>
                <a:srgbClr val="BEBEC1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1" name="Shape 431">
                <a:extLst>
                  <a:ext uri="{FF2B5EF4-FFF2-40B4-BE49-F238E27FC236}">
                    <a16:creationId xmlns:a16="http://schemas.microsoft.com/office/drawing/2014/main" id="{0CBA5D1E-95D3-ED69-4DF9-C2932FB4ADFF}"/>
                  </a:ext>
                </a:extLst>
              </p:cNvPr>
              <p:cNvSpPr/>
              <p:nvPr/>
            </p:nvSpPr>
            <p:spPr>
              <a:xfrm>
                <a:off x="1962611" y="-1"/>
                <a:ext cx="141706" cy="283250"/>
              </a:xfrm>
              <a:custGeom>
                <a:avLst/>
                <a:gdLst/>
                <a:ahLst/>
                <a:cxnLst>
                  <a:cxn ang="0">
                    <a:pos x="70853" y="141625"/>
                  </a:cxn>
                  <a:cxn ang="5400000">
                    <a:pos x="70853" y="141625"/>
                  </a:cxn>
                  <a:cxn ang="10800000">
                    <a:pos x="70853" y="141625"/>
                  </a:cxn>
                  <a:cxn ang="16200000">
                    <a:pos x="70853" y="141625"/>
                  </a:cxn>
                </a:cxnLst>
                <a:rect l="0" t="0" r="0" b="0"/>
                <a:pathLst>
                  <a:path w="21600" h="21600">
                    <a:moveTo>
                      <a:pt x="2160" y="0"/>
                    </a:moveTo>
                    <a:lnTo>
                      <a:pt x="21600" y="0"/>
                    </a:lnTo>
                    <a:lnTo>
                      <a:pt x="15480" y="19019"/>
                    </a:lnTo>
                    <a:lnTo>
                      <a:pt x="15120" y="19970"/>
                    </a:lnTo>
                    <a:lnTo>
                      <a:pt x="14040" y="20513"/>
                    </a:lnTo>
                    <a:lnTo>
                      <a:pt x="11880" y="21192"/>
                    </a:lnTo>
                    <a:lnTo>
                      <a:pt x="10440" y="21600"/>
                    </a:lnTo>
                    <a:lnTo>
                      <a:pt x="0" y="12362"/>
                    </a:lnTo>
                    <a:lnTo>
                      <a:pt x="2160" y="0"/>
                    </a:lnTo>
                    <a:close/>
                  </a:path>
                </a:pathLst>
              </a:custGeom>
              <a:solidFill>
                <a:srgbClr val="BEBEC2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2" name="Shape 432">
                <a:extLst>
                  <a:ext uri="{FF2B5EF4-FFF2-40B4-BE49-F238E27FC236}">
                    <a16:creationId xmlns:a16="http://schemas.microsoft.com/office/drawing/2014/main" id="{1865B236-AA5C-C56B-957F-EB7C44952CDA}"/>
                  </a:ext>
                </a:extLst>
              </p:cNvPr>
              <p:cNvSpPr/>
              <p:nvPr/>
            </p:nvSpPr>
            <p:spPr>
              <a:xfrm>
                <a:off x="1972058" y="-1"/>
                <a:ext cx="132259" cy="283250"/>
              </a:xfrm>
              <a:custGeom>
                <a:avLst/>
                <a:gdLst/>
                <a:ahLst/>
                <a:cxnLst>
                  <a:cxn ang="0">
                    <a:pos x="66129" y="141625"/>
                  </a:cxn>
                  <a:cxn ang="5400000">
                    <a:pos x="66129" y="141625"/>
                  </a:cxn>
                  <a:cxn ang="10800000">
                    <a:pos x="66129" y="141625"/>
                  </a:cxn>
                  <a:cxn ang="16200000">
                    <a:pos x="66129" y="141625"/>
                  </a:cxn>
                </a:cxnLst>
                <a:rect l="0" t="0" r="0" b="0"/>
                <a:pathLst>
                  <a:path w="21600" h="21600">
                    <a:moveTo>
                      <a:pt x="2314" y="0"/>
                    </a:moveTo>
                    <a:lnTo>
                      <a:pt x="21600" y="0"/>
                    </a:lnTo>
                    <a:lnTo>
                      <a:pt x="15043" y="19019"/>
                    </a:lnTo>
                    <a:lnTo>
                      <a:pt x="14657" y="19970"/>
                    </a:lnTo>
                    <a:lnTo>
                      <a:pt x="13500" y="20513"/>
                    </a:lnTo>
                    <a:lnTo>
                      <a:pt x="11186" y="21192"/>
                    </a:lnTo>
                    <a:lnTo>
                      <a:pt x="9643" y="21600"/>
                    </a:lnTo>
                    <a:lnTo>
                      <a:pt x="0" y="12362"/>
                    </a:lnTo>
                    <a:lnTo>
                      <a:pt x="2314" y="0"/>
                    </a:lnTo>
                    <a:close/>
                  </a:path>
                </a:pathLst>
              </a:custGeom>
              <a:solidFill>
                <a:srgbClr val="BFBFC3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3" name="Shape 433">
                <a:extLst>
                  <a:ext uri="{FF2B5EF4-FFF2-40B4-BE49-F238E27FC236}">
                    <a16:creationId xmlns:a16="http://schemas.microsoft.com/office/drawing/2014/main" id="{686BF15D-FADA-E255-4B88-19356751A3FD}"/>
                  </a:ext>
                </a:extLst>
              </p:cNvPr>
              <p:cNvSpPr/>
              <p:nvPr/>
            </p:nvSpPr>
            <p:spPr>
              <a:xfrm>
                <a:off x="1976782" y="-1"/>
                <a:ext cx="127535" cy="283250"/>
              </a:xfrm>
              <a:custGeom>
                <a:avLst/>
                <a:gdLst/>
                <a:ahLst/>
                <a:cxnLst>
                  <a:cxn ang="0">
                    <a:pos x="63767" y="141625"/>
                  </a:cxn>
                  <a:cxn ang="5400000">
                    <a:pos x="63767" y="141625"/>
                  </a:cxn>
                  <a:cxn ang="10800000">
                    <a:pos x="63767" y="141625"/>
                  </a:cxn>
                  <a:cxn ang="16200000">
                    <a:pos x="63767" y="141625"/>
                  </a:cxn>
                </a:cxnLst>
                <a:rect l="0" t="0" r="0" b="0"/>
                <a:pathLst>
                  <a:path w="21600" h="21600">
                    <a:moveTo>
                      <a:pt x="2800" y="0"/>
                    </a:moveTo>
                    <a:lnTo>
                      <a:pt x="21600" y="0"/>
                    </a:lnTo>
                    <a:lnTo>
                      <a:pt x="14800" y="19019"/>
                    </a:lnTo>
                    <a:lnTo>
                      <a:pt x="14400" y="19698"/>
                    </a:lnTo>
                    <a:lnTo>
                      <a:pt x="13200" y="20513"/>
                    </a:lnTo>
                    <a:lnTo>
                      <a:pt x="11600" y="21057"/>
                    </a:lnTo>
                    <a:lnTo>
                      <a:pt x="9200" y="21600"/>
                    </a:lnTo>
                    <a:lnTo>
                      <a:pt x="0" y="12226"/>
                    </a:lnTo>
                    <a:lnTo>
                      <a:pt x="2800" y="0"/>
                    </a:lnTo>
                    <a:close/>
                  </a:path>
                </a:pathLst>
              </a:custGeom>
              <a:solidFill>
                <a:srgbClr val="BFBFC3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4" name="Shape 434">
                <a:extLst>
                  <a:ext uri="{FF2B5EF4-FFF2-40B4-BE49-F238E27FC236}">
                    <a16:creationId xmlns:a16="http://schemas.microsoft.com/office/drawing/2014/main" id="{5E0D8E93-768A-B5FC-CD5D-1881076A9180}"/>
                  </a:ext>
                </a:extLst>
              </p:cNvPr>
              <p:cNvSpPr/>
              <p:nvPr/>
            </p:nvSpPr>
            <p:spPr>
              <a:xfrm>
                <a:off x="1986229" y="-1"/>
                <a:ext cx="118088" cy="283250"/>
              </a:xfrm>
              <a:custGeom>
                <a:avLst/>
                <a:gdLst/>
                <a:ahLst/>
                <a:cxnLst>
                  <a:cxn ang="0">
                    <a:pos x="59044" y="141625"/>
                  </a:cxn>
                  <a:cxn ang="5400000">
                    <a:pos x="59044" y="141625"/>
                  </a:cxn>
                  <a:cxn ang="10800000">
                    <a:pos x="59044" y="141625"/>
                  </a:cxn>
                  <a:cxn ang="16200000">
                    <a:pos x="59044" y="141625"/>
                  </a:cxn>
                </a:cxnLst>
                <a:rect l="0" t="0" r="0" b="0"/>
                <a:pathLst>
                  <a:path w="21600" h="21600">
                    <a:moveTo>
                      <a:pt x="3024" y="0"/>
                    </a:moveTo>
                    <a:lnTo>
                      <a:pt x="21600" y="0"/>
                    </a:lnTo>
                    <a:lnTo>
                      <a:pt x="14256" y="19019"/>
                    </a:lnTo>
                    <a:lnTo>
                      <a:pt x="13824" y="19698"/>
                    </a:lnTo>
                    <a:lnTo>
                      <a:pt x="12528" y="20513"/>
                    </a:lnTo>
                    <a:lnTo>
                      <a:pt x="10800" y="21057"/>
                    </a:lnTo>
                    <a:lnTo>
                      <a:pt x="8208" y="21600"/>
                    </a:lnTo>
                    <a:lnTo>
                      <a:pt x="0" y="11955"/>
                    </a:lnTo>
                    <a:lnTo>
                      <a:pt x="3024" y="0"/>
                    </a:lnTo>
                    <a:close/>
                  </a:path>
                </a:pathLst>
              </a:custGeom>
              <a:solidFill>
                <a:srgbClr val="C0C0C4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5" name="Shape 435">
                <a:extLst>
                  <a:ext uri="{FF2B5EF4-FFF2-40B4-BE49-F238E27FC236}">
                    <a16:creationId xmlns:a16="http://schemas.microsoft.com/office/drawing/2014/main" id="{0D16F4FA-FF17-9023-6EC4-B0689CA32E23}"/>
                  </a:ext>
                </a:extLst>
              </p:cNvPr>
              <p:cNvSpPr/>
              <p:nvPr/>
            </p:nvSpPr>
            <p:spPr>
              <a:xfrm>
                <a:off x="1995676" y="-1"/>
                <a:ext cx="108641" cy="283250"/>
              </a:xfrm>
              <a:custGeom>
                <a:avLst/>
                <a:gdLst/>
                <a:ahLst/>
                <a:cxnLst>
                  <a:cxn ang="0">
                    <a:pos x="54320" y="141625"/>
                  </a:cxn>
                  <a:cxn ang="5400000">
                    <a:pos x="54320" y="141625"/>
                  </a:cxn>
                  <a:cxn ang="10800000">
                    <a:pos x="54320" y="141625"/>
                  </a:cxn>
                  <a:cxn ang="16200000">
                    <a:pos x="54320" y="141625"/>
                  </a:cxn>
                </a:cxnLst>
                <a:rect l="0" t="0" r="0" b="0"/>
                <a:pathLst>
                  <a:path w="21600" h="21600">
                    <a:moveTo>
                      <a:pt x="3287" y="0"/>
                    </a:moveTo>
                    <a:lnTo>
                      <a:pt x="21600" y="0"/>
                    </a:lnTo>
                    <a:lnTo>
                      <a:pt x="13617" y="19019"/>
                    </a:lnTo>
                    <a:lnTo>
                      <a:pt x="13148" y="19698"/>
                    </a:lnTo>
                    <a:lnTo>
                      <a:pt x="11739" y="20513"/>
                    </a:lnTo>
                    <a:lnTo>
                      <a:pt x="7983" y="21600"/>
                    </a:lnTo>
                    <a:lnTo>
                      <a:pt x="0" y="11819"/>
                    </a:lnTo>
                    <a:lnTo>
                      <a:pt x="3287" y="0"/>
                    </a:lnTo>
                    <a:close/>
                  </a:path>
                </a:pathLst>
              </a:custGeom>
              <a:solidFill>
                <a:srgbClr val="C1C1C5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6" name="Shape 436">
                <a:extLst>
                  <a:ext uri="{FF2B5EF4-FFF2-40B4-BE49-F238E27FC236}">
                    <a16:creationId xmlns:a16="http://schemas.microsoft.com/office/drawing/2014/main" id="{6A216945-C499-0BDA-AC8F-1AC8A5F80B83}"/>
                  </a:ext>
                </a:extLst>
              </p:cNvPr>
              <p:cNvSpPr/>
              <p:nvPr/>
            </p:nvSpPr>
            <p:spPr>
              <a:xfrm>
                <a:off x="2007486" y="-1"/>
                <a:ext cx="96833" cy="283250"/>
              </a:xfrm>
              <a:custGeom>
                <a:avLst/>
                <a:gdLst/>
                <a:ahLst/>
                <a:cxnLst>
                  <a:cxn ang="0">
                    <a:pos x="48416" y="141625"/>
                  </a:cxn>
                  <a:cxn ang="5400000">
                    <a:pos x="48416" y="141625"/>
                  </a:cxn>
                  <a:cxn ang="10800000">
                    <a:pos x="48416" y="141625"/>
                  </a:cxn>
                  <a:cxn ang="16200000">
                    <a:pos x="48416" y="141625"/>
                  </a:cxn>
                </a:cxnLst>
                <a:rect l="0" t="0" r="0" b="0"/>
                <a:pathLst>
                  <a:path w="21600" h="21600">
                    <a:moveTo>
                      <a:pt x="3161" y="0"/>
                    </a:moveTo>
                    <a:lnTo>
                      <a:pt x="21600" y="0"/>
                    </a:lnTo>
                    <a:lnTo>
                      <a:pt x="12644" y="19019"/>
                    </a:lnTo>
                    <a:lnTo>
                      <a:pt x="12117" y="19698"/>
                    </a:lnTo>
                    <a:lnTo>
                      <a:pt x="10537" y="20513"/>
                    </a:lnTo>
                    <a:lnTo>
                      <a:pt x="6322" y="21600"/>
                    </a:lnTo>
                    <a:lnTo>
                      <a:pt x="0" y="11683"/>
                    </a:lnTo>
                    <a:lnTo>
                      <a:pt x="3161" y="0"/>
                    </a:lnTo>
                    <a:close/>
                  </a:path>
                </a:pathLst>
              </a:custGeom>
              <a:solidFill>
                <a:srgbClr val="C1C1C5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7" name="Shape 437">
                <a:extLst>
                  <a:ext uri="{FF2B5EF4-FFF2-40B4-BE49-F238E27FC236}">
                    <a16:creationId xmlns:a16="http://schemas.microsoft.com/office/drawing/2014/main" id="{92B634C3-FA4E-7EA5-ABC3-B2DCF1DC12C9}"/>
                  </a:ext>
                </a:extLst>
              </p:cNvPr>
              <p:cNvSpPr/>
              <p:nvPr/>
            </p:nvSpPr>
            <p:spPr>
              <a:xfrm>
                <a:off x="2012209" y="-1"/>
                <a:ext cx="92110" cy="283250"/>
              </a:xfrm>
              <a:custGeom>
                <a:avLst/>
                <a:gdLst/>
                <a:ahLst/>
                <a:cxnLst>
                  <a:cxn ang="0">
                    <a:pos x="46055" y="141625"/>
                  </a:cxn>
                  <a:cxn ang="5400000">
                    <a:pos x="46055" y="141625"/>
                  </a:cxn>
                  <a:cxn ang="10800000">
                    <a:pos x="46055" y="141625"/>
                  </a:cxn>
                  <a:cxn ang="16200000">
                    <a:pos x="46055" y="141625"/>
                  </a:cxn>
                </a:cxnLst>
                <a:rect l="0" t="0" r="0" b="0"/>
                <a:pathLst>
                  <a:path w="21600" h="21600">
                    <a:moveTo>
                      <a:pt x="4431" y="0"/>
                    </a:moveTo>
                    <a:lnTo>
                      <a:pt x="21600" y="0"/>
                    </a:lnTo>
                    <a:lnTo>
                      <a:pt x="12185" y="19019"/>
                    </a:lnTo>
                    <a:lnTo>
                      <a:pt x="11631" y="19698"/>
                    </a:lnTo>
                    <a:lnTo>
                      <a:pt x="9969" y="20513"/>
                    </a:lnTo>
                    <a:lnTo>
                      <a:pt x="5538" y="21600"/>
                    </a:lnTo>
                    <a:lnTo>
                      <a:pt x="0" y="11411"/>
                    </a:lnTo>
                    <a:lnTo>
                      <a:pt x="4431" y="0"/>
                    </a:lnTo>
                    <a:close/>
                  </a:path>
                </a:pathLst>
              </a:custGeom>
              <a:solidFill>
                <a:srgbClr val="C2C2C6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8" name="Shape 438">
                <a:extLst>
                  <a:ext uri="{FF2B5EF4-FFF2-40B4-BE49-F238E27FC236}">
                    <a16:creationId xmlns:a16="http://schemas.microsoft.com/office/drawing/2014/main" id="{906F8802-9549-CC55-CC3A-7FC765266686}"/>
                  </a:ext>
                </a:extLst>
              </p:cNvPr>
              <p:cNvSpPr/>
              <p:nvPr/>
            </p:nvSpPr>
            <p:spPr>
              <a:xfrm>
                <a:off x="2021656" y="-1"/>
                <a:ext cx="82663" cy="283250"/>
              </a:xfrm>
              <a:custGeom>
                <a:avLst/>
                <a:gdLst/>
                <a:ahLst/>
                <a:cxnLst>
                  <a:cxn ang="0">
                    <a:pos x="41331" y="141625"/>
                  </a:cxn>
                  <a:cxn ang="5400000">
                    <a:pos x="41331" y="141625"/>
                  </a:cxn>
                  <a:cxn ang="10800000">
                    <a:pos x="41331" y="141625"/>
                  </a:cxn>
                  <a:cxn ang="16200000">
                    <a:pos x="41331" y="141625"/>
                  </a:cxn>
                </a:cxnLst>
                <a:rect l="0" t="0" r="0" b="0"/>
                <a:pathLst>
                  <a:path w="21600" h="21600">
                    <a:moveTo>
                      <a:pt x="4937" y="0"/>
                    </a:moveTo>
                    <a:lnTo>
                      <a:pt x="21600" y="0"/>
                    </a:lnTo>
                    <a:lnTo>
                      <a:pt x="11109" y="19019"/>
                    </a:lnTo>
                    <a:lnTo>
                      <a:pt x="10491" y="19698"/>
                    </a:lnTo>
                    <a:lnTo>
                      <a:pt x="8640" y="20513"/>
                    </a:lnTo>
                    <a:lnTo>
                      <a:pt x="6789" y="21057"/>
                    </a:lnTo>
                    <a:lnTo>
                      <a:pt x="4320" y="21600"/>
                    </a:lnTo>
                    <a:lnTo>
                      <a:pt x="0" y="11411"/>
                    </a:lnTo>
                    <a:lnTo>
                      <a:pt x="4937" y="0"/>
                    </a:lnTo>
                    <a:close/>
                  </a:path>
                </a:pathLst>
              </a:custGeom>
              <a:solidFill>
                <a:srgbClr val="C3C3C6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9" name="Shape 439">
                <a:extLst>
                  <a:ext uri="{FF2B5EF4-FFF2-40B4-BE49-F238E27FC236}">
                    <a16:creationId xmlns:a16="http://schemas.microsoft.com/office/drawing/2014/main" id="{F50DBA36-6084-49C7-344E-B637C21796FA}"/>
                  </a:ext>
                </a:extLst>
              </p:cNvPr>
              <p:cNvSpPr/>
              <p:nvPr/>
            </p:nvSpPr>
            <p:spPr>
              <a:xfrm>
                <a:off x="2031103" y="0"/>
                <a:ext cx="73216" cy="279686"/>
              </a:xfrm>
              <a:custGeom>
                <a:avLst/>
                <a:gdLst/>
                <a:ahLst/>
                <a:cxnLst>
                  <a:cxn ang="0">
                    <a:pos x="36608" y="139843"/>
                  </a:cxn>
                  <a:cxn ang="5400000">
                    <a:pos x="36608" y="139843"/>
                  </a:cxn>
                  <a:cxn ang="10800000">
                    <a:pos x="36608" y="139843"/>
                  </a:cxn>
                  <a:cxn ang="16200000">
                    <a:pos x="36608" y="139843"/>
                  </a:cxn>
                </a:cxnLst>
                <a:rect l="0" t="0" r="0" b="0"/>
                <a:pathLst>
                  <a:path w="21600" h="21600">
                    <a:moveTo>
                      <a:pt x="4877" y="0"/>
                    </a:moveTo>
                    <a:lnTo>
                      <a:pt x="21600" y="0"/>
                    </a:lnTo>
                    <a:lnTo>
                      <a:pt x="9755" y="19261"/>
                    </a:lnTo>
                    <a:lnTo>
                      <a:pt x="9058" y="19949"/>
                    </a:lnTo>
                    <a:lnTo>
                      <a:pt x="6968" y="20775"/>
                    </a:lnTo>
                    <a:lnTo>
                      <a:pt x="4877" y="21325"/>
                    </a:lnTo>
                    <a:lnTo>
                      <a:pt x="2090" y="21600"/>
                    </a:lnTo>
                    <a:lnTo>
                      <a:pt x="0" y="11419"/>
                    </a:lnTo>
                    <a:lnTo>
                      <a:pt x="4877" y="0"/>
                    </a:lnTo>
                    <a:close/>
                  </a:path>
                </a:pathLst>
              </a:custGeom>
              <a:solidFill>
                <a:srgbClr val="C3C3C7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0" name="Shape 440">
                <a:extLst>
                  <a:ext uri="{FF2B5EF4-FFF2-40B4-BE49-F238E27FC236}">
                    <a16:creationId xmlns:a16="http://schemas.microsoft.com/office/drawing/2014/main" id="{EDCCE167-951D-E3A1-CD28-CD8603B8BA7A}"/>
                  </a:ext>
                </a:extLst>
              </p:cNvPr>
              <p:cNvSpPr/>
              <p:nvPr/>
            </p:nvSpPr>
            <p:spPr>
              <a:xfrm>
                <a:off x="2038187" y="0"/>
                <a:ext cx="66130" cy="279686"/>
              </a:xfrm>
              <a:custGeom>
                <a:avLst/>
                <a:gdLst/>
                <a:ahLst/>
                <a:cxnLst>
                  <a:cxn ang="0">
                    <a:pos x="33065" y="139843"/>
                  </a:cxn>
                  <a:cxn ang="5400000">
                    <a:pos x="33065" y="139843"/>
                  </a:cxn>
                  <a:cxn ang="10800000">
                    <a:pos x="33065" y="139843"/>
                  </a:cxn>
                  <a:cxn ang="16200000">
                    <a:pos x="33065" y="139843"/>
                  </a:cxn>
                </a:cxnLst>
                <a:rect l="0" t="0" r="0" b="0"/>
                <a:pathLst>
                  <a:path w="21600" h="21600">
                    <a:moveTo>
                      <a:pt x="6171" y="0"/>
                    </a:moveTo>
                    <a:lnTo>
                      <a:pt x="21600" y="0"/>
                    </a:lnTo>
                    <a:lnTo>
                      <a:pt x="8486" y="19261"/>
                    </a:lnTo>
                    <a:lnTo>
                      <a:pt x="7714" y="19949"/>
                    </a:lnTo>
                    <a:lnTo>
                      <a:pt x="5400" y="20775"/>
                    </a:lnTo>
                    <a:lnTo>
                      <a:pt x="3086" y="21325"/>
                    </a:lnTo>
                    <a:lnTo>
                      <a:pt x="0" y="21600"/>
                    </a:lnTo>
                    <a:lnTo>
                      <a:pt x="771" y="11282"/>
                    </a:lnTo>
                    <a:lnTo>
                      <a:pt x="6171" y="0"/>
                    </a:lnTo>
                    <a:close/>
                  </a:path>
                </a:pathLst>
              </a:custGeom>
              <a:solidFill>
                <a:srgbClr val="C4C4C8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1" name="Shape 441">
                <a:extLst>
                  <a:ext uri="{FF2B5EF4-FFF2-40B4-BE49-F238E27FC236}">
                    <a16:creationId xmlns:a16="http://schemas.microsoft.com/office/drawing/2014/main" id="{E655939E-442E-F74F-1AA2-003884AD13B0}"/>
                  </a:ext>
                </a:extLst>
              </p:cNvPr>
              <p:cNvSpPr/>
              <p:nvPr/>
            </p:nvSpPr>
            <p:spPr>
              <a:xfrm>
                <a:off x="2038187" y="0"/>
                <a:ext cx="66130" cy="279686"/>
              </a:xfrm>
              <a:custGeom>
                <a:avLst/>
                <a:gdLst/>
                <a:ahLst/>
                <a:cxnLst>
                  <a:cxn ang="0">
                    <a:pos x="33065" y="139843"/>
                  </a:cxn>
                  <a:cxn ang="5400000">
                    <a:pos x="33065" y="139843"/>
                  </a:cxn>
                  <a:cxn ang="10800000">
                    <a:pos x="33065" y="139843"/>
                  </a:cxn>
                  <a:cxn ang="16200000">
                    <a:pos x="33065" y="139843"/>
                  </a:cxn>
                </a:cxnLst>
                <a:rect l="0" t="0" r="0" b="0"/>
                <a:pathLst>
                  <a:path w="21600" h="21600">
                    <a:moveTo>
                      <a:pt x="9257" y="0"/>
                    </a:moveTo>
                    <a:lnTo>
                      <a:pt x="21600" y="0"/>
                    </a:lnTo>
                    <a:lnTo>
                      <a:pt x="8486" y="19261"/>
                    </a:lnTo>
                    <a:lnTo>
                      <a:pt x="7714" y="19949"/>
                    </a:lnTo>
                    <a:lnTo>
                      <a:pt x="6171" y="20499"/>
                    </a:lnTo>
                    <a:lnTo>
                      <a:pt x="3086" y="21325"/>
                    </a:lnTo>
                    <a:lnTo>
                      <a:pt x="0" y="21600"/>
                    </a:lnTo>
                    <a:lnTo>
                      <a:pt x="3857" y="11006"/>
                    </a:lnTo>
                    <a:lnTo>
                      <a:pt x="9257" y="0"/>
                    </a:lnTo>
                    <a:close/>
                  </a:path>
                </a:pathLst>
              </a:custGeom>
              <a:solidFill>
                <a:srgbClr val="C4C4C8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2" name="Shape 442">
                <a:extLst>
                  <a:ext uri="{FF2B5EF4-FFF2-40B4-BE49-F238E27FC236}">
                    <a16:creationId xmlns:a16="http://schemas.microsoft.com/office/drawing/2014/main" id="{6B05D054-5391-4385-3021-5E869FFED0AD}"/>
                  </a:ext>
                </a:extLst>
              </p:cNvPr>
              <p:cNvSpPr/>
              <p:nvPr/>
            </p:nvSpPr>
            <p:spPr>
              <a:xfrm>
                <a:off x="2040550" y="0"/>
                <a:ext cx="63769" cy="279686"/>
              </a:xfrm>
              <a:custGeom>
                <a:avLst/>
                <a:gdLst/>
                <a:ahLst/>
                <a:cxnLst>
                  <a:cxn ang="0">
                    <a:pos x="31884" y="139843"/>
                  </a:cxn>
                  <a:cxn ang="5400000">
                    <a:pos x="31884" y="139843"/>
                  </a:cxn>
                  <a:cxn ang="10800000">
                    <a:pos x="31884" y="139843"/>
                  </a:cxn>
                  <a:cxn ang="16200000">
                    <a:pos x="31884" y="139843"/>
                  </a:cxn>
                </a:cxnLst>
                <a:rect l="0" t="0" r="0" b="0"/>
                <a:pathLst>
                  <a:path w="21600" h="21600">
                    <a:moveTo>
                      <a:pt x="12000" y="0"/>
                    </a:moveTo>
                    <a:lnTo>
                      <a:pt x="21600" y="0"/>
                    </a:lnTo>
                    <a:lnTo>
                      <a:pt x="8000" y="19261"/>
                    </a:lnTo>
                    <a:lnTo>
                      <a:pt x="7200" y="19949"/>
                    </a:lnTo>
                    <a:lnTo>
                      <a:pt x="5600" y="20499"/>
                    </a:lnTo>
                    <a:lnTo>
                      <a:pt x="2400" y="21050"/>
                    </a:lnTo>
                    <a:lnTo>
                      <a:pt x="0" y="21600"/>
                    </a:lnTo>
                    <a:lnTo>
                      <a:pt x="12000" y="0"/>
                    </a:lnTo>
                    <a:close/>
                  </a:path>
                </a:pathLst>
              </a:custGeom>
              <a:solidFill>
                <a:srgbClr val="C5C5C9"/>
              </a:solidFill>
              <a:ln w="12700">
                <a:noFill/>
              </a:ln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8" name="Shape 445">
            <a:extLst>
              <a:ext uri="{FF2B5EF4-FFF2-40B4-BE49-F238E27FC236}">
                <a16:creationId xmlns:a16="http://schemas.microsoft.com/office/drawing/2014/main" id="{F7CEF320-9F61-0935-4D6B-CA8A785ADDC3}"/>
              </a:ext>
            </a:extLst>
          </p:cNvPr>
          <p:cNvSpPr/>
          <p:nvPr/>
        </p:nvSpPr>
        <p:spPr>
          <a:xfrm>
            <a:off x="2163833" y="1265856"/>
            <a:ext cx="1333698" cy="560410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2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告警去重</a:t>
            </a:r>
            <a:endParaRPr lang="zh-CN" altLang="zh-CN" sz="25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49" name="Shape 446">
            <a:extLst>
              <a:ext uri="{FF2B5EF4-FFF2-40B4-BE49-F238E27FC236}">
                <a16:creationId xmlns:a16="http://schemas.microsoft.com/office/drawing/2014/main" id="{635EC50E-4ABF-8691-B382-8F08E536661A}"/>
              </a:ext>
            </a:extLst>
          </p:cNvPr>
          <p:cNvSpPr/>
          <p:nvPr/>
        </p:nvSpPr>
        <p:spPr>
          <a:xfrm>
            <a:off x="3903196" y="1228561"/>
            <a:ext cx="635000" cy="635000"/>
          </a:xfrm>
          <a:prstGeom prst="roundRect">
            <a:avLst>
              <a:gd name="adj" fmla="val 15000"/>
            </a:avLst>
          </a:prstGeom>
          <a:solidFill>
            <a:srgbClr val="FA8B80"/>
          </a:solidFill>
          <a:ln w="12700">
            <a:noFill/>
          </a:ln>
        </p:spPr>
        <p:txBody>
          <a:bodyPr lIns="25400" tIns="25400" rIns="25400" bIns="25400" anchor="ctr"/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zh-CN" sz="2500"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</a:t>
            </a:r>
          </a:p>
        </p:txBody>
      </p:sp>
      <p:sp>
        <p:nvSpPr>
          <p:cNvPr id="450" name="Shape 448">
            <a:extLst>
              <a:ext uri="{FF2B5EF4-FFF2-40B4-BE49-F238E27FC236}">
                <a16:creationId xmlns:a16="http://schemas.microsoft.com/office/drawing/2014/main" id="{7A3F5021-542C-0C80-733F-D4008DFDD1A4}"/>
              </a:ext>
            </a:extLst>
          </p:cNvPr>
          <p:cNvSpPr/>
          <p:nvPr/>
        </p:nvSpPr>
        <p:spPr>
          <a:xfrm>
            <a:off x="2677248" y="3386417"/>
            <a:ext cx="1333698" cy="560410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2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告警降噪</a:t>
            </a:r>
            <a:endParaRPr lang="zh-CN" altLang="zh-CN" sz="25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51" name="Shape 449">
            <a:extLst>
              <a:ext uri="{FF2B5EF4-FFF2-40B4-BE49-F238E27FC236}">
                <a16:creationId xmlns:a16="http://schemas.microsoft.com/office/drawing/2014/main" id="{F3FCE3F1-00FD-6B86-C927-E0810C846667}"/>
              </a:ext>
            </a:extLst>
          </p:cNvPr>
          <p:cNvSpPr/>
          <p:nvPr/>
        </p:nvSpPr>
        <p:spPr>
          <a:xfrm>
            <a:off x="4057520" y="3350075"/>
            <a:ext cx="635000" cy="635000"/>
          </a:xfrm>
          <a:prstGeom prst="roundRect">
            <a:avLst>
              <a:gd name="adj" fmla="val 15000"/>
            </a:avLst>
          </a:prstGeom>
          <a:solidFill>
            <a:srgbClr val="3C9688"/>
          </a:solidFill>
          <a:ln w="12700">
            <a:noFill/>
          </a:ln>
        </p:spPr>
        <p:txBody>
          <a:bodyPr lIns="25400" tIns="25400" rIns="25400" bIns="25400" anchor="ctr"/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zh-CN" sz="2500"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2</a:t>
            </a:r>
          </a:p>
        </p:txBody>
      </p:sp>
      <p:sp>
        <p:nvSpPr>
          <p:cNvPr id="452" name="Shape 451">
            <a:extLst>
              <a:ext uri="{FF2B5EF4-FFF2-40B4-BE49-F238E27FC236}">
                <a16:creationId xmlns:a16="http://schemas.microsoft.com/office/drawing/2014/main" id="{FBE929AC-1B44-F14A-9120-3A2E0AD14C1D}"/>
              </a:ext>
            </a:extLst>
          </p:cNvPr>
          <p:cNvSpPr/>
          <p:nvPr/>
        </p:nvSpPr>
        <p:spPr>
          <a:xfrm>
            <a:off x="7336306" y="600550"/>
            <a:ext cx="635000" cy="635000"/>
          </a:xfrm>
          <a:prstGeom prst="roundRect">
            <a:avLst>
              <a:gd name="adj" fmla="val 15000"/>
            </a:avLst>
          </a:prstGeom>
          <a:solidFill>
            <a:srgbClr val="7BABEC"/>
          </a:solidFill>
          <a:ln w="12700">
            <a:noFill/>
          </a:ln>
        </p:spPr>
        <p:txBody>
          <a:bodyPr lIns="25400" tIns="25400" rIns="25400" bIns="25400" anchor="ctr"/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zh-CN" sz="25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3</a:t>
            </a:r>
          </a:p>
        </p:txBody>
      </p:sp>
      <p:sp>
        <p:nvSpPr>
          <p:cNvPr id="453" name="Shape 452">
            <a:extLst>
              <a:ext uri="{FF2B5EF4-FFF2-40B4-BE49-F238E27FC236}">
                <a16:creationId xmlns:a16="http://schemas.microsoft.com/office/drawing/2014/main" id="{5B6772B8-0213-40F8-9D4F-E010FC6696D1}"/>
              </a:ext>
            </a:extLst>
          </p:cNvPr>
          <p:cNvSpPr/>
          <p:nvPr/>
        </p:nvSpPr>
        <p:spPr>
          <a:xfrm>
            <a:off x="8016292" y="637845"/>
            <a:ext cx="1333698" cy="560410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2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风暴预警</a:t>
            </a:r>
            <a:endParaRPr lang="zh-CN" altLang="zh-CN" sz="25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54" name="Shape 454">
            <a:extLst>
              <a:ext uri="{FF2B5EF4-FFF2-40B4-BE49-F238E27FC236}">
                <a16:creationId xmlns:a16="http://schemas.microsoft.com/office/drawing/2014/main" id="{EE45FCB8-509D-11E9-8610-B5A5817668B1}"/>
              </a:ext>
            </a:extLst>
          </p:cNvPr>
          <p:cNvSpPr/>
          <p:nvPr/>
        </p:nvSpPr>
        <p:spPr>
          <a:xfrm>
            <a:off x="7519087" y="2853971"/>
            <a:ext cx="635000" cy="635000"/>
          </a:xfrm>
          <a:prstGeom prst="roundRect">
            <a:avLst>
              <a:gd name="adj" fmla="val 15000"/>
            </a:avLst>
          </a:prstGeom>
          <a:solidFill>
            <a:srgbClr val="FED6B6"/>
          </a:solidFill>
          <a:ln w="12700">
            <a:noFill/>
          </a:ln>
        </p:spPr>
        <p:txBody>
          <a:bodyPr lIns="25400" tIns="25400" rIns="25400" bIns="25400" anchor="ctr"/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zh-CN" sz="25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4</a:t>
            </a:r>
          </a:p>
        </p:txBody>
      </p:sp>
      <p:sp>
        <p:nvSpPr>
          <p:cNvPr id="455" name="Shape 455">
            <a:extLst>
              <a:ext uri="{FF2B5EF4-FFF2-40B4-BE49-F238E27FC236}">
                <a16:creationId xmlns:a16="http://schemas.microsoft.com/office/drawing/2014/main" id="{57D93908-ACD8-3B66-D7A8-7DAE8A3DE30D}"/>
              </a:ext>
            </a:extLst>
          </p:cNvPr>
          <p:cNvSpPr/>
          <p:nvPr/>
        </p:nvSpPr>
        <p:spPr>
          <a:xfrm>
            <a:off x="8272252" y="2890948"/>
            <a:ext cx="1301639" cy="560410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en-US" altLang="zh-CN" sz="2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CEP</a:t>
            </a:r>
            <a:r>
              <a:rPr lang="zh-CN" altLang="en-US" sz="2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分析</a:t>
            </a:r>
            <a:endParaRPr lang="zh-CN" altLang="zh-CN" sz="25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56" name="Shape 456">
            <a:extLst>
              <a:ext uri="{FF2B5EF4-FFF2-40B4-BE49-F238E27FC236}">
                <a16:creationId xmlns:a16="http://schemas.microsoft.com/office/drawing/2014/main" id="{61FE68F1-58E5-E545-612A-A18F54EA8FC7}"/>
              </a:ext>
            </a:extLst>
          </p:cNvPr>
          <p:cNvSpPr/>
          <p:nvPr/>
        </p:nvSpPr>
        <p:spPr>
          <a:xfrm>
            <a:off x="7519087" y="3602910"/>
            <a:ext cx="4425914" cy="1115818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全面分析数据中心全部事件联系，</a:t>
            </a:r>
            <a:r>
              <a:rPr lang="zh-CN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建立设备关系树模型，对某一设备引发的关联故障、波动故障进行过滤，仅发送根源告警信息至用户。</a:t>
            </a:r>
          </a:p>
        </p:txBody>
      </p:sp>
      <p:sp>
        <p:nvSpPr>
          <p:cNvPr id="457" name="Shape 447">
            <a:extLst>
              <a:ext uri="{FF2B5EF4-FFF2-40B4-BE49-F238E27FC236}">
                <a16:creationId xmlns:a16="http://schemas.microsoft.com/office/drawing/2014/main" id="{FB181614-E518-DF6B-9B53-69CC184045A5}"/>
              </a:ext>
            </a:extLst>
          </p:cNvPr>
          <p:cNvSpPr/>
          <p:nvPr/>
        </p:nvSpPr>
        <p:spPr>
          <a:xfrm>
            <a:off x="7357645" y="1308294"/>
            <a:ext cx="4449024" cy="1115818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系统内瞬间产生多条告警需要短信、电话等模式发送时，系统生成一条风暴预警短信发送给对应接收人，提示即将产生大量告警。</a:t>
            </a:r>
            <a:endParaRPr lang="zh-CN" altLang="zh-CN" sz="16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58" name="矩形 457">
            <a:extLst>
              <a:ext uri="{FF2B5EF4-FFF2-40B4-BE49-F238E27FC236}">
                <a16:creationId xmlns:a16="http://schemas.microsoft.com/office/drawing/2014/main" id="{ECE22F35-8843-7058-3224-8205F505F262}"/>
              </a:ext>
            </a:extLst>
          </p:cNvPr>
          <p:cNvSpPr/>
          <p:nvPr/>
        </p:nvSpPr>
        <p:spPr>
          <a:xfrm>
            <a:off x="447883" y="1790137"/>
            <a:ext cx="349380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对异常设备大量相同告警时，智能去重可在时间窗内收敛至一条。</a:t>
            </a:r>
          </a:p>
        </p:txBody>
      </p:sp>
      <p:sp>
        <p:nvSpPr>
          <p:cNvPr id="459" name="Shape 454">
            <a:extLst>
              <a:ext uri="{FF2B5EF4-FFF2-40B4-BE49-F238E27FC236}">
                <a16:creationId xmlns:a16="http://schemas.microsoft.com/office/drawing/2014/main" id="{48E58523-A276-E2B0-3F77-0312D7BC6A02}"/>
              </a:ext>
            </a:extLst>
          </p:cNvPr>
          <p:cNvSpPr/>
          <p:nvPr/>
        </p:nvSpPr>
        <p:spPr>
          <a:xfrm>
            <a:off x="4127040" y="5168811"/>
            <a:ext cx="635000" cy="635000"/>
          </a:xfrm>
          <a:prstGeom prst="roundRect">
            <a:avLst>
              <a:gd name="adj" fmla="val 15000"/>
            </a:avLst>
          </a:prstGeom>
          <a:solidFill>
            <a:srgbClr val="92D050"/>
          </a:solidFill>
          <a:ln w="12700">
            <a:noFill/>
          </a:ln>
        </p:spPr>
        <p:txBody>
          <a:bodyPr lIns="25400" tIns="25400" rIns="25400" bIns="25400" anchor="ctr"/>
          <a:lstStyle/>
          <a:p>
            <a:pPr algn="ctr" defTabSz="412750" hangingPunct="0">
              <a:lnSpc>
                <a:spcPct val="150000"/>
              </a:lnSpc>
            </a:pPr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5</a:t>
            </a:r>
            <a:endParaRPr lang="zh-CN" altLang="zh-CN" sz="2500" dirty="0"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60" name="Shape 455">
            <a:extLst>
              <a:ext uri="{FF2B5EF4-FFF2-40B4-BE49-F238E27FC236}">
                <a16:creationId xmlns:a16="http://schemas.microsoft.com/office/drawing/2014/main" id="{01F8BF97-9D3A-C963-8562-1997A5D02890}"/>
              </a:ext>
            </a:extLst>
          </p:cNvPr>
          <p:cNvSpPr/>
          <p:nvPr/>
        </p:nvSpPr>
        <p:spPr>
          <a:xfrm>
            <a:off x="4761414" y="5205788"/>
            <a:ext cx="3215624" cy="560410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2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告警变化率</a:t>
            </a:r>
            <a:r>
              <a:rPr lang="en-US" altLang="zh-CN" sz="2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&amp;</a:t>
            </a:r>
            <a:r>
              <a:rPr lang="zh-CN" altLang="en-US" sz="2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状态跳跃</a:t>
            </a:r>
            <a:endParaRPr lang="zh-CN" altLang="zh-CN" sz="25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461" name="Shape 456">
            <a:extLst>
              <a:ext uri="{FF2B5EF4-FFF2-40B4-BE49-F238E27FC236}">
                <a16:creationId xmlns:a16="http://schemas.microsoft.com/office/drawing/2014/main" id="{38B2E2EC-9EEA-06F6-DF1B-EAABD637490B}"/>
              </a:ext>
            </a:extLst>
          </p:cNvPr>
          <p:cNvSpPr/>
          <p:nvPr/>
        </p:nvSpPr>
        <p:spPr>
          <a:xfrm>
            <a:off x="4168694" y="5932442"/>
            <a:ext cx="5132674" cy="746486"/>
          </a:xfrm>
          <a:prstGeom prst="rect">
            <a:avLst/>
          </a:prstGeom>
          <a:noFill/>
          <a:ln w="12700">
            <a:noFill/>
          </a:ln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lnSpc>
                <a:spcPct val="150000"/>
              </a:lnSpc>
            </a:pP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参数在一定周期内陡升陡降则产生一条告警；状态跳跃支持配置特定的状态起止点，产生对应的告警</a:t>
            </a:r>
            <a:endParaRPr lang="zh-CN" altLang="zh-CN" sz="16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401958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47175" y="104341"/>
            <a:ext cx="10292225" cy="60960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监控平台功能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—CEP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复杂事件分析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BFC405B-EF03-1300-1B5C-2A7813564F75}"/>
              </a:ext>
            </a:extLst>
          </p:cNvPr>
          <p:cNvGrpSpPr/>
          <p:nvPr/>
        </p:nvGrpSpPr>
        <p:grpSpPr>
          <a:xfrm>
            <a:off x="-1" y="933450"/>
            <a:ext cx="12039601" cy="5900341"/>
            <a:chOff x="1295395" y="2563373"/>
            <a:chExt cx="25808758" cy="1395573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58507D7-004D-73A1-9C49-2E55452E4A5A}"/>
                </a:ext>
              </a:extLst>
            </p:cNvPr>
            <p:cNvSpPr/>
            <p:nvPr/>
          </p:nvSpPr>
          <p:spPr>
            <a:xfrm>
              <a:off x="1295395" y="5542158"/>
              <a:ext cx="10829925" cy="9126855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alpha val="0"/>
                  </a:srgbClr>
                </a:gs>
                <a:gs pos="50000">
                  <a:srgbClr val="00B0F0">
                    <a:alpha val="26000"/>
                  </a:srgbClr>
                </a:gs>
                <a:gs pos="100000">
                  <a:srgbClr val="00B0F0">
                    <a:alpha val="0"/>
                  </a:srgbClr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0D4A3B4-75AD-7A9B-D7D7-74CFAC679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450" y="11139683"/>
              <a:ext cx="7140575" cy="352933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AA3FDEA-1BCD-36DB-B9F1-25C0584A2C68}"/>
                </a:ext>
              </a:extLst>
            </p:cNvPr>
            <p:cNvSpPr txBox="1"/>
            <p:nvPr/>
          </p:nvSpPr>
          <p:spPr>
            <a:xfrm>
              <a:off x="3576950" y="5994913"/>
              <a:ext cx="8670289" cy="727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以往：硬编码，直接进行代码实现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898ED23-E649-08F8-38A5-ED55FAF41167}"/>
                </a:ext>
              </a:extLst>
            </p:cNvPr>
            <p:cNvSpPr txBox="1"/>
            <p:nvPr/>
          </p:nvSpPr>
          <p:spPr>
            <a:xfrm>
              <a:off x="3737606" y="10444356"/>
              <a:ext cx="6831331" cy="727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现在：可视化低代码开发</a:t>
              </a:r>
            </a:p>
          </p:txBody>
        </p:sp>
        <p:sp>
          <p:nvSpPr>
            <p:cNvPr id="18" name="流程图: 接点 299">
              <a:extLst>
                <a:ext uri="{FF2B5EF4-FFF2-40B4-BE49-F238E27FC236}">
                  <a16:creationId xmlns:a16="http://schemas.microsoft.com/office/drawing/2014/main" id="{FAE8DF06-1CE5-23F5-2D95-0C66BA1DAB7F}"/>
                </a:ext>
              </a:extLst>
            </p:cNvPr>
            <p:cNvSpPr/>
            <p:nvPr/>
          </p:nvSpPr>
          <p:spPr>
            <a:xfrm>
              <a:off x="2560315" y="5895218"/>
              <a:ext cx="910590" cy="845185"/>
            </a:xfrm>
            <a:prstGeom prst="flowChartConnector">
              <a:avLst/>
            </a:prstGeom>
            <a:solidFill>
              <a:srgbClr val="0E6FC6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1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E77423D-5D6F-B6C7-B25B-210FF28CEEE4}"/>
                </a:ext>
              </a:extLst>
            </p:cNvPr>
            <p:cNvSpPr txBox="1"/>
            <p:nvPr/>
          </p:nvSpPr>
          <p:spPr>
            <a:xfrm>
              <a:off x="2713367" y="5994913"/>
              <a:ext cx="784224" cy="639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流程图: 接点 301">
              <a:extLst>
                <a:ext uri="{FF2B5EF4-FFF2-40B4-BE49-F238E27FC236}">
                  <a16:creationId xmlns:a16="http://schemas.microsoft.com/office/drawing/2014/main" id="{1E9C2185-C664-671B-73B6-B14995315DE9}"/>
                </a:ext>
              </a:extLst>
            </p:cNvPr>
            <p:cNvSpPr/>
            <p:nvPr/>
          </p:nvSpPr>
          <p:spPr>
            <a:xfrm>
              <a:off x="2550790" y="10308468"/>
              <a:ext cx="910590" cy="845185"/>
            </a:xfrm>
            <a:prstGeom prst="flowChartConnector">
              <a:avLst/>
            </a:prstGeom>
            <a:solidFill>
              <a:srgbClr val="0E6FC6"/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t" anchorCtr="0">
              <a:normAutofit lnSpcReduction="10000"/>
            </a:bodyPr>
            <a:lstStyle/>
            <a:p>
              <a:pPr algn="ctr">
                <a:spcBef>
                  <a:spcPct val="0"/>
                </a:spcBef>
                <a:defRPr/>
              </a:pPr>
              <a:endParaRPr lang="zh-CN" altLang="en-US" sz="11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7E10FB8-9186-8447-CCB2-4027914E4D24}"/>
                </a:ext>
              </a:extLst>
            </p:cNvPr>
            <p:cNvSpPr txBox="1"/>
            <p:nvPr/>
          </p:nvSpPr>
          <p:spPr>
            <a:xfrm>
              <a:off x="2699393" y="10394192"/>
              <a:ext cx="784224" cy="639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777E8DD-5349-E330-1216-967683158F94}"/>
                </a:ext>
              </a:extLst>
            </p:cNvPr>
            <p:cNvSpPr txBox="1"/>
            <p:nvPr/>
          </p:nvSpPr>
          <p:spPr>
            <a:xfrm>
              <a:off x="3914135" y="6788663"/>
              <a:ext cx="6085205" cy="351980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noAutofit/>
            </a:bodyPr>
            <a:lstStyle/>
            <a:p>
              <a:pPr>
                <a:defRPr/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 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开关分闸告警 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A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路通信中断 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B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路通信中断 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 C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路通信中断 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then        </a:t>
              </a:r>
            </a:p>
            <a:p>
              <a:pPr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B1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路单路失电</a:t>
              </a:r>
              <a:endPara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ELSE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E37924E-E2F8-7B05-FA1F-B20CA85E6090}"/>
                </a:ext>
              </a:extLst>
            </p:cNvPr>
            <p:cNvSpPr txBox="1"/>
            <p:nvPr/>
          </p:nvSpPr>
          <p:spPr>
            <a:xfrm>
              <a:off x="9938721" y="7904836"/>
              <a:ext cx="1561915" cy="727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硬编码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F85462E-0AF9-EAFC-BB1A-0D693D3A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9205" y="7661153"/>
              <a:ext cx="2275205" cy="1951355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1A18784-BCC1-DE55-1A28-E20BD14D2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175" y="12638283"/>
              <a:ext cx="1934845" cy="1659255"/>
            </a:xfrm>
            <a:prstGeom prst="rect">
              <a:avLst/>
            </a:prstGeom>
          </p:spPr>
        </p:pic>
        <p:grpSp>
          <p:nvGrpSpPr>
            <p:cNvPr id="26" name="成组">
              <a:extLst>
                <a:ext uri="{FF2B5EF4-FFF2-40B4-BE49-F238E27FC236}">
                  <a16:creationId xmlns:a16="http://schemas.microsoft.com/office/drawing/2014/main" id="{86B99336-1CE8-21F4-324E-889F46A79FA5}"/>
                </a:ext>
              </a:extLst>
            </p:cNvPr>
            <p:cNvGrpSpPr/>
            <p:nvPr/>
          </p:nvGrpSpPr>
          <p:grpSpPr bwMode="auto">
            <a:xfrm>
              <a:off x="3035930" y="2563373"/>
              <a:ext cx="20930870" cy="1884045"/>
              <a:chOff x="0" y="-380785"/>
              <a:chExt cx="55681669" cy="1823940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38" name="形状">
                <a:extLst>
                  <a:ext uri="{FF2B5EF4-FFF2-40B4-BE49-F238E27FC236}">
                    <a16:creationId xmlns:a16="http://schemas.microsoft.com/office/drawing/2014/main" id="{E40DE522-ED33-8354-7BB6-F9F94D2385EB}"/>
                  </a:ext>
                </a:extLst>
              </p:cNvPr>
              <p:cNvSpPr/>
              <p:nvPr/>
            </p:nvSpPr>
            <p:spPr>
              <a:xfrm>
                <a:off x="0" y="-380785"/>
                <a:ext cx="55681669" cy="18157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9060" y="0"/>
                    </a:lnTo>
                    <a:lnTo>
                      <a:pt x="2338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 cap="flat">
                <a:solidFill>
                  <a:schemeClr val="accent1"/>
                </a:solidFill>
                <a:miter lim="400000"/>
              </a:ln>
              <a:effectLst/>
            </p:spPr>
            <p:txBody>
              <a:bodyPr lIns="35255" tIns="35255" rIns="35255" bIns="35255" anchor="ctr"/>
              <a:lstStyle/>
              <a:p>
                <a:pPr defTabSz="405130">
                  <a:defRPr sz="14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00" b="1" kern="0">
                  <a:latin typeface="微软雅黑" panose="020B0503020204020204" pitchFamily="34" charset="-122"/>
                  <a:ea typeface="微软雅黑" panose="020B0503020204020204" pitchFamily="34" charset="-122"/>
                  <a:cs typeface="Helvetica" panose="020B0604020202020204" pitchFamily="34" charset="0"/>
                  <a:sym typeface="Helvetica Neue Medium"/>
                </a:endParaRPr>
              </a:p>
            </p:txBody>
          </p:sp>
          <p:sp>
            <p:nvSpPr>
              <p:cNvPr id="39" name="线条">
                <a:extLst>
                  <a:ext uri="{FF2B5EF4-FFF2-40B4-BE49-F238E27FC236}">
                    <a16:creationId xmlns:a16="http://schemas.microsoft.com/office/drawing/2014/main" id="{B5DCCAD2-4F2D-F868-2E17-987D2976762E}"/>
                  </a:ext>
                </a:extLst>
              </p:cNvPr>
              <p:cNvSpPr/>
              <p:nvPr/>
            </p:nvSpPr>
            <p:spPr>
              <a:xfrm flipV="1">
                <a:off x="0" y="1426848"/>
                <a:ext cx="55657904" cy="16307"/>
              </a:xfrm>
              <a:prstGeom prst="line">
                <a:avLst/>
              </a:prstGeom>
              <a:grpFill/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lIns="35255" tIns="35255" rIns="35255" bIns="35255" anchor="ctr"/>
              <a:lstStyle/>
              <a:p>
                <a:pPr defTabSz="405130">
                  <a:defRPr sz="14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100" b="1" kern="0">
                  <a:latin typeface="微软雅黑" panose="020B0503020204020204" pitchFamily="34" charset="-122"/>
                  <a:ea typeface="微软雅黑" panose="020B0503020204020204" pitchFamily="34" charset="-122"/>
                  <a:cs typeface="Helvetica" panose="020B0604020202020204" pitchFamily="34" charset="0"/>
                  <a:sym typeface="Helvetica Neue Medium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FB4CFDB-2AF6-689A-2BDA-44EDB83C4275}"/>
                </a:ext>
              </a:extLst>
            </p:cNvPr>
            <p:cNvSpPr txBox="1"/>
            <p:nvPr/>
          </p:nvSpPr>
          <p:spPr>
            <a:xfrm>
              <a:off x="3797931" y="2873255"/>
              <a:ext cx="18768695" cy="1441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srgbClr val="0E6F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采用低代码复杂事件分析引擎，确保故障定位准确，防止告警风暴</a:t>
              </a:r>
              <a:endParaRPr lang="en-US" altLang="zh-CN" sz="14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srgbClr val="0E6F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可视的图形化配置界面，低代码的拖拽方式设计</a:t>
              </a:r>
              <a:endParaRPr lang="en-US" altLang="zh-CN" sz="14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26">
              <a:extLst>
                <a:ext uri="{FF2B5EF4-FFF2-40B4-BE49-F238E27FC236}">
                  <a16:creationId xmlns:a16="http://schemas.microsoft.com/office/drawing/2014/main" id="{AE4C5864-F924-4566-CE31-EF02C6AB5C30}"/>
                </a:ext>
              </a:extLst>
            </p:cNvPr>
            <p:cNvSpPr/>
            <p:nvPr/>
          </p:nvSpPr>
          <p:spPr>
            <a:xfrm>
              <a:off x="7356470" y="4644268"/>
              <a:ext cx="4316730" cy="709295"/>
            </a:xfrm>
            <a:prstGeom prst="roundRect">
              <a:avLst>
                <a:gd name="adj" fmla="val 50000"/>
              </a:avLst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257810">
                <a:defRPr/>
              </a:pPr>
              <a:endParaRPr lang="zh-CN" altLang="en-US" sz="11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圆角矩形 27">
              <a:extLst>
                <a:ext uri="{FF2B5EF4-FFF2-40B4-BE49-F238E27FC236}">
                  <a16:creationId xmlns:a16="http://schemas.microsoft.com/office/drawing/2014/main" id="{E2A27470-F3D6-1A09-4516-C96CB38A9955}"/>
                </a:ext>
              </a:extLst>
            </p:cNvPr>
            <p:cNvSpPr/>
            <p:nvPr/>
          </p:nvSpPr>
          <p:spPr>
            <a:xfrm>
              <a:off x="15224755" y="4644268"/>
              <a:ext cx="4316730" cy="709295"/>
            </a:xfrm>
            <a:prstGeom prst="roundRect">
              <a:avLst>
                <a:gd name="adj" fmla="val 50000"/>
              </a:avLst>
            </a:prstGeom>
            <a:noFill/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257810">
                <a:defRPr/>
              </a:pPr>
              <a:endParaRPr lang="zh-CN" altLang="en-US" sz="1100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CDCB94F-AB4E-C9C3-56CB-3AD2EDFFE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080" y="4565528"/>
              <a:ext cx="902335" cy="787400"/>
            </a:xfrm>
            <a:prstGeom prst="rect">
              <a:avLst/>
            </a:prstGeom>
          </p:spPr>
        </p:pic>
        <p:sp>
          <p:nvSpPr>
            <p:cNvPr id="31" name="形状 30">
              <a:extLst>
                <a:ext uri="{FF2B5EF4-FFF2-40B4-BE49-F238E27FC236}">
                  <a16:creationId xmlns:a16="http://schemas.microsoft.com/office/drawing/2014/main" id="{8954C2D9-2D32-C6BD-9630-D52C6F4FFA03}"/>
                </a:ext>
              </a:extLst>
            </p:cNvPr>
            <p:cNvSpPr/>
            <p:nvPr/>
          </p:nvSpPr>
          <p:spPr>
            <a:xfrm rot="6985418" flipH="1">
              <a:off x="11528420" y="9581393"/>
              <a:ext cx="3308350" cy="1764665"/>
            </a:xfrm>
            <a:prstGeom prst="swooshArrow">
              <a:avLst>
                <a:gd name="adj1" fmla="val 16310"/>
                <a:gd name="adj2" fmla="val 31370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E302F77-95C6-34DB-6E1E-AA9D88ED9ECE}"/>
                </a:ext>
              </a:extLst>
            </p:cNvPr>
            <p:cNvSpPr txBox="1"/>
            <p:nvPr/>
          </p:nvSpPr>
          <p:spPr>
            <a:xfrm>
              <a:off x="12044674" y="10351646"/>
              <a:ext cx="3199129" cy="80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收敛告警</a:t>
              </a: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5027B8E-8A13-9CD2-2A42-F2551A43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6590" y="5550413"/>
              <a:ext cx="11437116" cy="5603239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ACF4560-C272-A5F3-C62F-FB775F21DA03}"/>
                </a:ext>
              </a:extLst>
            </p:cNvPr>
            <p:cNvSpPr txBox="1"/>
            <p:nvPr/>
          </p:nvSpPr>
          <p:spPr>
            <a:xfrm>
              <a:off x="7785096" y="4653544"/>
              <a:ext cx="3117216" cy="727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57810">
                <a:defRPr/>
              </a:pPr>
              <a:r>
                <a:rPr lang="zh-CN" altLang="en-US" sz="1400" b="1" kern="0" dirty="0">
                  <a:solidFill>
                    <a:srgbClr val="0E6F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低代码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5A0A8AB-D8A2-A023-0771-910DB0384137}"/>
                </a:ext>
              </a:extLst>
            </p:cNvPr>
            <p:cNvSpPr txBox="1"/>
            <p:nvPr/>
          </p:nvSpPr>
          <p:spPr>
            <a:xfrm>
              <a:off x="15824194" y="4631015"/>
              <a:ext cx="3117216" cy="727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 defTabSz="257810">
                <a:defRPr sz="1400" b="1" kern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E6FC6"/>
                  </a:solidFill>
                </a:rPr>
                <a:t>告警风暴</a:t>
              </a:r>
            </a:p>
          </p:txBody>
        </p:sp>
        <p:pic>
          <p:nvPicPr>
            <p:cNvPr id="36" name="cep (2) - 副本">
              <a:hlinkClick r:id="" action="ppaction://media"/>
              <a:extLst>
                <a:ext uri="{FF2B5EF4-FFF2-40B4-BE49-F238E27FC236}">
                  <a16:creationId xmlns:a16="http://schemas.microsoft.com/office/drawing/2014/main" id="{8E56CE33-D5C1-621A-435D-15631D9F2CB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15096485" y="5666293"/>
              <a:ext cx="10782568" cy="5165461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243845B-8422-C8DF-69BF-EEDCAFA6ADC8}"/>
                </a:ext>
              </a:extLst>
            </p:cNvPr>
            <p:cNvSpPr txBox="1"/>
            <p:nvPr/>
          </p:nvSpPr>
          <p:spPr>
            <a:xfrm>
              <a:off x="13566807" y="11410598"/>
              <a:ext cx="13537346" cy="51085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>
                <a:buClrTx/>
                <a:buSzTx/>
                <a:buFont typeface="Wingdings" panose="05000000000000000000" pitchFamily="2" charset="2"/>
                <a:buNone/>
              </a:pPr>
              <a:r>
                <a:rPr lang="zh-CN" altLang="zh-CN" sz="11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应用场景</a:t>
              </a:r>
            </a:p>
            <a:p>
              <a:pPr indent="0">
                <a:lnSpc>
                  <a:spcPct val="90000"/>
                </a:lnSpc>
                <a:buSzPct val="100000"/>
                <a:buFont typeface="Arial" panose="020B0604020202020204" pitchFamily="34" charset="0"/>
                <a:buNone/>
              </a:pPr>
              <a:r>
                <a:rPr lang="zh-CN" altLang="zh-CN" sz="11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①重复事件场景</a:t>
              </a:r>
              <a:endParaRPr lang="zh-CN" altLang="zh-CN" sz="11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lvl="1">
                <a:lnSpc>
                  <a:spcPct val="90000"/>
                </a:lnSpc>
              </a:pPr>
              <a:r>
                <a:rPr lang="en-US" altLang="zh-CN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     </a:t>
              </a:r>
              <a:r>
                <a:rPr lang="zh-CN" altLang="zh-CN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针对同一测点、同一类型的告警，在一段时间内频繁产生、恢复，进行压缩只输出一条</a:t>
              </a:r>
              <a:r>
                <a:rPr lang="en-US" altLang="zh-CN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/</a:t>
              </a:r>
              <a:r>
                <a:rPr lang="zh-CN" altLang="en-US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多条</a:t>
              </a:r>
              <a:r>
                <a:rPr lang="zh-CN" altLang="zh-CN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事件集合。</a:t>
              </a:r>
              <a:r>
                <a:rPr lang="zh-CN" altLang="zh-CN" sz="11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如房间内批量</a:t>
              </a:r>
              <a:r>
                <a:rPr lang="en-US" altLang="zh-CN" sz="11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/</a:t>
              </a:r>
              <a:r>
                <a:rPr lang="zh-CN" altLang="en-US" sz="11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频繁</a:t>
              </a:r>
              <a:r>
                <a:rPr lang="zh-CN" altLang="zh-CN" sz="11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温度过高事件、配电设备频繁通讯中断</a:t>
              </a:r>
            </a:p>
            <a:p>
              <a:pPr marL="0" lvl="1">
                <a:lnSpc>
                  <a:spcPct val="90000"/>
                </a:lnSpc>
              </a:pPr>
              <a:endParaRPr lang="zh-CN" altLang="zh-CN" sz="1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  <a:p>
              <a:pPr>
                <a:lnSpc>
                  <a:spcPct val="9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11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②相似事件场景</a:t>
              </a:r>
            </a:p>
            <a:p>
              <a:pPr indent="0">
                <a:lnSpc>
                  <a:spcPct val="90000"/>
                </a:lnSpc>
                <a:buSzPct val="100000"/>
                <a:buFont typeface="Arial" panose="020B0604020202020204" pitchFamily="34" charset="0"/>
                <a:buNone/>
              </a:pPr>
              <a:r>
                <a:rPr lang="en-US" altLang="zh-CN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     </a:t>
              </a:r>
              <a:r>
                <a:rPr lang="en-US" altLang="zh-CN" sz="110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不同的告警信息之间可能存在一定的相似性，这种相似性一方面可能表现在文本描述中，即来自于</a:t>
              </a:r>
              <a:r>
                <a:rPr lang="zh-CN" altLang="en-US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相似测点</a:t>
              </a:r>
              <a:r>
                <a:rPr lang="en-US" altLang="zh-CN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/</a:t>
              </a:r>
              <a:r>
                <a:rPr lang="zh-CN" altLang="en-US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设备</a:t>
              </a:r>
              <a:r>
                <a:rPr lang="en-US" altLang="zh-CN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/局站系统的告警消息</a:t>
              </a:r>
              <a:r>
                <a:rPr lang="zh-CN" altLang="en-US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，</a:t>
              </a:r>
              <a:r>
                <a:rPr lang="zh-CN" altLang="zh-CN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进行压缩一条</a:t>
              </a:r>
              <a:r>
                <a:rPr lang="en-US" altLang="zh-CN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/</a:t>
              </a:r>
              <a:r>
                <a:rPr lang="zh-CN" altLang="en-US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多条</a:t>
              </a:r>
              <a:r>
                <a:rPr lang="zh-CN" altLang="zh-CN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事件集合。</a:t>
              </a:r>
              <a:r>
                <a:rPr lang="zh-CN" altLang="zh-CN" sz="11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如A/B路市电过流故障、A/B/C三相过流故障</a:t>
              </a:r>
            </a:p>
            <a:p>
              <a:pPr indent="0">
                <a:lnSpc>
                  <a:spcPct val="90000"/>
                </a:lnSpc>
                <a:buSzPct val="100000"/>
                <a:buFont typeface="Arial" panose="020B0604020202020204" pitchFamily="34" charset="0"/>
                <a:buNone/>
              </a:pPr>
              <a:endParaRPr lang="zh-CN" altLang="en-US" sz="11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  <a:p>
              <a:pPr>
                <a:lnSpc>
                  <a:spcPct val="9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zh-CN" sz="11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③因果性事件场景</a:t>
              </a:r>
              <a:endParaRPr lang="en-US" altLang="zh-CN" sz="11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endParaRPr>
            </a:p>
            <a:p>
              <a:pPr>
                <a:lnSpc>
                  <a:spcPct val="9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11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     </a:t>
              </a:r>
              <a:r>
                <a:rPr lang="zh-CN" altLang="zh-CN" sz="11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由于一个根源故障，产生较多衍生故障，此类告警的特点时，同时刻（几乎）产生，大批量产生。能够快速定位根源性故障。</a:t>
              </a:r>
              <a:r>
                <a:rPr lang="zh-CN" altLang="zh-CN" sz="11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如机房停电场景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3499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监控平台兼容性</a:t>
            </a:r>
          </a:p>
        </p:txBody>
      </p:sp>
      <p:sp>
        <p:nvSpPr>
          <p:cNvPr id="48" name="Shape 1206">
            <a:extLst>
              <a:ext uri="{FF2B5EF4-FFF2-40B4-BE49-F238E27FC236}">
                <a16:creationId xmlns:a16="http://schemas.microsoft.com/office/drawing/2014/main" id="{63E2658B-BA8C-4507-AD6F-CF655F46EC84}"/>
              </a:ext>
            </a:extLst>
          </p:cNvPr>
          <p:cNvSpPr/>
          <p:nvPr/>
        </p:nvSpPr>
        <p:spPr>
          <a:xfrm>
            <a:off x="7954667" y="2969418"/>
            <a:ext cx="1069737" cy="54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defRPr sz="50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667" dirty="0">
                <a:solidFill>
                  <a:schemeClr val="tx1"/>
                </a:solidFill>
              </a:rPr>
              <a:t>Socket</a:t>
            </a:r>
          </a:p>
        </p:txBody>
      </p:sp>
      <p:sp>
        <p:nvSpPr>
          <p:cNvPr id="49" name="Shape 1208">
            <a:extLst>
              <a:ext uri="{FF2B5EF4-FFF2-40B4-BE49-F238E27FC236}">
                <a16:creationId xmlns:a16="http://schemas.microsoft.com/office/drawing/2014/main" id="{495F8116-827B-DBA9-DE18-FC778DE1F9C1}"/>
              </a:ext>
            </a:extLst>
          </p:cNvPr>
          <p:cNvSpPr/>
          <p:nvPr/>
        </p:nvSpPr>
        <p:spPr>
          <a:xfrm>
            <a:off x="7022254" y="3669365"/>
            <a:ext cx="1467281" cy="95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defRPr sz="40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5333" dirty="0">
                <a:solidFill>
                  <a:schemeClr val="tx1"/>
                </a:solidFill>
              </a:rPr>
              <a:t>OPC</a:t>
            </a:r>
          </a:p>
        </p:txBody>
      </p:sp>
      <p:sp>
        <p:nvSpPr>
          <p:cNvPr id="50" name="Shape 1209">
            <a:extLst>
              <a:ext uri="{FF2B5EF4-FFF2-40B4-BE49-F238E27FC236}">
                <a16:creationId xmlns:a16="http://schemas.microsoft.com/office/drawing/2014/main" id="{7BBECF2F-0084-0BBA-4106-9EB282028776}"/>
              </a:ext>
            </a:extLst>
          </p:cNvPr>
          <p:cNvSpPr/>
          <p:nvPr/>
        </p:nvSpPr>
        <p:spPr>
          <a:xfrm>
            <a:off x="9409404" y="1903539"/>
            <a:ext cx="1560256" cy="75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defRPr sz="30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ODCC</a:t>
            </a:r>
            <a:endParaRPr sz="4000" dirty="0">
              <a:solidFill>
                <a:schemeClr val="accent5"/>
              </a:solidFill>
            </a:endParaRPr>
          </a:p>
        </p:txBody>
      </p:sp>
      <p:sp>
        <p:nvSpPr>
          <p:cNvPr id="51" name="Shape 1210">
            <a:extLst>
              <a:ext uri="{FF2B5EF4-FFF2-40B4-BE49-F238E27FC236}">
                <a16:creationId xmlns:a16="http://schemas.microsoft.com/office/drawing/2014/main" id="{76AF052A-2EE8-830B-214E-D8CB02D692EB}"/>
              </a:ext>
            </a:extLst>
          </p:cNvPr>
          <p:cNvSpPr/>
          <p:nvPr/>
        </p:nvSpPr>
        <p:spPr>
          <a:xfrm>
            <a:off x="7317079" y="902750"/>
            <a:ext cx="2809901" cy="1121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7733" tIns="67733" rIns="67733" bIns="67733" anchor="ctr">
            <a:spAutoFit/>
          </a:bodyPr>
          <a:lstStyle>
            <a:lvl1pPr>
              <a:defRPr sz="25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6400" dirty="0">
                <a:solidFill>
                  <a:schemeClr val="accent5"/>
                </a:solidFill>
              </a:rPr>
              <a:t>SNMP</a:t>
            </a:r>
          </a:p>
        </p:txBody>
      </p:sp>
      <p:sp>
        <p:nvSpPr>
          <p:cNvPr id="52" name="Shape 1211">
            <a:extLst>
              <a:ext uri="{FF2B5EF4-FFF2-40B4-BE49-F238E27FC236}">
                <a16:creationId xmlns:a16="http://schemas.microsoft.com/office/drawing/2014/main" id="{AEDABDA8-B7A7-8A19-C44C-1B24C9707EC4}"/>
              </a:ext>
            </a:extLst>
          </p:cNvPr>
          <p:cNvSpPr/>
          <p:nvPr/>
        </p:nvSpPr>
        <p:spPr>
          <a:xfrm>
            <a:off x="9558876" y="3990146"/>
            <a:ext cx="1537813" cy="649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defRPr sz="25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333" dirty="0">
                <a:solidFill>
                  <a:schemeClr val="tx1"/>
                </a:solidFill>
              </a:rPr>
              <a:t>BACnet</a:t>
            </a:r>
          </a:p>
        </p:txBody>
      </p:sp>
      <p:sp>
        <p:nvSpPr>
          <p:cNvPr id="53" name="Shape 1212">
            <a:extLst>
              <a:ext uri="{FF2B5EF4-FFF2-40B4-BE49-F238E27FC236}">
                <a16:creationId xmlns:a16="http://schemas.microsoft.com/office/drawing/2014/main" id="{B9159A31-7453-9A0A-306E-AB7E9B09B97A}"/>
              </a:ext>
            </a:extLst>
          </p:cNvPr>
          <p:cNvSpPr/>
          <p:nvPr/>
        </p:nvSpPr>
        <p:spPr>
          <a:xfrm>
            <a:off x="6873398" y="4728710"/>
            <a:ext cx="4248940" cy="1162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defRPr sz="50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6667" dirty="0" err="1">
                <a:solidFill>
                  <a:schemeClr val="tx1"/>
                </a:solidFill>
              </a:rPr>
              <a:t>WebService</a:t>
            </a:r>
            <a:endParaRPr sz="6667" dirty="0">
              <a:solidFill>
                <a:schemeClr val="tx1"/>
              </a:solidFill>
            </a:endParaRPr>
          </a:p>
        </p:txBody>
      </p:sp>
      <p:sp>
        <p:nvSpPr>
          <p:cNvPr id="54" name="Shape 1213">
            <a:extLst>
              <a:ext uri="{FF2B5EF4-FFF2-40B4-BE49-F238E27FC236}">
                <a16:creationId xmlns:a16="http://schemas.microsoft.com/office/drawing/2014/main" id="{01BF3477-F465-D300-C0D8-CE38449095CE}"/>
              </a:ext>
            </a:extLst>
          </p:cNvPr>
          <p:cNvSpPr/>
          <p:nvPr/>
        </p:nvSpPr>
        <p:spPr>
          <a:xfrm>
            <a:off x="475798" y="1490280"/>
            <a:ext cx="5681840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9" rIns="60959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  <a:defRPr sz="1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000" dirty="0" err="1">
                <a:solidFill>
                  <a:schemeClr val="accent1">
                    <a:lumMod val="75000"/>
                  </a:schemeClr>
                </a:solidFill>
              </a:rPr>
              <a:t>共济平台具备丰富的扩展性和系统集成性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  <a:defRPr sz="1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  <a:defRPr sz="1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北向接口：</a:t>
            </a:r>
            <a:r>
              <a:rPr sz="2000" dirty="0" err="1">
                <a:solidFill>
                  <a:schemeClr val="accent1">
                    <a:lumMod val="75000"/>
                  </a:schemeClr>
                </a:solidFill>
              </a:rPr>
              <a:t>系统对外提供如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SNMP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ODCC</a:t>
            </a:r>
            <a:r>
              <a:rPr sz="2000" dirty="0" err="1">
                <a:solidFill>
                  <a:schemeClr val="accent1">
                    <a:lumMod val="75000"/>
                  </a:schemeClr>
                </a:solidFill>
              </a:rPr>
              <a:t>，可将监控数据或运维信息推送至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第三方平台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</a:rPr>
              <a:t>；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支持基于用户已有接口规范进行定制开发。</a:t>
            </a:r>
          </a:p>
          <a:p>
            <a:pPr marL="285750" indent="-285750">
              <a:buFont typeface="Wingdings" panose="05000000000000000000" pitchFamily="2" charset="2"/>
              <a:buChar char="u"/>
              <a:defRPr sz="1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  <a:defRPr sz="1200"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南向接口：系统支持多种南向接口，快速实现集成接口适配开发；系统支持内置多种通讯协议及接口，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MQ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TCP/IP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Socket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Web Service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Modbus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SNMP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等，可方便的接入和集成各种第三方子系统等；集成子系统的运行参数，运行数据、告警状态集成（如视频、门禁、入侵、消防系统等），并统一风格页面组态展示。</a:t>
            </a:r>
          </a:p>
        </p:txBody>
      </p:sp>
      <p:sp>
        <p:nvSpPr>
          <p:cNvPr id="55" name="Shape 1209">
            <a:extLst>
              <a:ext uri="{FF2B5EF4-FFF2-40B4-BE49-F238E27FC236}">
                <a16:creationId xmlns:a16="http://schemas.microsoft.com/office/drawing/2014/main" id="{9A151F26-2D72-86C7-D548-C028C9C42317}"/>
              </a:ext>
            </a:extLst>
          </p:cNvPr>
          <p:cNvSpPr/>
          <p:nvPr/>
        </p:nvSpPr>
        <p:spPr>
          <a:xfrm>
            <a:off x="9533228" y="2904328"/>
            <a:ext cx="1589110" cy="75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defRPr sz="30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MQTT</a:t>
            </a:r>
            <a:endParaRPr sz="4000" dirty="0">
              <a:solidFill>
                <a:schemeClr val="accent5"/>
              </a:solidFill>
            </a:endParaRPr>
          </a:p>
        </p:txBody>
      </p:sp>
      <p:sp>
        <p:nvSpPr>
          <p:cNvPr id="56" name="Shape 1209">
            <a:extLst>
              <a:ext uri="{FF2B5EF4-FFF2-40B4-BE49-F238E27FC236}">
                <a16:creationId xmlns:a16="http://schemas.microsoft.com/office/drawing/2014/main" id="{6FB3C807-6E4E-86DA-3CF6-3E8EC09FC827}"/>
              </a:ext>
            </a:extLst>
          </p:cNvPr>
          <p:cNvSpPr/>
          <p:nvPr/>
        </p:nvSpPr>
        <p:spPr>
          <a:xfrm>
            <a:off x="7044696" y="2114595"/>
            <a:ext cx="1819942" cy="752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defRPr sz="3000">
                <a:solidFill>
                  <a:schemeClr val="accent3">
                    <a:lumOff val="44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000" dirty="0">
                <a:solidFill>
                  <a:schemeClr val="accent5"/>
                </a:solidFill>
              </a:rPr>
              <a:t>M</a:t>
            </a:r>
            <a:r>
              <a:rPr lang="en-US" altLang="zh-CN" sz="4000" dirty="0">
                <a:solidFill>
                  <a:schemeClr val="accent5"/>
                </a:solidFill>
              </a:rPr>
              <a:t>odbus</a:t>
            </a:r>
            <a:endParaRPr sz="4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23117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</a:rPr>
              <a:t>IT</a:t>
            </a:r>
            <a:r>
              <a:rPr lang="zh-CN" altLang="en-US" sz="3200" dirty="0">
                <a:solidFill>
                  <a:schemeClr val="tx1"/>
                </a:solidFill>
              </a:rPr>
              <a:t>方仓监控总览</a:t>
            </a:r>
          </a:p>
        </p:txBody>
      </p:sp>
      <p:sp>
        <p:nvSpPr>
          <p:cNvPr id="7" name="矩形 6"/>
          <p:cNvSpPr/>
          <p:nvPr/>
        </p:nvSpPr>
        <p:spPr>
          <a:xfrm>
            <a:off x="643890" y="5835568"/>
            <a:ext cx="8768080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方仓监控总览展示：</a:t>
            </a:r>
            <a:endParaRPr lang="en-US" altLang="zh-CN" kern="1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方仓</a:t>
            </a:r>
            <a:r>
              <a:rPr lang="en-US" altLang="zh-CN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PUE</a:t>
            </a: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、机柜温湿度、</a:t>
            </a:r>
            <a:r>
              <a:rPr lang="en-US" altLang="zh-CN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IT</a:t>
            </a: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负载率、通道平均温度等</a:t>
            </a:r>
            <a:endParaRPr lang="zh-CN" altLang="zh-CN" kern="1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21687D-F229-A496-C94A-6F9EE8A2D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t="14873" r="1016"/>
          <a:stretch/>
        </p:blipFill>
        <p:spPr>
          <a:xfrm>
            <a:off x="83747" y="843327"/>
            <a:ext cx="11854253" cy="47360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A9BBF3-0E72-A380-6474-A50D0C75E0F8}"/>
              </a:ext>
            </a:extLst>
          </p:cNvPr>
          <p:cNvSpPr/>
          <p:nvPr/>
        </p:nvSpPr>
        <p:spPr>
          <a:xfrm>
            <a:off x="873760" y="843327"/>
            <a:ext cx="1674368" cy="2336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1673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方仓配电拓扑展示页面</a:t>
            </a:r>
          </a:p>
        </p:txBody>
      </p:sp>
      <p:sp>
        <p:nvSpPr>
          <p:cNvPr id="7" name="矩形 6"/>
          <p:cNvSpPr/>
          <p:nvPr/>
        </p:nvSpPr>
        <p:spPr>
          <a:xfrm>
            <a:off x="557204" y="5577694"/>
            <a:ext cx="9332546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操作区点击“配电”按钮，显示区显示为“配电”页，该页包括方仓配电拓扑图和末端配电实时数据两部分。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8A5E8C3-6B96-8F02-5AAD-7A76C4AAAB8E}"/>
              </a:ext>
            </a:extLst>
          </p:cNvPr>
          <p:cNvGrpSpPr/>
          <p:nvPr/>
        </p:nvGrpSpPr>
        <p:grpSpPr>
          <a:xfrm>
            <a:off x="65650" y="770403"/>
            <a:ext cx="11874977" cy="4746280"/>
            <a:chOff x="65650" y="770403"/>
            <a:chExt cx="11874977" cy="474628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140A770-3928-EC49-1E6E-63C12936C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75"/>
            <a:stretch/>
          </p:blipFill>
          <p:spPr>
            <a:xfrm>
              <a:off x="65650" y="770403"/>
              <a:ext cx="11874977" cy="474628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637172-5112-6C06-5AAF-B1FF83105558}"/>
                </a:ext>
              </a:extLst>
            </p:cNvPr>
            <p:cNvSpPr/>
            <p:nvPr/>
          </p:nvSpPr>
          <p:spPr>
            <a:xfrm>
              <a:off x="873760" y="843327"/>
              <a:ext cx="1674368" cy="23363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14FA9D8-CB63-408B-1B28-A9D60B90B2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8"/>
          <a:stretch/>
        </p:blipFill>
        <p:spPr>
          <a:xfrm>
            <a:off x="65650" y="770403"/>
            <a:ext cx="11914015" cy="47462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4F5680A-ABB6-26A1-AD74-4A806E4BA1DB}"/>
              </a:ext>
            </a:extLst>
          </p:cNvPr>
          <p:cNvSpPr/>
          <p:nvPr/>
        </p:nvSpPr>
        <p:spPr>
          <a:xfrm>
            <a:off x="873760" y="842354"/>
            <a:ext cx="1674368" cy="2336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012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蓄电池监控页面</a:t>
            </a:r>
          </a:p>
        </p:txBody>
      </p:sp>
      <p:sp>
        <p:nvSpPr>
          <p:cNvPr id="7" name="矩形 6"/>
          <p:cNvSpPr/>
          <p:nvPr/>
        </p:nvSpPr>
        <p:spPr>
          <a:xfrm>
            <a:off x="557204" y="5577694"/>
            <a:ext cx="9332546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操作区点击“蓄电池”按钮，显示区显示为“蓄电池监控”页，该页包括单节蓄电池的内阻、电压、温度等参数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8FF150-4F89-EC9F-52C7-CB082C410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5"/>
          <a:stretch/>
        </p:blipFill>
        <p:spPr>
          <a:xfrm>
            <a:off x="154745" y="895766"/>
            <a:ext cx="11882510" cy="47393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D0B111F-C36C-D9E4-1256-E93E1DCA9D3C}"/>
              </a:ext>
            </a:extLst>
          </p:cNvPr>
          <p:cNvSpPr/>
          <p:nvPr/>
        </p:nvSpPr>
        <p:spPr>
          <a:xfrm>
            <a:off x="919480" y="934767"/>
            <a:ext cx="1674368" cy="2336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24115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9BB295-A5CF-8100-BF1E-922D6454F7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5"/>
          <a:stretch/>
        </p:blipFill>
        <p:spPr>
          <a:xfrm>
            <a:off x="147174" y="895766"/>
            <a:ext cx="11882509" cy="473938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机柜环境监控页面</a:t>
            </a:r>
          </a:p>
        </p:txBody>
      </p:sp>
      <p:sp>
        <p:nvSpPr>
          <p:cNvPr id="7" name="矩形 6"/>
          <p:cNvSpPr/>
          <p:nvPr/>
        </p:nvSpPr>
        <p:spPr>
          <a:xfrm>
            <a:off x="557204" y="5577694"/>
            <a:ext cx="9577396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操作区点击“环境”按钮，显示区显示为“机柜温湿度”页，该页包括方仓内机柜上、中、下的温度、湿度值。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382789-C14E-AF2F-0F1D-5442E1C20E5F}"/>
              </a:ext>
            </a:extLst>
          </p:cNvPr>
          <p:cNvSpPr/>
          <p:nvPr/>
        </p:nvSpPr>
        <p:spPr>
          <a:xfrm>
            <a:off x="919480" y="934767"/>
            <a:ext cx="1674368" cy="2336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2597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75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175" y="869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6" name="矩形 25"/>
          <p:cNvSpPr/>
          <p:nvPr/>
        </p:nvSpPr>
        <p:spPr>
          <a:xfrm>
            <a:off x="1699260" y="1704975"/>
            <a:ext cx="8801100" cy="331089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57007" y="336042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共济科技简介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93397" y="1721742"/>
            <a:ext cx="150874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0" dirty="0">
                <a:solidFill>
                  <a:schemeClr val="bg2">
                    <a:lumMod val="5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01</a:t>
            </a:r>
            <a:endParaRPr kumimoji="1" lang="zh-CN" altLang="en-US" sz="11000" dirty="0">
              <a:solidFill>
                <a:schemeClr val="bg2">
                  <a:lumMod val="5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47F305-E5E9-A9B1-1FF3-FA0A31901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5"/>
          <a:stretch/>
        </p:blipFill>
        <p:spPr>
          <a:xfrm>
            <a:off x="162317" y="895765"/>
            <a:ext cx="11907387" cy="473938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</a:rPr>
              <a:t>HVDC</a:t>
            </a:r>
            <a:r>
              <a:rPr lang="zh-CN" altLang="en-US" sz="3200" dirty="0">
                <a:solidFill>
                  <a:schemeClr val="tx1"/>
                </a:solidFill>
              </a:rPr>
              <a:t>监控页面</a:t>
            </a:r>
          </a:p>
        </p:txBody>
      </p:sp>
      <p:sp>
        <p:nvSpPr>
          <p:cNvPr id="7" name="矩形 6"/>
          <p:cNvSpPr/>
          <p:nvPr/>
        </p:nvSpPr>
        <p:spPr>
          <a:xfrm>
            <a:off x="557204" y="5577694"/>
            <a:ext cx="9577396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操作区点击“</a:t>
            </a:r>
            <a:r>
              <a:rPr lang="en-US" altLang="zh-CN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HVDC”</a:t>
            </a: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按钮，显示区显示为“</a:t>
            </a:r>
            <a:r>
              <a:rPr lang="en-US" altLang="zh-CN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HVDC”</a:t>
            </a: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页，该页包括</a:t>
            </a:r>
            <a:r>
              <a:rPr lang="en-US" altLang="zh-CN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HVDC</a:t>
            </a: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电路图和电池实时数据两部分。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382789-C14E-AF2F-0F1D-5442E1C20E5F}"/>
              </a:ext>
            </a:extLst>
          </p:cNvPr>
          <p:cNvSpPr/>
          <p:nvPr/>
        </p:nvSpPr>
        <p:spPr>
          <a:xfrm>
            <a:off x="919480" y="934767"/>
            <a:ext cx="1674368" cy="2336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20708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其他方仓监控页面示意图</a:t>
            </a:r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B5775A-B78C-BA60-DAFB-12124FBB52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5" y="822960"/>
            <a:ext cx="4680351" cy="26326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F31AA9-DEFB-71C3-F350-4DB63B988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5" y="3759042"/>
            <a:ext cx="4680351" cy="26326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D8949D2-8B0B-6936-A93F-DFED4EE7FD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786" y="822960"/>
            <a:ext cx="5134348" cy="262440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6B427A-EB5E-02E1-5089-6A0576BD8C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70" y="3759041"/>
            <a:ext cx="5134170" cy="2624313"/>
          </a:xfrm>
          <a:prstGeom prst="rect">
            <a:avLst/>
          </a:prstGeom>
        </p:spPr>
      </p:pic>
      <p:sp>
        <p:nvSpPr>
          <p:cNvPr id="15" name="Shape 445">
            <a:extLst>
              <a:ext uri="{FF2B5EF4-FFF2-40B4-BE49-F238E27FC236}">
                <a16:creationId xmlns:a16="http://schemas.microsoft.com/office/drawing/2014/main" id="{6849B419-B5D8-4BBD-7635-7FC1B690CBD7}"/>
              </a:ext>
            </a:extLst>
          </p:cNvPr>
          <p:cNvSpPr/>
          <p:nvPr/>
        </p:nvSpPr>
        <p:spPr>
          <a:xfrm>
            <a:off x="2369599" y="3396489"/>
            <a:ext cx="112851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电力方仓主页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6" name="Shape 445">
            <a:extLst>
              <a:ext uri="{FF2B5EF4-FFF2-40B4-BE49-F238E27FC236}">
                <a16:creationId xmlns:a16="http://schemas.microsoft.com/office/drawing/2014/main" id="{03490CED-0E47-9E9D-6C10-287F48672D55}"/>
              </a:ext>
            </a:extLst>
          </p:cNvPr>
          <p:cNvSpPr/>
          <p:nvPr/>
        </p:nvSpPr>
        <p:spPr>
          <a:xfrm>
            <a:off x="2284576" y="6388119"/>
            <a:ext cx="1487588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电力方仓配电拓扑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7" name="Shape 445">
            <a:extLst>
              <a:ext uri="{FF2B5EF4-FFF2-40B4-BE49-F238E27FC236}">
                <a16:creationId xmlns:a16="http://schemas.microsoft.com/office/drawing/2014/main" id="{981D6E81-8DFA-9657-C65D-E5B6573E8487}"/>
              </a:ext>
            </a:extLst>
          </p:cNvPr>
          <p:cNvSpPr/>
          <p:nvPr/>
        </p:nvSpPr>
        <p:spPr>
          <a:xfrm>
            <a:off x="7765813" y="6324277"/>
            <a:ext cx="1308051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电量仪监控页面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Shape 445">
            <a:extLst>
              <a:ext uri="{FF2B5EF4-FFF2-40B4-BE49-F238E27FC236}">
                <a16:creationId xmlns:a16="http://schemas.microsoft.com/office/drawing/2014/main" id="{73C683A6-3A1D-835B-B2CB-BFF4F208982B}"/>
              </a:ext>
            </a:extLst>
          </p:cNvPr>
          <p:cNvSpPr/>
          <p:nvPr/>
        </p:nvSpPr>
        <p:spPr>
          <a:xfrm>
            <a:off x="7785306" y="3388196"/>
            <a:ext cx="1118897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UPS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监控页面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18744098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EF43EE-4D9C-0DDA-4F15-3B39E18C52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6" t="10962" r="9384" b="2688"/>
          <a:stretch/>
        </p:blipFill>
        <p:spPr>
          <a:xfrm>
            <a:off x="688195" y="3753206"/>
            <a:ext cx="4680000" cy="262548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其他方仓监控页面示意图</a:t>
            </a:r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5" name="Shape 445">
            <a:extLst>
              <a:ext uri="{FF2B5EF4-FFF2-40B4-BE49-F238E27FC236}">
                <a16:creationId xmlns:a16="http://schemas.microsoft.com/office/drawing/2014/main" id="{6849B419-B5D8-4BBD-7635-7FC1B690CBD7}"/>
              </a:ext>
            </a:extLst>
          </p:cNvPr>
          <p:cNvSpPr/>
          <p:nvPr/>
        </p:nvSpPr>
        <p:spPr>
          <a:xfrm>
            <a:off x="2369599" y="3392342"/>
            <a:ext cx="112851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电力方仓主页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6" name="Shape 445">
            <a:extLst>
              <a:ext uri="{FF2B5EF4-FFF2-40B4-BE49-F238E27FC236}">
                <a16:creationId xmlns:a16="http://schemas.microsoft.com/office/drawing/2014/main" id="{03490CED-0E47-9E9D-6C10-287F48672D55}"/>
              </a:ext>
            </a:extLst>
          </p:cNvPr>
          <p:cNvSpPr/>
          <p:nvPr/>
        </p:nvSpPr>
        <p:spPr>
          <a:xfrm>
            <a:off x="2284576" y="6324277"/>
            <a:ext cx="1487588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电力方仓配电拓扑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7" name="Shape 445">
            <a:extLst>
              <a:ext uri="{FF2B5EF4-FFF2-40B4-BE49-F238E27FC236}">
                <a16:creationId xmlns:a16="http://schemas.microsoft.com/office/drawing/2014/main" id="{981D6E81-8DFA-9657-C65D-E5B6573E8487}"/>
              </a:ext>
            </a:extLst>
          </p:cNvPr>
          <p:cNvSpPr/>
          <p:nvPr/>
        </p:nvSpPr>
        <p:spPr>
          <a:xfrm>
            <a:off x="7855581" y="6324277"/>
            <a:ext cx="112851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铜排测温展示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Shape 445">
            <a:extLst>
              <a:ext uri="{FF2B5EF4-FFF2-40B4-BE49-F238E27FC236}">
                <a16:creationId xmlns:a16="http://schemas.microsoft.com/office/drawing/2014/main" id="{73C683A6-3A1D-835B-B2CB-BFF4F208982B}"/>
              </a:ext>
            </a:extLst>
          </p:cNvPr>
          <p:cNvSpPr/>
          <p:nvPr/>
        </p:nvSpPr>
        <p:spPr>
          <a:xfrm>
            <a:off x="7690729" y="3392342"/>
            <a:ext cx="1308050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配电柜数据展示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BD7A34-A46A-2522-141E-EB7E45E03A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 t="14344" r="13558"/>
          <a:stretch/>
        </p:blipFill>
        <p:spPr>
          <a:xfrm>
            <a:off x="6079838" y="3753206"/>
            <a:ext cx="4680000" cy="26680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BE4CBC-CF5C-5C47-75B7-CEBAE17FE6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3" t="10572" r="9187" b="1337"/>
          <a:stretch/>
        </p:blipFill>
        <p:spPr>
          <a:xfrm>
            <a:off x="688195" y="750600"/>
            <a:ext cx="4680000" cy="267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25C96C-806B-C8E1-7468-8739E6F1321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 t="10452" r="9334" b="2654"/>
          <a:stretch/>
        </p:blipFill>
        <p:spPr>
          <a:xfrm>
            <a:off x="6079838" y="750600"/>
            <a:ext cx="4680000" cy="26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7827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E:\Desktop\1.png">
            <a:extLst>
              <a:ext uri="{FF2B5EF4-FFF2-40B4-BE49-F238E27FC236}">
                <a16:creationId xmlns:a16="http://schemas.microsoft.com/office/drawing/2014/main" id="{553ABB9C-54BD-5AF5-9442-057471A95F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3" y="3728716"/>
            <a:ext cx="5400000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E:\Desktop\1.png">
            <a:extLst>
              <a:ext uri="{FF2B5EF4-FFF2-40B4-BE49-F238E27FC236}">
                <a16:creationId xmlns:a16="http://schemas.microsoft.com/office/drawing/2014/main" id="{B6C7F2F9-2BCA-D368-15D9-CE8FD07BF0D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11" y="690792"/>
            <a:ext cx="5400000" cy="28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矩形 28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微模块监控页面示意图</a:t>
            </a:r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5" name="图片 4" descr="E:\Desktop\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3" y="690792"/>
            <a:ext cx="5400000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E:\Desktop\1.png">
            <a:extLst>
              <a:ext uri="{FF2B5EF4-FFF2-40B4-BE49-F238E27FC236}">
                <a16:creationId xmlns:a16="http://schemas.microsoft.com/office/drawing/2014/main" id="{1D0861E0-CF79-8E08-54FB-38EBE495F20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11" y="3728716"/>
            <a:ext cx="5400000" cy="28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445">
            <a:extLst>
              <a:ext uri="{FF2B5EF4-FFF2-40B4-BE49-F238E27FC236}">
                <a16:creationId xmlns:a16="http://schemas.microsoft.com/office/drawing/2014/main" id="{E310D37B-F641-9AD2-D1E0-92723E0A6F33}"/>
              </a:ext>
            </a:extLst>
          </p:cNvPr>
          <p:cNvSpPr/>
          <p:nvPr/>
        </p:nvSpPr>
        <p:spPr>
          <a:xfrm>
            <a:off x="2279831" y="3392342"/>
            <a:ext cx="1308051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微模块监控主页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6" name="Shape 445">
            <a:extLst>
              <a:ext uri="{FF2B5EF4-FFF2-40B4-BE49-F238E27FC236}">
                <a16:creationId xmlns:a16="http://schemas.microsoft.com/office/drawing/2014/main" id="{A4519CEE-F217-0F97-0C22-158E6257704B}"/>
              </a:ext>
            </a:extLst>
          </p:cNvPr>
          <p:cNvSpPr/>
          <p:nvPr/>
        </p:nvSpPr>
        <p:spPr>
          <a:xfrm>
            <a:off x="2369600" y="6417285"/>
            <a:ext cx="112851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详细告警页面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1" name="Shape 445">
            <a:extLst>
              <a:ext uri="{FF2B5EF4-FFF2-40B4-BE49-F238E27FC236}">
                <a16:creationId xmlns:a16="http://schemas.microsoft.com/office/drawing/2014/main" id="{7B3FB0A1-CC8D-DC02-FA9C-922F747F09F2}"/>
              </a:ext>
            </a:extLst>
          </p:cNvPr>
          <p:cNvSpPr/>
          <p:nvPr/>
        </p:nvSpPr>
        <p:spPr>
          <a:xfrm>
            <a:off x="8361964" y="3392342"/>
            <a:ext cx="112851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配电监控拓扑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3" name="Shape 445">
            <a:extLst>
              <a:ext uri="{FF2B5EF4-FFF2-40B4-BE49-F238E27FC236}">
                <a16:creationId xmlns:a16="http://schemas.microsoft.com/office/drawing/2014/main" id="{4236F02D-A33C-8DF9-D1A8-DA1CE91D7B65}"/>
              </a:ext>
            </a:extLst>
          </p:cNvPr>
          <p:cNvSpPr/>
          <p:nvPr/>
        </p:nvSpPr>
        <p:spPr>
          <a:xfrm>
            <a:off x="8361964" y="6430266"/>
            <a:ext cx="112851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末端配电监控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832429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E:\Desktop\1.png">
            <a:extLst>
              <a:ext uri="{FF2B5EF4-FFF2-40B4-BE49-F238E27FC236}">
                <a16:creationId xmlns:a16="http://schemas.microsoft.com/office/drawing/2014/main" id="{5A3B9FC5-BDAC-3647-E025-339A760A4D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3" y="3728716"/>
            <a:ext cx="5400000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E:\Desktop\QQ图片20230424141441.png">
            <a:extLst>
              <a:ext uri="{FF2B5EF4-FFF2-40B4-BE49-F238E27FC236}">
                <a16:creationId xmlns:a16="http://schemas.microsoft.com/office/drawing/2014/main" id="{D74D1AC2-B44A-E2D2-297B-4927DBCD98F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11" y="3728716"/>
            <a:ext cx="5400000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Desktop\KWW9AU15$EWP54`VGS%W1$D.png">
            <a:extLst>
              <a:ext uri="{FF2B5EF4-FFF2-40B4-BE49-F238E27FC236}">
                <a16:creationId xmlns:a16="http://schemas.microsoft.com/office/drawing/2014/main" id="{BB75FAC0-D3B9-F3A5-1B03-A414D0CED43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61" y="702367"/>
            <a:ext cx="5400000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E:\Desktop\]C0YJY)](9X%}@PD(])[GRY.png">
            <a:extLst>
              <a:ext uri="{FF2B5EF4-FFF2-40B4-BE49-F238E27FC236}">
                <a16:creationId xmlns:a16="http://schemas.microsoft.com/office/drawing/2014/main" id="{267AE970-85D6-5323-16BE-70A3BBBD645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8" y="690792"/>
            <a:ext cx="5400000" cy="28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矩形 28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微模块监控页面示意图</a:t>
            </a:r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Shape 445">
            <a:extLst>
              <a:ext uri="{FF2B5EF4-FFF2-40B4-BE49-F238E27FC236}">
                <a16:creationId xmlns:a16="http://schemas.microsoft.com/office/drawing/2014/main" id="{E310D37B-F641-9AD2-D1E0-92723E0A6F33}"/>
              </a:ext>
            </a:extLst>
          </p:cNvPr>
          <p:cNvSpPr/>
          <p:nvPr/>
        </p:nvSpPr>
        <p:spPr>
          <a:xfrm>
            <a:off x="2290251" y="3392342"/>
            <a:ext cx="1287212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HVDC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监控页面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6" name="Shape 445">
            <a:extLst>
              <a:ext uri="{FF2B5EF4-FFF2-40B4-BE49-F238E27FC236}">
                <a16:creationId xmlns:a16="http://schemas.microsoft.com/office/drawing/2014/main" id="{A4519CEE-F217-0F97-0C22-158E6257704B}"/>
              </a:ext>
            </a:extLst>
          </p:cNvPr>
          <p:cNvSpPr/>
          <p:nvPr/>
        </p:nvSpPr>
        <p:spPr>
          <a:xfrm>
            <a:off x="2369600" y="6417285"/>
            <a:ext cx="112851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安防监控页面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1" name="Shape 445">
            <a:extLst>
              <a:ext uri="{FF2B5EF4-FFF2-40B4-BE49-F238E27FC236}">
                <a16:creationId xmlns:a16="http://schemas.microsoft.com/office/drawing/2014/main" id="{7B3FB0A1-CC8D-DC02-FA9C-922F747F09F2}"/>
              </a:ext>
            </a:extLst>
          </p:cNvPr>
          <p:cNvSpPr/>
          <p:nvPr/>
        </p:nvSpPr>
        <p:spPr>
          <a:xfrm>
            <a:off x="8272196" y="3392342"/>
            <a:ext cx="1308050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机柜环境柱状图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3" name="Shape 445">
            <a:extLst>
              <a:ext uri="{FF2B5EF4-FFF2-40B4-BE49-F238E27FC236}">
                <a16:creationId xmlns:a16="http://schemas.microsoft.com/office/drawing/2014/main" id="{4236F02D-A33C-8DF9-D1A8-DA1CE91D7B65}"/>
              </a:ext>
            </a:extLst>
          </p:cNvPr>
          <p:cNvSpPr/>
          <p:nvPr/>
        </p:nvSpPr>
        <p:spPr>
          <a:xfrm>
            <a:off x="8361964" y="6430266"/>
            <a:ext cx="112851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机柜环境数据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228822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E:\Desktop\QQ图片20230424143313.png">
            <a:extLst>
              <a:ext uri="{FF2B5EF4-FFF2-40B4-BE49-F238E27FC236}">
                <a16:creationId xmlns:a16="http://schemas.microsoft.com/office/drawing/2014/main" id="{C7254402-BD98-9871-997A-0F498C99A09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11" y="3728716"/>
            <a:ext cx="5400000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Desktop\H}@X(JGLSD611Z5DFEN%_}I.png">
            <a:extLst>
              <a:ext uri="{FF2B5EF4-FFF2-40B4-BE49-F238E27FC236}">
                <a16:creationId xmlns:a16="http://schemas.microsoft.com/office/drawing/2014/main" id="{AEA969B5-F411-D40A-5642-126E6D5519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61" y="702367"/>
            <a:ext cx="5400000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E:\Desktop\QQ图片20230424152215.png">
            <a:extLst>
              <a:ext uri="{FF2B5EF4-FFF2-40B4-BE49-F238E27FC236}">
                <a16:creationId xmlns:a16="http://schemas.microsoft.com/office/drawing/2014/main" id="{42BDEDFF-5B1F-CF51-6365-24FB47E4EC1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3" y="3728716"/>
            <a:ext cx="5400000" cy="2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E:\Desktop\U位可视化.png">
            <a:extLst>
              <a:ext uri="{FF2B5EF4-FFF2-40B4-BE49-F238E27FC236}">
                <a16:creationId xmlns:a16="http://schemas.microsoft.com/office/drawing/2014/main" id="{72883E3A-DDE7-5AB5-5CBB-613A625C8B3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3" y="690792"/>
            <a:ext cx="5400000" cy="28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矩形 28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微模块监控页面示意图</a:t>
            </a:r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Shape 445">
            <a:extLst>
              <a:ext uri="{FF2B5EF4-FFF2-40B4-BE49-F238E27FC236}">
                <a16:creationId xmlns:a16="http://schemas.microsoft.com/office/drawing/2014/main" id="{E310D37B-F641-9AD2-D1E0-92723E0A6F33}"/>
              </a:ext>
            </a:extLst>
          </p:cNvPr>
          <p:cNvSpPr/>
          <p:nvPr/>
        </p:nvSpPr>
        <p:spPr>
          <a:xfrm>
            <a:off x="2212505" y="3392342"/>
            <a:ext cx="144270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U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位资产管理页面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6" name="Shape 445">
            <a:extLst>
              <a:ext uri="{FF2B5EF4-FFF2-40B4-BE49-F238E27FC236}">
                <a16:creationId xmlns:a16="http://schemas.microsoft.com/office/drawing/2014/main" id="{A4519CEE-F217-0F97-0C22-158E6257704B}"/>
              </a:ext>
            </a:extLst>
          </p:cNvPr>
          <p:cNvSpPr/>
          <p:nvPr/>
        </p:nvSpPr>
        <p:spPr>
          <a:xfrm>
            <a:off x="2374409" y="6417285"/>
            <a:ext cx="1118897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UPS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监控页面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1" name="Shape 445">
            <a:extLst>
              <a:ext uri="{FF2B5EF4-FFF2-40B4-BE49-F238E27FC236}">
                <a16:creationId xmlns:a16="http://schemas.microsoft.com/office/drawing/2014/main" id="{7B3FB0A1-CC8D-DC02-FA9C-922F747F09F2}"/>
              </a:ext>
            </a:extLst>
          </p:cNvPr>
          <p:cNvSpPr/>
          <p:nvPr/>
        </p:nvSpPr>
        <p:spPr>
          <a:xfrm>
            <a:off x="8272196" y="3392342"/>
            <a:ext cx="1308050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空调监控柱状图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3" name="Shape 445">
            <a:extLst>
              <a:ext uri="{FF2B5EF4-FFF2-40B4-BE49-F238E27FC236}">
                <a16:creationId xmlns:a16="http://schemas.microsoft.com/office/drawing/2014/main" id="{4236F02D-A33C-8DF9-D1A8-DA1CE91D7B65}"/>
              </a:ext>
            </a:extLst>
          </p:cNvPr>
          <p:cNvSpPr/>
          <p:nvPr/>
        </p:nvSpPr>
        <p:spPr>
          <a:xfrm>
            <a:off x="8361964" y="6430266"/>
            <a:ext cx="112851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空调监控数据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882768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65ACE3C-1A1A-7D36-CB30-3B10438B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203" y="3704853"/>
            <a:ext cx="4993200" cy="2806774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微模块监控页面示意图</a:t>
            </a:r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Shape 445">
            <a:extLst>
              <a:ext uri="{FF2B5EF4-FFF2-40B4-BE49-F238E27FC236}">
                <a16:creationId xmlns:a16="http://schemas.microsoft.com/office/drawing/2014/main" id="{E310D37B-F641-9AD2-D1E0-92723E0A6F33}"/>
              </a:ext>
            </a:extLst>
          </p:cNvPr>
          <p:cNvSpPr/>
          <p:nvPr/>
        </p:nvSpPr>
        <p:spPr>
          <a:xfrm>
            <a:off x="2279832" y="3392342"/>
            <a:ext cx="1308051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微模块监控主页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6" name="Shape 445">
            <a:extLst>
              <a:ext uri="{FF2B5EF4-FFF2-40B4-BE49-F238E27FC236}">
                <a16:creationId xmlns:a16="http://schemas.microsoft.com/office/drawing/2014/main" id="{A4519CEE-F217-0F97-0C22-158E6257704B}"/>
              </a:ext>
            </a:extLst>
          </p:cNvPr>
          <p:cNvSpPr/>
          <p:nvPr/>
        </p:nvSpPr>
        <p:spPr>
          <a:xfrm>
            <a:off x="2374409" y="6417285"/>
            <a:ext cx="1118897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安防监控页面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1" name="Shape 445">
            <a:extLst>
              <a:ext uri="{FF2B5EF4-FFF2-40B4-BE49-F238E27FC236}">
                <a16:creationId xmlns:a16="http://schemas.microsoft.com/office/drawing/2014/main" id="{7B3FB0A1-CC8D-DC02-FA9C-922F747F09F2}"/>
              </a:ext>
            </a:extLst>
          </p:cNvPr>
          <p:cNvSpPr/>
          <p:nvPr/>
        </p:nvSpPr>
        <p:spPr>
          <a:xfrm>
            <a:off x="8361964" y="3392342"/>
            <a:ext cx="112851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空调监控页面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3" name="Shape 445">
            <a:extLst>
              <a:ext uri="{FF2B5EF4-FFF2-40B4-BE49-F238E27FC236}">
                <a16:creationId xmlns:a16="http://schemas.microsoft.com/office/drawing/2014/main" id="{4236F02D-A33C-8DF9-D1A8-DA1CE91D7B65}"/>
              </a:ext>
            </a:extLst>
          </p:cNvPr>
          <p:cNvSpPr/>
          <p:nvPr/>
        </p:nvSpPr>
        <p:spPr>
          <a:xfrm>
            <a:off x="8361964" y="6430266"/>
            <a:ext cx="1128514" cy="336374"/>
          </a:xfrm>
          <a:prstGeom prst="rect">
            <a:avLst/>
          </a:prstGeom>
          <a:noFill/>
          <a:ln w="12700">
            <a:noFill/>
          </a:ln>
        </p:spPr>
        <p:txBody>
          <a:bodyPr wrap="none" lIns="25400" tIns="25400" rIns="25400" bIns="25400" anchor="ctr">
            <a:spAutoFit/>
          </a:bodyPr>
          <a:lstStyle/>
          <a:p>
            <a:pPr algn="ctr" defTabSz="412750" hangingPunct="0">
              <a:lnSpc>
                <a:spcPct val="15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资产管理页面</a:t>
            </a:r>
            <a:endParaRPr lang="zh-CN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0CBE89-1089-3CB7-1F36-96732B8F8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08" y="690078"/>
            <a:ext cx="4993269" cy="28087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938249-90CF-CA63-26B3-953C1F21E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204" y="690078"/>
            <a:ext cx="4993269" cy="28087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BD56F7-18A9-675D-9B0A-7CB15F797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07" y="3704853"/>
            <a:ext cx="4993269" cy="28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66887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75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175" y="869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6" name="矩形 25"/>
          <p:cNvSpPr/>
          <p:nvPr/>
        </p:nvSpPr>
        <p:spPr>
          <a:xfrm>
            <a:off x="1699260" y="1704975"/>
            <a:ext cx="8801100" cy="331089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93998" y="3228378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主要硬件配置介绍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93397" y="1721742"/>
            <a:ext cx="150874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0" dirty="0">
                <a:solidFill>
                  <a:schemeClr val="bg2">
                    <a:lumMod val="5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03</a:t>
            </a:r>
            <a:endParaRPr kumimoji="1" lang="zh-CN" altLang="en-US" sz="11000" dirty="0">
              <a:solidFill>
                <a:schemeClr val="bg2">
                  <a:lumMod val="5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2547153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131389" y="114620"/>
            <a:ext cx="11762263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b="0" dirty="0">
                <a:sym typeface="+mn-ea"/>
              </a:rPr>
              <a:t>一体化采集监控主机</a:t>
            </a: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4" y="164994"/>
            <a:ext cx="1939448" cy="52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A0C0793-7ED6-22E3-81E1-B52381EEF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28032"/>
              </p:ext>
            </p:extLst>
          </p:nvPr>
        </p:nvGraphicFramePr>
        <p:xfrm>
          <a:off x="439177" y="2139898"/>
          <a:ext cx="5336430" cy="4603482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018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28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监控主机</a:t>
                      </a:r>
                      <a:endParaRPr lang="zh-CN" alt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LGU-C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4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ARM Cortex-A55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处理器</a:t>
                      </a:r>
                      <a:r>
                        <a:rPr lang="zh-CN" altLang="zh-CN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；四核 主频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2.0GHz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764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操作系统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Linux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嵌入式操作系统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764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存储能力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内存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2GB</a:t>
                      </a: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  <a:r>
                        <a:rPr lang="en-US" altLang="zh-CN" sz="14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16G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（支持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TF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卡扩展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128GB/SATA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扩展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1TB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975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接口资源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RS232/RS485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RS485×8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DI×8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DO×2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12V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电源输出端子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×2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endParaRPr lang="en-US" altLang="zh-CN" sz="14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10M/100M/1000M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网口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10M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altLang="zh-CN" sz="14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100M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网口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×1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783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扩展卡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支持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张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串口扩展卡、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张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串口扩展卡，最大支持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</a:t>
                      </a: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路串口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783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工作电源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支持交、直流双电源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/-</a:t>
                      </a:r>
                      <a:r>
                        <a:rPr lang="en-US" altLang="zh-CN" sz="14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48VDC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764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安装尺寸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英寸，</a:t>
                      </a:r>
                      <a:r>
                        <a:rPr lang="en-US" altLang="zh-CN" sz="14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1U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标准机架安装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764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工作环境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工作温度：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55℃</a:t>
                      </a:r>
                    </a:p>
                    <a:p>
                      <a:pPr algn="l" rtl="0" fontAlgn="ctr">
                        <a:lnSpc>
                          <a:spcPct val="150000"/>
                        </a:lnSpc>
                      </a:pP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工作湿度：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（无凝露）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图片 6">
            <a:extLst>
              <a:ext uri="{FF2B5EF4-FFF2-40B4-BE49-F238E27FC236}">
                <a16:creationId xmlns:a16="http://schemas.microsoft.com/office/drawing/2014/main" id="{5091DA68-A5ED-1E8C-2D26-94BA4D3F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t="20447" r="26704" b="68108"/>
          <a:stretch>
            <a:fillRect/>
          </a:stretch>
        </p:blipFill>
        <p:spPr bwMode="auto">
          <a:xfrm>
            <a:off x="6513419" y="1553042"/>
            <a:ext cx="4431076" cy="54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001">
            <a:extLst>
              <a:ext uri="{FF2B5EF4-FFF2-40B4-BE49-F238E27FC236}">
                <a16:creationId xmlns:a16="http://schemas.microsoft.com/office/drawing/2014/main" id="{5744AF76-3C0E-D604-7146-CC1986135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t="7811" r="4671" b="65907"/>
          <a:stretch>
            <a:fillRect/>
          </a:stretch>
        </p:blipFill>
        <p:spPr bwMode="auto">
          <a:xfrm>
            <a:off x="6429466" y="1027351"/>
            <a:ext cx="4515029" cy="5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0B555B3-EC3E-2AAD-F3B8-E54F89262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889524"/>
              </p:ext>
            </p:extLst>
          </p:nvPr>
        </p:nvGraphicFramePr>
        <p:xfrm>
          <a:off x="5916507" y="2139898"/>
          <a:ext cx="5624900" cy="45746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766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监控主机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LGU-F</a:t>
                      </a: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920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CPU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Intel </a:t>
                      </a:r>
                      <a:r>
                        <a:rPr lang="zh-CN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赛扬四核四线程处理器；单核主频高达</a:t>
                      </a:r>
                      <a:r>
                        <a:rPr lang="en-US" altLang="zh-CN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2.0GHz</a:t>
                      </a:r>
                      <a:endParaRPr lang="zh-CN" alt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20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操作系统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Linux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嵌入式操作系统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20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存储能力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内存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4GB</a:t>
                      </a:r>
                    </a:p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  <a:r>
                        <a:rPr lang="en-US" altLang="zh-CN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500GB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（支持容量定制）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接口资源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RS232/RS485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×2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RS485×14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DO×2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USB 2.0×2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USB 3.0×1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HDMI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接口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×1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12V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电源输出端子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×2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10M/100M/1000M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网口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×1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10M/100M</a:t>
                      </a:r>
                      <a:r>
                        <a:rPr lang="zh-CN" altLang="en-US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网口</a:t>
                      </a:r>
                      <a:r>
                        <a:rPr lang="en-US" altLang="zh-CN" sz="14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×1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960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串口扩展卡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可选配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张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串口扩展卡，最大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支持</a:t>
                      </a:r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r>
                        <a:rPr 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路串口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960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工作电源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支持交、直流单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双电源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/-</a:t>
                      </a:r>
                      <a:r>
                        <a:rPr lang="en-US" altLang="zh-CN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48VDC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单电源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920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安装尺寸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英寸，</a:t>
                      </a:r>
                      <a:r>
                        <a:rPr lang="en-US" altLang="zh-CN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1U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标准机架安装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5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工作环境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工作温度：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-10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55℃</a:t>
                      </a:r>
                      <a:b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</a:b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工作湿度：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altLang="zh-C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95%</a:t>
                      </a:r>
                      <a:r>
                        <a:rPr lang="zh-CN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（无凝露）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20555B50-2FD6-14B5-8505-5E0BFA20481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9" y="1027351"/>
            <a:ext cx="4308158" cy="39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313742-AB4C-B59F-D255-3528A3D14F1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9" y="1551400"/>
            <a:ext cx="4308158" cy="4579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92009018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131389" y="114620"/>
            <a:ext cx="11762263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b="0" dirty="0">
                <a:sym typeface="+mn-ea"/>
              </a:rPr>
              <a:t>一体化采集、监控主机特性</a:t>
            </a: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4" y="164994"/>
            <a:ext cx="1939448" cy="52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Group 71">
            <a:extLst>
              <a:ext uri="{FF2B5EF4-FFF2-40B4-BE49-F238E27FC236}">
                <a16:creationId xmlns:a16="http://schemas.microsoft.com/office/drawing/2014/main" id="{A85B8CF0-6D5C-EEA5-237E-7C4150CAC669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64" y="4278539"/>
            <a:ext cx="2187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oup 37">
            <a:extLst>
              <a:ext uri="{FF2B5EF4-FFF2-40B4-BE49-F238E27FC236}">
                <a16:creationId xmlns:a16="http://schemas.microsoft.com/office/drawing/2014/main" id="{1B2D4923-6EA9-5ADC-9B1A-A92DE7262D43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39" y="3456214"/>
            <a:ext cx="1285875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oup 56">
            <a:extLst>
              <a:ext uri="{FF2B5EF4-FFF2-40B4-BE49-F238E27FC236}">
                <a16:creationId xmlns:a16="http://schemas.microsoft.com/office/drawing/2014/main" id="{F107CB60-4A75-D854-B007-E192D1C4A876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27" y="3810227"/>
            <a:ext cx="51752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oup 63">
            <a:extLst>
              <a:ext uri="{FF2B5EF4-FFF2-40B4-BE49-F238E27FC236}">
                <a16:creationId xmlns:a16="http://schemas.microsoft.com/office/drawing/2014/main" id="{FABFDA3E-5DB7-3F69-9BCE-CE55E8A0E441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589" y="2498952"/>
            <a:ext cx="76200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oup 68">
            <a:extLst>
              <a:ext uri="{FF2B5EF4-FFF2-40B4-BE49-F238E27FC236}">
                <a16:creationId xmlns:a16="http://schemas.microsoft.com/office/drawing/2014/main" id="{EF8FEC85-7C8F-F885-BA8E-32264BDEE7B6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02" y="3456214"/>
            <a:ext cx="115887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oup 93">
            <a:extLst>
              <a:ext uri="{FF2B5EF4-FFF2-40B4-BE49-F238E27FC236}">
                <a16:creationId xmlns:a16="http://schemas.microsoft.com/office/drawing/2014/main" id="{1B436FF6-8659-2467-52F9-E7F7B6F9B683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252" y="2498952"/>
            <a:ext cx="1030287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oup 101">
            <a:extLst>
              <a:ext uri="{FF2B5EF4-FFF2-40B4-BE49-F238E27FC236}">
                <a16:creationId xmlns:a16="http://schemas.microsoft.com/office/drawing/2014/main" id="{F6F0F3C3-EBD4-2954-15F5-1739C465DFF9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964" y="2498952"/>
            <a:ext cx="1590675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oup 131">
            <a:extLst>
              <a:ext uri="{FF2B5EF4-FFF2-40B4-BE49-F238E27FC236}">
                <a16:creationId xmlns:a16="http://schemas.microsoft.com/office/drawing/2014/main" id="{3AF42139-61A6-A3D4-13F5-19CC9F955882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27" y="2498952"/>
            <a:ext cx="57308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40">
            <a:extLst>
              <a:ext uri="{FF2B5EF4-FFF2-40B4-BE49-F238E27FC236}">
                <a16:creationId xmlns:a16="http://schemas.microsoft.com/office/drawing/2014/main" id="{E00B9DDF-D503-8F8A-1C7C-CBE07A1819C8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1709965" y="2217964"/>
            <a:ext cx="647700" cy="649288"/>
          </a:xfrm>
          <a:prstGeom prst="ellipse">
            <a:avLst/>
          </a:prstGeom>
          <a:solidFill>
            <a:srgbClr val="FF5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AU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7" name="Oval 141">
            <a:extLst>
              <a:ext uri="{FF2B5EF4-FFF2-40B4-BE49-F238E27FC236}">
                <a16:creationId xmlns:a16="http://schemas.microsoft.com/office/drawing/2014/main" id="{1FDA2D91-087E-B8E7-7D5D-E320FC64EF71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2637064" y="3102202"/>
            <a:ext cx="647700" cy="647700"/>
          </a:xfrm>
          <a:prstGeom prst="ellipse">
            <a:avLst/>
          </a:prstGeom>
          <a:solidFill>
            <a:srgbClr val="71C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AU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42">
            <a:extLst>
              <a:ext uri="{FF2B5EF4-FFF2-40B4-BE49-F238E27FC236}">
                <a16:creationId xmlns:a16="http://schemas.microsoft.com/office/drawing/2014/main" id="{114DD333-7EAA-23FC-BA15-2116A00B9D6C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687989" y="4005489"/>
            <a:ext cx="647700" cy="649288"/>
          </a:xfrm>
          <a:prstGeom prst="ellipse">
            <a:avLst/>
          </a:prstGeom>
          <a:solidFill>
            <a:srgbClr val="00B1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AU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9" name="Oval 143">
            <a:extLst>
              <a:ext uri="{FF2B5EF4-FFF2-40B4-BE49-F238E27FC236}">
                <a16:creationId xmlns:a16="http://schemas.microsoft.com/office/drawing/2014/main" id="{50534E01-36A0-9471-5001-5D93302CD90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585052" y="4888139"/>
            <a:ext cx="649287" cy="647700"/>
          </a:xfrm>
          <a:prstGeom prst="ellipse">
            <a:avLst/>
          </a:prstGeom>
          <a:solidFill>
            <a:srgbClr val="00CF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AU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144">
            <a:extLst>
              <a:ext uri="{FF2B5EF4-FFF2-40B4-BE49-F238E27FC236}">
                <a16:creationId xmlns:a16="http://schemas.microsoft.com/office/drawing/2014/main" id="{94C0939A-D689-C655-1760-9BA9CEFA0F63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285139" y="3462564"/>
            <a:ext cx="647700" cy="647700"/>
          </a:xfrm>
          <a:prstGeom prst="ellipse">
            <a:avLst/>
          </a:prstGeom>
          <a:solidFill>
            <a:srgbClr val="F7B5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AU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21" name="Oval 145">
            <a:extLst>
              <a:ext uri="{FF2B5EF4-FFF2-40B4-BE49-F238E27FC236}">
                <a16:creationId xmlns:a16="http://schemas.microsoft.com/office/drawing/2014/main" id="{D8D6F6FF-5B90-80FF-67CA-E1346FB5B65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7361464" y="2249714"/>
            <a:ext cx="647700" cy="647700"/>
          </a:xfrm>
          <a:prstGeom prst="ellipse">
            <a:avLst/>
          </a:prstGeom>
          <a:solidFill>
            <a:srgbClr val="008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AU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id-ID" altLang="en-US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val 146">
            <a:extLst>
              <a:ext uri="{FF2B5EF4-FFF2-40B4-BE49-F238E27FC236}">
                <a16:creationId xmlns:a16="http://schemas.microsoft.com/office/drawing/2014/main" id="{A2BEBD77-2839-2B96-BB70-1D72820712BC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9010877" y="3116489"/>
            <a:ext cx="647700" cy="647700"/>
          </a:xfrm>
          <a:prstGeom prst="ellipse">
            <a:avLst/>
          </a:prstGeom>
          <a:solidFill>
            <a:srgbClr val="1755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AU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CN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5E0ADF20-AD57-ABC3-CBF0-B16E87301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977" y="1236889"/>
            <a:ext cx="2000250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Linux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操作系统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>
              <a:lnSpc>
                <a:spcPts val="1700"/>
              </a:lnSpc>
              <a:spcBef>
                <a:spcPct val="40000"/>
              </a:spcBef>
              <a:spcAft>
                <a:spcPts val="400"/>
              </a:spcAft>
              <a:buClr>
                <a:srgbClr val="000000"/>
              </a:buClr>
              <a:buSzPct val="60000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有效避免系统漏洞、病毒入侵、系统垃圾，保证系统稳定运行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B0BFC2F5-B3D1-9190-2CEC-D7B3C93D9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4607" y="2591691"/>
            <a:ext cx="2267743" cy="117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标准带传感器供电接口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>
              <a:lnSpc>
                <a:spcPts val="1700"/>
              </a:lnSpc>
              <a:spcAft>
                <a:spcPts val="1200"/>
              </a:spcAft>
              <a:buSzPct val="60000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通信接口自带电源，无需外接电源模块；统一采用标准接口类型；实现快速部署，即插即用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45C6E26F-0393-DA6D-94A9-BE3FEBDEB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5052" y="4773839"/>
            <a:ext cx="2000250" cy="7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</a:pP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19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英寸标准安装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>
              <a:lnSpc>
                <a:spcPts val="1700"/>
              </a:lnSpc>
              <a:spcAft>
                <a:spcPts val="500"/>
              </a:spcAft>
              <a:buClr>
                <a:schemeClr val="tx1"/>
              </a:buClr>
              <a:buSzPct val="60000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英寸，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尺寸，实现快捷规范安装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Box 35">
            <a:extLst>
              <a:ext uri="{FF2B5EF4-FFF2-40B4-BE49-F238E27FC236}">
                <a16:creationId xmlns:a16="http://schemas.microsoft.com/office/drawing/2014/main" id="{229AFE1C-B764-25C0-B9FA-E8280F10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1167" y="3431101"/>
            <a:ext cx="2000250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分布数据处理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eaLnBrk="1" hangingPunct="1">
              <a:lnSpc>
                <a:spcPts val="17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避免网络中断导致的告警遗失、设备失控，保证告警完整，联动及时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35">
            <a:extLst>
              <a:ext uri="{FF2B5EF4-FFF2-40B4-BE49-F238E27FC236}">
                <a16:creationId xmlns:a16="http://schemas.microsoft.com/office/drawing/2014/main" id="{D620F879-2746-DD3F-F88E-3105F56BF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940" y="5285014"/>
            <a:ext cx="2000250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本地解析功能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eaLnBrk="1" hangingPunct="1">
              <a:lnSpc>
                <a:spcPts val="17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本地数据监控、存储功能，实现本地告警、设备联动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930B4ED3-2402-D302-CA75-5FADEFAE8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557" y="1255066"/>
            <a:ext cx="2000250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700"/>
              </a:lnSpc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分步数据存储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eaLnBrk="1" hangingPunct="1">
              <a:lnSpc>
                <a:spcPts val="17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避免网络中断导致的数据丢失，保证系统数据传输完整性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6D7249FB-79CE-C697-1C85-072F51123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826" y="2511085"/>
            <a:ext cx="2000250" cy="118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7800" defTabSz="108839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60000"/>
              <a:defRPr/>
            </a:pP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分布数据过滤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7800" defTabSz="1088390" fontAlgn="auto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60000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避免垃圾数据涌入集中监控中心，减小处理负担，提高系统运行稳定性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05808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共济公司介绍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6A172DB-713C-8B8B-4F99-97F9D48BDF64}"/>
              </a:ext>
            </a:extLst>
          </p:cNvPr>
          <p:cNvGrpSpPr/>
          <p:nvPr/>
        </p:nvGrpSpPr>
        <p:grpSpPr>
          <a:xfrm>
            <a:off x="413665" y="1287780"/>
            <a:ext cx="11364670" cy="4867156"/>
            <a:chOff x="949250" y="1393074"/>
            <a:chExt cx="10498856" cy="4457062"/>
          </a:xfrm>
        </p:grpSpPr>
        <p:sp>
          <p:nvSpPr>
            <p:cNvPr id="3" name="单圆角矩形 36">
              <a:extLst>
                <a:ext uri="{FF2B5EF4-FFF2-40B4-BE49-F238E27FC236}">
                  <a16:creationId xmlns:a16="http://schemas.microsoft.com/office/drawing/2014/main" id="{0C601628-39AE-CEE5-348C-6C524B710FB9}"/>
                </a:ext>
              </a:extLst>
            </p:cNvPr>
            <p:cNvSpPr/>
            <p:nvPr/>
          </p:nvSpPr>
          <p:spPr>
            <a:xfrm flipH="1">
              <a:off x="963244" y="1393074"/>
              <a:ext cx="2621215" cy="1482437"/>
            </a:xfrm>
            <a:prstGeom prst="round1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0273433-CAA3-3088-74BE-6C84B245A64B}"/>
                </a:ext>
              </a:extLst>
            </p:cNvPr>
            <p:cNvSpPr/>
            <p:nvPr/>
          </p:nvSpPr>
          <p:spPr>
            <a:xfrm>
              <a:off x="3584460" y="1393074"/>
              <a:ext cx="2621215" cy="14824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3DE881F-BBC4-DC44-F029-2E816AEFF667}"/>
                </a:ext>
              </a:extLst>
            </p:cNvPr>
            <p:cNvSpPr/>
            <p:nvPr/>
          </p:nvSpPr>
          <p:spPr>
            <a:xfrm>
              <a:off x="6205675" y="1393074"/>
              <a:ext cx="2621215" cy="148243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6A51348-385C-700A-40AC-2E2FEB933D6D}"/>
                </a:ext>
              </a:extLst>
            </p:cNvPr>
            <p:cNvSpPr/>
            <p:nvPr/>
          </p:nvSpPr>
          <p:spPr>
            <a:xfrm>
              <a:off x="8826891" y="1393074"/>
              <a:ext cx="2621215" cy="14824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958093C-7B91-6839-F48B-77DE94EB74C6}"/>
                </a:ext>
              </a:extLst>
            </p:cNvPr>
            <p:cNvSpPr/>
            <p:nvPr/>
          </p:nvSpPr>
          <p:spPr>
            <a:xfrm>
              <a:off x="963244" y="2875511"/>
              <a:ext cx="2621215" cy="14824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206B92-AFBB-2DFE-C978-901B9F09CE20}"/>
                </a:ext>
              </a:extLst>
            </p:cNvPr>
            <p:cNvSpPr/>
            <p:nvPr/>
          </p:nvSpPr>
          <p:spPr>
            <a:xfrm>
              <a:off x="3584460" y="2875511"/>
              <a:ext cx="2621215" cy="14824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7C8670D-3FD5-84B5-E37E-75AAEA44C2E6}"/>
                </a:ext>
              </a:extLst>
            </p:cNvPr>
            <p:cNvSpPr/>
            <p:nvPr/>
          </p:nvSpPr>
          <p:spPr>
            <a:xfrm>
              <a:off x="6205675" y="2875511"/>
              <a:ext cx="2621215" cy="148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4C8AA13-BBC2-6648-BE3D-E2CA721B884A}"/>
                </a:ext>
              </a:extLst>
            </p:cNvPr>
            <p:cNvSpPr/>
            <p:nvPr/>
          </p:nvSpPr>
          <p:spPr>
            <a:xfrm>
              <a:off x="8826891" y="2875511"/>
              <a:ext cx="2621215" cy="1482437"/>
            </a:xfrm>
            <a:prstGeom prst="rect">
              <a:avLst/>
            </a:prstGeom>
            <a:solidFill>
              <a:srgbClr val="D9E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9929D17-4B16-DBC1-FFCE-DA34AE22958A}"/>
                </a:ext>
              </a:extLst>
            </p:cNvPr>
            <p:cNvSpPr/>
            <p:nvPr/>
          </p:nvSpPr>
          <p:spPr>
            <a:xfrm>
              <a:off x="963244" y="4357947"/>
              <a:ext cx="2621215" cy="1482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C04C36E-ACA5-62B2-A5A0-3239A2C0B29A}"/>
                </a:ext>
              </a:extLst>
            </p:cNvPr>
            <p:cNvSpPr/>
            <p:nvPr/>
          </p:nvSpPr>
          <p:spPr>
            <a:xfrm>
              <a:off x="3584460" y="4357947"/>
              <a:ext cx="2621215" cy="14824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25A1FA0-D4F4-FF45-5643-2C6E2FAB0A37}"/>
                </a:ext>
              </a:extLst>
            </p:cNvPr>
            <p:cNvSpPr/>
            <p:nvPr/>
          </p:nvSpPr>
          <p:spPr>
            <a:xfrm>
              <a:off x="6205675" y="4357947"/>
              <a:ext cx="2621215" cy="14824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DB60082-3853-4CF8-90BD-533D0A4BD732}"/>
                </a:ext>
              </a:extLst>
            </p:cNvPr>
            <p:cNvSpPr/>
            <p:nvPr/>
          </p:nvSpPr>
          <p:spPr>
            <a:xfrm>
              <a:off x="8826891" y="4357947"/>
              <a:ext cx="2621215" cy="14824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02F71F4-1967-611F-723D-593655A5F7E1}"/>
                </a:ext>
              </a:extLst>
            </p:cNvPr>
            <p:cNvSpPr/>
            <p:nvPr/>
          </p:nvSpPr>
          <p:spPr>
            <a:xfrm>
              <a:off x="3892073" y="3142175"/>
              <a:ext cx="23751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700+</a:t>
              </a:r>
            </a:p>
            <a:p>
              <a:r>
                <a:rPr lang="zh-CN" altLang="en-US" sz="20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专业服务团队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AA3685D-7209-ACA4-CF10-D2036F696C39}"/>
                </a:ext>
              </a:extLst>
            </p:cNvPr>
            <p:cNvSpPr/>
            <p:nvPr/>
          </p:nvSpPr>
          <p:spPr>
            <a:xfrm>
              <a:off x="1147777" y="1777993"/>
              <a:ext cx="2375125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</a:t>
              </a:r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28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</a:p>
            <a:p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行业经验</a:t>
              </a: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32DBF0C9-E66D-92A6-0A34-5BEA3D8B2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315" b="4062"/>
            <a:stretch>
              <a:fillRect/>
            </a:stretch>
          </p:blipFill>
          <p:spPr>
            <a:xfrm>
              <a:off x="949250" y="2884496"/>
              <a:ext cx="2637456" cy="1464465"/>
            </a:xfrm>
            <a:prstGeom prst="rect">
              <a:avLst/>
            </a:prstGeom>
          </p:spPr>
        </p:pic>
        <p:pic>
          <p:nvPicPr>
            <p:cNvPr id="26" name="图片 25" descr="2009122418285518188">
              <a:extLst>
                <a:ext uri="{FF2B5EF4-FFF2-40B4-BE49-F238E27FC236}">
                  <a16:creationId xmlns:a16="http://schemas.microsoft.com/office/drawing/2014/main" id="{4144ACF0-37D2-EB79-9358-E823E22FEC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2144" r="1353" b="1529"/>
            <a:stretch>
              <a:fillRect/>
            </a:stretch>
          </p:blipFill>
          <p:spPr bwMode="auto">
            <a:xfrm>
              <a:off x="3584426" y="1397156"/>
              <a:ext cx="2621247" cy="1487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AA337F2-BB36-0B5C-FA06-924C9A0FB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890" y="4366932"/>
              <a:ext cx="2621216" cy="1473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图片 10" descr="C:\Users\Administrator\Desktop\XFO(0XJC6QFNEY3RFZ3F5O5.pngXFO(0XJC6QFNEY3RFZ3F5O5">
              <a:extLst>
                <a:ext uri="{FF2B5EF4-FFF2-40B4-BE49-F238E27FC236}">
                  <a16:creationId xmlns:a16="http://schemas.microsoft.com/office/drawing/2014/main" id="{D14DB056-2C82-7BE0-3AB6-841AD77C5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428" y="2884496"/>
              <a:ext cx="2621214" cy="147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BA7610C-605A-81D4-A382-277F288270D6}"/>
                </a:ext>
              </a:extLst>
            </p:cNvPr>
            <p:cNvSpPr/>
            <p:nvPr/>
          </p:nvSpPr>
          <p:spPr>
            <a:xfrm>
              <a:off x="6543765" y="4690994"/>
              <a:ext cx="20382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60+</a:t>
              </a:r>
            </a:p>
            <a:p>
              <a:r>
                <a:rPr lang="zh-CN" altLang="en-US" sz="2000">
                  <a:solidFill>
                    <a:srgbClr val="0070C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软件著作权登记</a:t>
              </a:r>
              <a:endParaRPr lang="en-US" altLang="zh-CN" sz="200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26DAD7C-5930-5BA7-5E68-0586AFD9C607}"/>
                </a:ext>
              </a:extLst>
            </p:cNvPr>
            <p:cNvSpPr/>
            <p:nvPr/>
          </p:nvSpPr>
          <p:spPr>
            <a:xfrm>
              <a:off x="6432208" y="1786912"/>
              <a:ext cx="237512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国家级</a:t>
              </a:r>
              <a:endParaRPr lang="en-US" altLang="zh-CN" sz="2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高新技术企业</a:t>
              </a:r>
              <a:endPara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4CA3BC3F-B2C7-EFEE-3F62-8C9B66B1F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8354"/>
            <a:stretch>
              <a:fillRect/>
            </a:stretch>
          </p:blipFill>
          <p:spPr>
            <a:xfrm>
              <a:off x="3585565" y="4362851"/>
              <a:ext cx="2618968" cy="1487285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3FA97D4D-B560-053C-84EB-0D95E132C4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40" r="3685" b="6519"/>
            <a:stretch>
              <a:fillRect/>
            </a:stretch>
          </p:blipFill>
          <p:spPr>
            <a:xfrm>
              <a:off x="8822888" y="1401311"/>
              <a:ext cx="2609663" cy="1478281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DB83428-4F83-4B8F-60B9-41F2FB06E0AD}"/>
                </a:ext>
              </a:extLst>
            </p:cNvPr>
            <p:cNvSpPr/>
            <p:nvPr/>
          </p:nvSpPr>
          <p:spPr>
            <a:xfrm>
              <a:off x="9066239" y="3142175"/>
              <a:ext cx="2375125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28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en-US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行业、社会重要奖项荣誉</a:t>
              </a:r>
            </a:p>
            <a:p>
              <a:endPara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D1A9607-3625-D28A-1976-733561603E4E}"/>
                </a:ext>
              </a:extLst>
            </p:cNvPr>
            <p:cNvSpPr/>
            <p:nvPr/>
          </p:nvSpPr>
          <p:spPr>
            <a:xfrm>
              <a:off x="1175162" y="4683666"/>
              <a:ext cx="19405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Arial Bold" panose="020B0604020202090204" pitchFamily="34" charset="0"/>
                </a:rPr>
                <a:t>200+</a:t>
              </a:r>
            </a:p>
            <a:p>
              <a:r>
                <a:rPr lang="zh-CN" altLang="en-US" sz="200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Arial Bold" panose="020B0604020202090204" pitchFamily="34" charset="0"/>
                </a:rPr>
                <a:t>专利技术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970019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131389" y="114620"/>
            <a:ext cx="11762263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0" dirty="0">
                <a:sym typeface="+mn-ea"/>
              </a:rPr>
              <a:t>XBM</a:t>
            </a:r>
            <a:r>
              <a:rPr lang="zh-CN" altLang="en-US" sz="3200" b="0" dirty="0">
                <a:sym typeface="+mn-ea"/>
              </a:rPr>
              <a:t>蓄电池监测产品</a:t>
            </a: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4" y="164994"/>
            <a:ext cx="1939448" cy="52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2776608E-C371-C0F2-AE74-6E8E4E732EB9}"/>
              </a:ext>
            </a:extLst>
          </p:cNvPr>
          <p:cNvSpPr txBox="1"/>
          <p:nvPr/>
        </p:nvSpPr>
        <p:spPr bwMode="auto">
          <a:xfrm>
            <a:off x="237956" y="912294"/>
            <a:ext cx="11330940" cy="152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402" tIns="43201" rIns="86402" bIns="43201" numCol="1" anchor="t" anchorCtr="0" compatLnSpc="1"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>
              <a:lnSpc>
                <a:spcPct val="200000"/>
              </a:lnSpc>
              <a:spcAft>
                <a:spcPts val="0"/>
              </a:spcAft>
              <a:buNone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共济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XBM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蓄电池智能监测系统是一个安全、可靠、智能的模块化在线式监测产品，可全面掌握每一节蓄电池的健康状况，显著降低电池故障导致的停机宕机风险，全面代替人工维护，保障动力系统的安全运行。系统由智能网关、内阻采集模块、电流采集模块、组电压采集模块和上层监控系统组成。 </a:t>
            </a:r>
            <a:endParaRPr lang="zh-CN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92651E-FA74-414B-4B18-1C3E77EAA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78" y="2435024"/>
            <a:ext cx="10708377" cy="35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9048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131389" y="114620"/>
            <a:ext cx="11762263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0" dirty="0">
                <a:sym typeface="+mn-ea"/>
              </a:rPr>
              <a:t>XBM</a:t>
            </a:r>
            <a:r>
              <a:rPr lang="zh-CN" altLang="en-US" sz="3200" b="0" dirty="0">
                <a:sym typeface="+mn-ea"/>
              </a:rPr>
              <a:t>蓄电池监测产品特性</a:t>
            </a: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4" y="164994"/>
            <a:ext cx="1939448" cy="52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4555F77-F487-DF5E-B2A2-99CFC9E3B681}"/>
              </a:ext>
            </a:extLst>
          </p:cNvPr>
          <p:cNvGrpSpPr/>
          <p:nvPr/>
        </p:nvGrpSpPr>
        <p:grpSpPr>
          <a:xfrm>
            <a:off x="1224476" y="3393012"/>
            <a:ext cx="1561544" cy="1911600"/>
            <a:chOff x="3110" y="4394"/>
            <a:chExt cx="2324" cy="284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FA1C4B6C-0A71-8FDE-E850-A091DC48085D}"/>
                </a:ext>
              </a:extLst>
            </p:cNvPr>
            <p:cNvGrpSpPr/>
            <p:nvPr/>
          </p:nvGrpSpPr>
          <p:grpSpPr>
            <a:xfrm>
              <a:off x="3110" y="4394"/>
              <a:ext cx="2324" cy="2324"/>
              <a:chOff x="12317" y="1873"/>
              <a:chExt cx="2608" cy="2608"/>
            </a:xfrm>
          </p:grpSpPr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B1A3C2FC-81F4-760C-C0DF-DA9BD31D3876}"/>
                  </a:ext>
                </a:extLst>
              </p:cNvPr>
              <p:cNvSpPr/>
              <p:nvPr/>
            </p:nvSpPr>
            <p:spPr>
              <a:xfrm>
                <a:off x="12317" y="1873"/>
                <a:ext cx="2608" cy="2608"/>
              </a:xfrm>
              <a:prstGeom prst="ellipse">
                <a:avLst/>
              </a:prstGeom>
              <a:solidFill>
                <a:srgbClr val="BAE5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365DE12-BCB9-34AA-4E06-DC9513DF3874}"/>
                  </a:ext>
                </a:extLst>
              </p:cNvPr>
              <p:cNvSpPr/>
              <p:nvPr/>
            </p:nvSpPr>
            <p:spPr>
              <a:xfrm>
                <a:off x="12513" y="2048"/>
                <a:ext cx="2226" cy="2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97AEC95B-FA95-93AA-5E56-5172251E3CE7}"/>
                </a:ext>
              </a:extLst>
            </p:cNvPr>
            <p:cNvGrpSpPr/>
            <p:nvPr/>
          </p:nvGrpSpPr>
          <p:grpSpPr>
            <a:xfrm>
              <a:off x="3668" y="5011"/>
              <a:ext cx="1186" cy="1186"/>
              <a:chOff x="9940" y="6791"/>
              <a:chExt cx="1186" cy="1186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9483CABE-E0DE-5967-4C55-A88F0986A4DA}"/>
                  </a:ext>
                </a:extLst>
              </p:cNvPr>
              <p:cNvGrpSpPr/>
              <p:nvPr/>
            </p:nvGrpSpPr>
            <p:grpSpPr>
              <a:xfrm>
                <a:off x="9940" y="6791"/>
                <a:ext cx="1186" cy="1186"/>
                <a:chOff x="9940" y="6791"/>
                <a:chExt cx="1186" cy="1186"/>
              </a:xfrm>
            </p:grpSpPr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2026519F-8ADD-B198-B717-E321DF3A3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33" y="7084"/>
                  <a:ext cx="600" cy="600"/>
                </a:xfrm>
                <a:prstGeom prst="rect">
                  <a:avLst/>
                </a:prstGeom>
              </p:spPr>
            </p:pic>
            <p:sp>
              <p:nvSpPr>
                <p:cNvPr id="61" name="Freeform 1444">
                  <a:extLst>
                    <a:ext uri="{FF2B5EF4-FFF2-40B4-BE49-F238E27FC236}">
                      <a16:creationId xmlns:a16="http://schemas.microsoft.com/office/drawing/2014/main" id="{D2CEADA0-5F87-AC0A-FA3F-B920C2B7CA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940" y="6791"/>
                  <a:ext cx="1187" cy="1187"/>
                </a:xfrm>
                <a:custGeom>
                  <a:avLst/>
                  <a:gdLst>
                    <a:gd name="T0" fmla="*/ 1000 w 2166"/>
                    <a:gd name="T1" fmla="*/ 3 h 2166"/>
                    <a:gd name="T2" fmla="*/ 865 w 2166"/>
                    <a:gd name="T3" fmla="*/ 23 h 2166"/>
                    <a:gd name="T4" fmla="*/ 614 w 2166"/>
                    <a:gd name="T5" fmla="*/ 107 h 2166"/>
                    <a:gd name="T6" fmla="*/ 394 w 2166"/>
                    <a:gd name="T7" fmla="*/ 247 h 2166"/>
                    <a:gd name="T8" fmla="*/ 215 w 2166"/>
                    <a:gd name="T9" fmla="*/ 435 h 2166"/>
                    <a:gd name="T10" fmla="*/ 85 w 2166"/>
                    <a:gd name="T11" fmla="*/ 661 h 2166"/>
                    <a:gd name="T12" fmla="*/ 17 w 2166"/>
                    <a:gd name="T13" fmla="*/ 891 h 2166"/>
                    <a:gd name="T14" fmla="*/ 1 w 2166"/>
                    <a:gd name="T15" fmla="*/ 1028 h 2166"/>
                    <a:gd name="T16" fmla="*/ 1 w 2166"/>
                    <a:gd name="T17" fmla="*/ 1138 h 2166"/>
                    <a:gd name="T18" fmla="*/ 17 w 2166"/>
                    <a:gd name="T19" fmla="*/ 1275 h 2166"/>
                    <a:gd name="T20" fmla="*/ 85 w 2166"/>
                    <a:gd name="T21" fmla="*/ 1505 h 2166"/>
                    <a:gd name="T22" fmla="*/ 215 w 2166"/>
                    <a:gd name="T23" fmla="*/ 1731 h 2166"/>
                    <a:gd name="T24" fmla="*/ 394 w 2166"/>
                    <a:gd name="T25" fmla="*/ 1919 h 2166"/>
                    <a:gd name="T26" fmla="*/ 614 w 2166"/>
                    <a:gd name="T27" fmla="*/ 2059 h 2166"/>
                    <a:gd name="T28" fmla="*/ 865 w 2166"/>
                    <a:gd name="T29" fmla="*/ 2143 h 2166"/>
                    <a:gd name="T30" fmla="*/ 1000 w 2166"/>
                    <a:gd name="T31" fmla="*/ 2163 h 2166"/>
                    <a:gd name="T32" fmla="*/ 1111 w 2166"/>
                    <a:gd name="T33" fmla="*/ 2166 h 2166"/>
                    <a:gd name="T34" fmla="*/ 1248 w 2166"/>
                    <a:gd name="T35" fmla="*/ 2154 h 2166"/>
                    <a:gd name="T36" fmla="*/ 1455 w 2166"/>
                    <a:gd name="T37" fmla="*/ 2101 h 2166"/>
                    <a:gd name="T38" fmla="*/ 1689 w 2166"/>
                    <a:gd name="T39" fmla="*/ 1981 h 2166"/>
                    <a:gd name="T40" fmla="*/ 1885 w 2166"/>
                    <a:gd name="T41" fmla="*/ 1811 h 2166"/>
                    <a:gd name="T42" fmla="*/ 2035 w 2166"/>
                    <a:gd name="T43" fmla="*/ 1600 h 2166"/>
                    <a:gd name="T44" fmla="*/ 2132 w 2166"/>
                    <a:gd name="T45" fmla="*/ 1354 h 2166"/>
                    <a:gd name="T46" fmla="*/ 2160 w 2166"/>
                    <a:gd name="T47" fmla="*/ 1194 h 2166"/>
                    <a:gd name="T48" fmla="*/ 2166 w 2166"/>
                    <a:gd name="T49" fmla="*/ 1083 h 2166"/>
                    <a:gd name="T50" fmla="*/ 2157 w 2166"/>
                    <a:gd name="T51" fmla="*/ 945 h 2166"/>
                    <a:gd name="T52" fmla="*/ 2117 w 2166"/>
                    <a:gd name="T53" fmla="*/ 761 h 2166"/>
                    <a:gd name="T54" fmla="*/ 2009 w 2166"/>
                    <a:gd name="T55" fmla="*/ 521 h 2166"/>
                    <a:gd name="T56" fmla="*/ 1849 w 2166"/>
                    <a:gd name="T57" fmla="*/ 317 h 2166"/>
                    <a:gd name="T58" fmla="*/ 1645 w 2166"/>
                    <a:gd name="T59" fmla="*/ 157 h 2166"/>
                    <a:gd name="T60" fmla="*/ 1405 w 2166"/>
                    <a:gd name="T61" fmla="*/ 49 h 2166"/>
                    <a:gd name="T62" fmla="*/ 1221 w 2166"/>
                    <a:gd name="T63" fmla="*/ 9 h 2166"/>
                    <a:gd name="T64" fmla="*/ 1083 w 2166"/>
                    <a:gd name="T65" fmla="*/ 0 h 2166"/>
                    <a:gd name="T66" fmla="*/ 979 w 2166"/>
                    <a:gd name="T67" fmla="*/ 2088 h 2166"/>
                    <a:gd name="T68" fmla="*/ 736 w 2166"/>
                    <a:gd name="T69" fmla="*/ 2033 h 2166"/>
                    <a:gd name="T70" fmla="*/ 518 w 2166"/>
                    <a:gd name="T71" fmla="*/ 1921 h 2166"/>
                    <a:gd name="T72" fmla="*/ 335 w 2166"/>
                    <a:gd name="T73" fmla="*/ 1762 h 2166"/>
                    <a:gd name="T74" fmla="*/ 194 w 2166"/>
                    <a:gd name="T75" fmla="*/ 1565 h 2166"/>
                    <a:gd name="T76" fmla="*/ 104 w 2166"/>
                    <a:gd name="T77" fmla="*/ 1336 h 2166"/>
                    <a:gd name="T78" fmla="*/ 72 w 2166"/>
                    <a:gd name="T79" fmla="*/ 1083 h 2166"/>
                    <a:gd name="T80" fmla="*/ 93 w 2166"/>
                    <a:gd name="T81" fmla="*/ 879 h 2166"/>
                    <a:gd name="T82" fmla="*/ 171 w 2166"/>
                    <a:gd name="T83" fmla="*/ 645 h 2166"/>
                    <a:gd name="T84" fmla="*/ 303 w 2166"/>
                    <a:gd name="T85" fmla="*/ 440 h 2166"/>
                    <a:gd name="T86" fmla="*/ 478 w 2166"/>
                    <a:gd name="T87" fmla="*/ 273 h 2166"/>
                    <a:gd name="T88" fmla="*/ 689 w 2166"/>
                    <a:gd name="T89" fmla="*/ 151 h 2166"/>
                    <a:gd name="T90" fmla="*/ 930 w 2166"/>
                    <a:gd name="T91" fmla="*/ 83 h 2166"/>
                    <a:gd name="T92" fmla="*/ 1135 w 2166"/>
                    <a:gd name="T93" fmla="*/ 73 h 2166"/>
                    <a:gd name="T94" fmla="*/ 1383 w 2166"/>
                    <a:gd name="T95" fmla="*/ 117 h 2166"/>
                    <a:gd name="T96" fmla="*/ 1608 w 2166"/>
                    <a:gd name="T97" fmla="*/ 219 h 2166"/>
                    <a:gd name="T98" fmla="*/ 1798 w 2166"/>
                    <a:gd name="T99" fmla="*/ 368 h 2166"/>
                    <a:gd name="T100" fmla="*/ 1947 w 2166"/>
                    <a:gd name="T101" fmla="*/ 558 h 2166"/>
                    <a:gd name="T102" fmla="*/ 2049 w 2166"/>
                    <a:gd name="T103" fmla="*/ 783 h 2166"/>
                    <a:gd name="T104" fmla="*/ 2093 w 2166"/>
                    <a:gd name="T105" fmla="*/ 1031 h 2166"/>
                    <a:gd name="T106" fmla="*/ 2083 w 2166"/>
                    <a:gd name="T107" fmla="*/ 1236 h 2166"/>
                    <a:gd name="T108" fmla="*/ 2014 w 2166"/>
                    <a:gd name="T109" fmla="*/ 1477 h 2166"/>
                    <a:gd name="T110" fmla="*/ 1893 w 2166"/>
                    <a:gd name="T111" fmla="*/ 1688 h 2166"/>
                    <a:gd name="T112" fmla="*/ 1726 w 2166"/>
                    <a:gd name="T113" fmla="*/ 1863 h 2166"/>
                    <a:gd name="T114" fmla="*/ 1521 w 2166"/>
                    <a:gd name="T115" fmla="*/ 1993 h 2166"/>
                    <a:gd name="T116" fmla="*/ 1286 w 2166"/>
                    <a:gd name="T117" fmla="*/ 2073 h 2166"/>
                    <a:gd name="T118" fmla="*/ 1083 w 2166"/>
                    <a:gd name="T119" fmla="*/ 2094 h 2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66" h="2166">
                      <a:moveTo>
                        <a:pt x="1083" y="0"/>
                      </a:moveTo>
                      <a:lnTo>
                        <a:pt x="1083" y="0"/>
                      </a:lnTo>
                      <a:lnTo>
                        <a:pt x="1055" y="0"/>
                      </a:lnTo>
                      <a:lnTo>
                        <a:pt x="1028" y="1"/>
                      </a:lnTo>
                      <a:lnTo>
                        <a:pt x="1000" y="3"/>
                      </a:lnTo>
                      <a:lnTo>
                        <a:pt x="972" y="6"/>
                      </a:lnTo>
                      <a:lnTo>
                        <a:pt x="945" y="9"/>
                      </a:lnTo>
                      <a:lnTo>
                        <a:pt x="918" y="12"/>
                      </a:lnTo>
                      <a:lnTo>
                        <a:pt x="891" y="17"/>
                      </a:lnTo>
                      <a:lnTo>
                        <a:pt x="865" y="23"/>
                      </a:lnTo>
                      <a:lnTo>
                        <a:pt x="812" y="34"/>
                      </a:lnTo>
                      <a:lnTo>
                        <a:pt x="761" y="49"/>
                      </a:lnTo>
                      <a:lnTo>
                        <a:pt x="711" y="65"/>
                      </a:lnTo>
                      <a:lnTo>
                        <a:pt x="661" y="85"/>
                      </a:lnTo>
                      <a:lnTo>
                        <a:pt x="614" y="107"/>
                      </a:lnTo>
                      <a:lnTo>
                        <a:pt x="566" y="131"/>
                      </a:lnTo>
                      <a:lnTo>
                        <a:pt x="521" y="157"/>
                      </a:lnTo>
                      <a:lnTo>
                        <a:pt x="477" y="185"/>
                      </a:lnTo>
                      <a:lnTo>
                        <a:pt x="435" y="215"/>
                      </a:lnTo>
                      <a:lnTo>
                        <a:pt x="394" y="247"/>
                      </a:lnTo>
                      <a:lnTo>
                        <a:pt x="355" y="281"/>
                      </a:lnTo>
                      <a:lnTo>
                        <a:pt x="317" y="317"/>
                      </a:lnTo>
                      <a:lnTo>
                        <a:pt x="281" y="355"/>
                      </a:lnTo>
                      <a:lnTo>
                        <a:pt x="247" y="394"/>
                      </a:lnTo>
                      <a:lnTo>
                        <a:pt x="215" y="435"/>
                      </a:lnTo>
                      <a:lnTo>
                        <a:pt x="185" y="477"/>
                      </a:lnTo>
                      <a:lnTo>
                        <a:pt x="157" y="521"/>
                      </a:lnTo>
                      <a:lnTo>
                        <a:pt x="131" y="566"/>
                      </a:lnTo>
                      <a:lnTo>
                        <a:pt x="107" y="614"/>
                      </a:lnTo>
                      <a:lnTo>
                        <a:pt x="85" y="661"/>
                      </a:lnTo>
                      <a:lnTo>
                        <a:pt x="65" y="711"/>
                      </a:lnTo>
                      <a:lnTo>
                        <a:pt x="49" y="761"/>
                      </a:lnTo>
                      <a:lnTo>
                        <a:pt x="34" y="812"/>
                      </a:lnTo>
                      <a:lnTo>
                        <a:pt x="23" y="865"/>
                      </a:lnTo>
                      <a:lnTo>
                        <a:pt x="17" y="891"/>
                      </a:lnTo>
                      <a:lnTo>
                        <a:pt x="12" y="918"/>
                      </a:lnTo>
                      <a:lnTo>
                        <a:pt x="9" y="945"/>
                      </a:lnTo>
                      <a:lnTo>
                        <a:pt x="6" y="972"/>
                      </a:lnTo>
                      <a:lnTo>
                        <a:pt x="3" y="1000"/>
                      </a:lnTo>
                      <a:lnTo>
                        <a:pt x="1" y="1028"/>
                      </a:lnTo>
                      <a:lnTo>
                        <a:pt x="0" y="1055"/>
                      </a:lnTo>
                      <a:lnTo>
                        <a:pt x="0" y="1083"/>
                      </a:lnTo>
                      <a:lnTo>
                        <a:pt x="0" y="1083"/>
                      </a:lnTo>
                      <a:lnTo>
                        <a:pt x="0" y="1111"/>
                      </a:lnTo>
                      <a:lnTo>
                        <a:pt x="1" y="1138"/>
                      </a:lnTo>
                      <a:lnTo>
                        <a:pt x="3" y="1166"/>
                      </a:lnTo>
                      <a:lnTo>
                        <a:pt x="6" y="1194"/>
                      </a:lnTo>
                      <a:lnTo>
                        <a:pt x="9" y="1221"/>
                      </a:lnTo>
                      <a:lnTo>
                        <a:pt x="12" y="1248"/>
                      </a:lnTo>
                      <a:lnTo>
                        <a:pt x="17" y="1275"/>
                      </a:lnTo>
                      <a:lnTo>
                        <a:pt x="23" y="1301"/>
                      </a:lnTo>
                      <a:lnTo>
                        <a:pt x="34" y="1354"/>
                      </a:lnTo>
                      <a:lnTo>
                        <a:pt x="49" y="1405"/>
                      </a:lnTo>
                      <a:lnTo>
                        <a:pt x="65" y="1455"/>
                      </a:lnTo>
                      <a:lnTo>
                        <a:pt x="85" y="1505"/>
                      </a:lnTo>
                      <a:lnTo>
                        <a:pt x="107" y="1552"/>
                      </a:lnTo>
                      <a:lnTo>
                        <a:pt x="131" y="1600"/>
                      </a:lnTo>
                      <a:lnTo>
                        <a:pt x="157" y="1645"/>
                      </a:lnTo>
                      <a:lnTo>
                        <a:pt x="185" y="1689"/>
                      </a:lnTo>
                      <a:lnTo>
                        <a:pt x="215" y="1731"/>
                      </a:lnTo>
                      <a:lnTo>
                        <a:pt x="247" y="1772"/>
                      </a:lnTo>
                      <a:lnTo>
                        <a:pt x="281" y="1811"/>
                      </a:lnTo>
                      <a:lnTo>
                        <a:pt x="317" y="1849"/>
                      </a:lnTo>
                      <a:lnTo>
                        <a:pt x="355" y="1885"/>
                      </a:lnTo>
                      <a:lnTo>
                        <a:pt x="394" y="1919"/>
                      </a:lnTo>
                      <a:lnTo>
                        <a:pt x="435" y="1951"/>
                      </a:lnTo>
                      <a:lnTo>
                        <a:pt x="477" y="1981"/>
                      </a:lnTo>
                      <a:lnTo>
                        <a:pt x="521" y="2009"/>
                      </a:lnTo>
                      <a:lnTo>
                        <a:pt x="566" y="2035"/>
                      </a:lnTo>
                      <a:lnTo>
                        <a:pt x="614" y="2059"/>
                      </a:lnTo>
                      <a:lnTo>
                        <a:pt x="661" y="2081"/>
                      </a:lnTo>
                      <a:lnTo>
                        <a:pt x="711" y="2101"/>
                      </a:lnTo>
                      <a:lnTo>
                        <a:pt x="761" y="2117"/>
                      </a:lnTo>
                      <a:lnTo>
                        <a:pt x="812" y="2132"/>
                      </a:lnTo>
                      <a:lnTo>
                        <a:pt x="865" y="2143"/>
                      </a:lnTo>
                      <a:lnTo>
                        <a:pt x="891" y="2149"/>
                      </a:lnTo>
                      <a:lnTo>
                        <a:pt x="918" y="2154"/>
                      </a:lnTo>
                      <a:lnTo>
                        <a:pt x="945" y="2157"/>
                      </a:lnTo>
                      <a:lnTo>
                        <a:pt x="972" y="2160"/>
                      </a:lnTo>
                      <a:lnTo>
                        <a:pt x="1000" y="2163"/>
                      </a:lnTo>
                      <a:lnTo>
                        <a:pt x="1028" y="2165"/>
                      </a:lnTo>
                      <a:lnTo>
                        <a:pt x="1055" y="2166"/>
                      </a:lnTo>
                      <a:lnTo>
                        <a:pt x="1083" y="2166"/>
                      </a:lnTo>
                      <a:lnTo>
                        <a:pt x="1083" y="2166"/>
                      </a:lnTo>
                      <a:lnTo>
                        <a:pt x="1111" y="2166"/>
                      </a:lnTo>
                      <a:lnTo>
                        <a:pt x="1138" y="2165"/>
                      </a:lnTo>
                      <a:lnTo>
                        <a:pt x="1166" y="2163"/>
                      </a:lnTo>
                      <a:lnTo>
                        <a:pt x="1194" y="2160"/>
                      </a:lnTo>
                      <a:lnTo>
                        <a:pt x="1221" y="2157"/>
                      </a:lnTo>
                      <a:lnTo>
                        <a:pt x="1248" y="2154"/>
                      </a:lnTo>
                      <a:lnTo>
                        <a:pt x="1275" y="2149"/>
                      </a:lnTo>
                      <a:lnTo>
                        <a:pt x="1301" y="2143"/>
                      </a:lnTo>
                      <a:lnTo>
                        <a:pt x="1354" y="2132"/>
                      </a:lnTo>
                      <a:lnTo>
                        <a:pt x="1405" y="2117"/>
                      </a:lnTo>
                      <a:lnTo>
                        <a:pt x="1455" y="2101"/>
                      </a:lnTo>
                      <a:lnTo>
                        <a:pt x="1505" y="2081"/>
                      </a:lnTo>
                      <a:lnTo>
                        <a:pt x="1552" y="2059"/>
                      </a:lnTo>
                      <a:lnTo>
                        <a:pt x="1600" y="2035"/>
                      </a:lnTo>
                      <a:lnTo>
                        <a:pt x="1645" y="2009"/>
                      </a:lnTo>
                      <a:lnTo>
                        <a:pt x="1689" y="1981"/>
                      </a:lnTo>
                      <a:lnTo>
                        <a:pt x="1731" y="1951"/>
                      </a:lnTo>
                      <a:lnTo>
                        <a:pt x="1772" y="1919"/>
                      </a:lnTo>
                      <a:lnTo>
                        <a:pt x="1811" y="1885"/>
                      </a:lnTo>
                      <a:lnTo>
                        <a:pt x="1849" y="1849"/>
                      </a:lnTo>
                      <a:lnTo>
                        <a:pt x="1885" y="1811"/>
                      </a:lnTo>
                      <a:lnTo>
                        <a:pt x="1919" y="1772"/>
                      </a:lnTo>
                      <a:lnTo>
                        <a:pt x="1951" y="1731"/>
                      </a:lnTo>
                      <a:lnTo>
                        <a:pt x="1981" y="1689"/>
                      </a:lnTo>
                      <a:lnTo>
                        <a:pt x="2009" y="1645"/>
                      </a:lnTo>
                      <a:lnTo>
                        <a:pt x="2035" y="1600"/>
                      </a:lnTo>
                      <a:lnTo>
                        <a:pt x="2059" y="1552"/>
                      </a:lnTo>
                      <a:lnTo>
                        <a:pt x="2081" y="1505"/>
                      </a:lnTo>
                      <a:lnTo>
                        <a:pt x="2101" y="1455"/>
                      </a:lnTo>
                      <a:lnTo>
                        <a:pt x="2117" y="1405"/>
                      </a:lnTo>
                      <a:lnTo>
                        <a:pt x="2132" y="1354"/>
                      </a:lnTo>
                      <a:lnTo>
                        <a:pt x="2143" y="1301"/>
                      </a:lnTo>
                      <a:lnTo>
                        <a:pt x="2149" y="1275"/>
                      </a:lnTo>
                      <a:lnTo>
                        <a:pt x="2154" y="1248"/>
                      </a:lnTo>
                      <a:lnTo>
                        <a:pt x="2157" y="1221"/>
                      </a:lnTo>
                      <a:lnTo>
                        <a:pt x="2160" y="1194"/>
                      </a:lnTo>
                      <a:lnTo>
                        <a:pt x="2163" y="1166"/>
                      </a:lnTo>
                      <a:lnTo>
                        <a:pt x="2165" y="1138"/>
                      </a:lnTo>
                      <a:lnTo>
                        <a:pt x="2166" y="1111"/>
                      </a:lnTo>
                      <a:lnTo>
                        <a:pt x="2166" y="1083"/>
                      </a:lnTo>
                      <a:lnTo>
                        <a:pt x="2166" y="1083"/>
                      </a:lnTo>
                      <a:lnTo>
                        <a:pt x="2166" y="1055"/>
                      </a:lnTo>
                      <a:lnTo>
                        <a:pt x="2165" y="1028"/>
                      </a:lnTo>
                      <a:lnTo>
                        <a:pt x="2163" y="1000"/>
                      </a:lnTo>
                      <a:lnTo>
                        <a:pt x="2160" y="972"/>
                      </a:lnTo>
                      <a:lnTo>
                        <a:pt x="2157" y="945"/>
                      </a:lnTo>
                      <a:lnTo>
                        <a:pt x="2154" y="918"/>
                      </a:lnTo>
                      <a:lnTo>
                        <a:pt x="2149" y="891"/>
                      </a:lnTo>
                      <a:lnTo>
                        <a:pt x="2143" y="865"/>
                      </a:lnTo>
                      <a:lnTo>
                        <a:pt x="2132" y="812"/>
                      </a:lnTo>
                      <a:lnTo>
                        <a:pt x="2117" y="761"/>
                      </a:lnTo>
                      <a:lnTo>
                        <a:pt x="2099" y="711"/>
                      </a:lnTo>
                      <a:lnTo>
                        <a:pt x="2080" y="662"/>
                      </a:lnTo>
                      <a:lnTo>
                        <a:pt x="2059" y="614"/>
                      </a:lnTo>
                      <a:lnTo>
                        <a:pt x="2035" y="567"/>
                      </a:lnTo>
                      <a:lnTo>
                        <a:pt x="2009" y="521"/>
                      </a:lnTo>
                      <a:lnTo>
                        <a:pt x="1981" y="478"/>
                      </a:lnTo>
                      <a:lnTo>
                        <a:pt x="1951" y="435"/>
                      </a:lnTo>
                      <a:lnTo>
                        <a:pt x="1918" y="395"/>
                      </a:lnTo>
                      <a:lnTo>
                        <a:pt x="1884" y="355"/>
                      </a:lnTo>
                      <a:lnTo>
                        <a:pt x="1849" y="317"/>
                      </a:lnTo>
                      <a:lnTo>
                        <a:pt x="1811" y="282"/>
                      </a:lnTo>
                      <a:lnTo>
                        <a:pt x="1771" y="248"/>
                      </a:lnTo>
                      <a:lnTo>
                        <a:pt x="1731" y="215"/>
                      </a:lnTo>
                      <a:lnTo>
                        <a:pt x="1688" y="185"/>
                      </a:lnTo>
                      <a:lnTo>
                        <a:pt x="1645" y="157"/>
                      </a:lnTo>
                      <a:lnTo>
                        <a:pt x="1599" y="131"/>
                      </a:lnTo>
                      <a:lnTo>
                        <a:pt x="1552" y="107"/>
                      </a:lnTo>
                      <a:lnTo>
                        <a:pt x="1504" y="86"/>
                      </a:lnTo>
                      <a:lnTo>
                        <a:pt x="1455" y="67"/>
                      </a:lnTo>
                      <a:lnTo>
                        <a:pt x="1405" y="49"/>
                      </a:lnTo>
                      <a:lnTo>
                        <a:pt x="1354" y="34"/>
                      </a:lnTo>
                      <a:lnTo>
                        <a:pt x="1301" y="23"/>
                      </a:lnTo>
                      <a:lnTo>
                        <a:pt x="1275" y="17"/>
                      </a:lnTo>
                      <a:lnTo>
                        <a:pt x="1248" y="12"/>
                      </a:lnTo>
                      <a:lnTo>
                        <a:pt x="1221" y="9"/>
                      </a:lnTo>
                      <a:lnTo>
                        <a:pt x="1194" y="6"/>
                      </a:lnTo>
                      <a:lnTo>
                        <a:pt x="1166" y="3"/>
                      </a:lnTo>
                      <a:lnTo>
                        <a:pt x="1138" y="1"/>
                      </a:lnTo>
                      <a:lnTo>
                        <a:pt x="1111" y="0"/>
                      </a:lnTo>
                      <a:lnTo>
                        <a:pt x="1083" y="0"/>
                      </a:lnTo>
                      <a:lnTo>
                        <a:pt x="1083" y="0"/>
                      </a:lnTo>
                      <a:close/>
                      <a:moveTo>
                        <a:pt x="1083" y="2094"/>
                      </a:moveTo>
                      <a:lnTo>
                        <a:pt x="1083" y="2094"/>
                      </a:lnTo>
                      <a:lnTo>
                        <a:pt x="1031" y="2093"/>
                      </a:lnTo>
                      <a:lnTo>
                        <a:pt x="979" y="2088"/>
                      </a:lnTo>
                      <a:lnTo>
                        <a:pt x="930" y="2083"/>
                      </a:lnTo>
                      <a:lnTo>
                        <a:pt x="879" y="2073"/>
                      </a:lnTo>
                      <a:lnTo>
                        <a:pt x="830" y="2062"/>
                      </a:lnTo>
                      <a:lnTo>
                        <a:pt x="783" y="2049"/>
                      </a:lnTo>
                      <a:lnTo>
                        <a:pt x="736" y="2033"/>
                      </a:lnTo>
                      <a:lnTo>
                        <a:pt x="689" y="2015"/>
                      </a:lnTo>
                      <a:lnTo>
                        <a:pt x="645" y="1995"/>
                      </a:lnTo>
                      <a:lnTo>
                        <a:pt x="601" y="1972"/>
                      </a:lnTo>
                      <a:lnTo>
                        <a:pt x="558" y="1947"/>
                      </a:lnTo>
                      <a:lnTo>
                        <a:pt x="518" y="1921"/>
                      </a:lnTo>
                      <a:lnTo>
                        <a:pt x="478" y="1893"/>
                      </a:lnTo>
                      <a:lnTo>
                        <a:pt x="440" y="1863"/>
                      </a:lnTo>
                      <a:lnTo>
                        <a:pt x="404" y="1831"/>
                      </a:lnTo>
                      <a:lnTo>
                        <a:pt x="368" y="1798"/>
                      </a:lnTo>
                      <a:lnTo>
                        <a:pt x="335" y="1762"/>
                      </a:lnTo>
                      <a:lnTo>
                        <a:pt x="303" y="1726"/>
                      </a:lnTo>
                      <a:lnTo>
                        <a:pt x="273" y="1688"/>
                      </a:lnTo>
                      <a:lnTo>
                        <a:pt x="245" y="1648"/>
                      </a:lnTo>
                      <a:lnTo>
                        <a:pt x="219" y="1608"/>
                      </a:lnTo>
                      <a:lnTo>
                        <a:pt x="194" y="1565"/>
                      </a:lnTo>
                      <a:lnTo>
                        <a:pt x="171" y="1521"/>
                      </a:lnTo>
                      <a:lnTo>
                        <a:pt x="151" y="1477"/>
                      </a:lnTo>
                      <a:lnTo>
                        <a:pt x="133" y="1430"/>
                      </a:lnTo>
                      <a:lnTo>
                        <a:pt x="117" y="1383"/>
                      </a:lnTo>
                      <a:lnTo>
                        <a:pt x="104" y="1336"/>
                      </a:lnTo>
                      <a:lnTo>
                        <a:pt x="93" y="1287"/>
                      </a:lnTo>
                      <a:lnTo>
                        <a:pt x="83" y="1236"/>
                      </a:lnTo>
                      <a:lnTo>
                        <a:pt x="78" y="1187"/>
                      </a:lnTo>
                      <a:lnTo>
                        <a:pt x="73" y="1135"/>
                      </a:lnTo>
                      <a:lnTo>
                        <a:pt x="72" y="1083"/>
                      </a:lnTo>
                      <a:lnTo>
                        <a:pt x="72" y="1083"/>
                      </a:lnTo>
                      <a:lnTo>
                        <a:pt x="73" y="1031"/>
                      </a:lnTo>
                      <a:lnTo>
                        <a:pt x="78" y="979"/>
                      </a:lnTo>
                      <a:lnTo>
                        <a:pt x="83" y="930"/>
                      </a:lnTo>
                      <a:lnTo>
                        <a:pt x="93" y="879"/>
                      </a:lnTo>
                      <a:lnTo>
                        <a:pt x="104" y="830"/>
                      </a:lnTo>
                      <a:lnTo>
                        <a:pt x="117" y="783"/>
                      </a:lnTo>
                      <a:lnTo>
                        <a:pt x="133" y="736"/>
                      </a:lnTo>
                      <a:lnTo>
                        <a:pt x="151" y="689"/>
                      </a:lnTo>
                      <a:lnTo>
                        <a:pt x="171" y="645"/>
                      </a:lnTo>
                      <a:lnTo>
                        <a:pt x="194" y="601"/>
                      </a:lnTo>
                      <a:lnTo>
                        <a:pt x="219" y="558"/>
                      </a:lnTo>
                      <a:lnTo>
                        <a:pt x="245" y="518"/>
                      </a:lnTo>
                      <a:lnTo>
                        <a:pt x="273" y="478"/>
                      </a:lnTo>
                      <a:lnTo>
                        <a:pt x="303" y="440"/>
                      </a:lnTo>
                      <a:lnTo>
                        <a:pt x="335" y="404"/>
                      </a:lnTo>
                      <a:lnTo>
                        <a:pt x="368" y="368"/>
                      </a:lnTo>
                      <a:lnTo>
                        <a:pt x="404" y="335"/>
                      </a:lnTo>
                      <a:lnTo>
                        <a:pt x="440" y="303"/>
                      </a:lnTo>
                      <a:lnTo>
                        <a:pt x="478" y="273"/>
                      </a:lnTo>
                      <a:lnTo>
                        <a:pt x="518" y="245"/>
                      </a:lnTo>
                      <a:lnTo>
                        <a:pt x="558" y="219"/>
                      </a:lnTo>
                      <a:lnTo>
                        <a:pt x="601" y="194"/>
                      </a:lnTo>
                      <a:lnTo>
                        <a:pt x="645" y="171"/>
                      </a:lnTo>
                      <a:lnTo>
                        <a:pt x="689" y="151"/>
                      </a:lnTo>
                      <a:lnTo>
                        <a:pt x="736" y="133"/>
                      </a:lnTo>
                      <a:lnTo>
                        <a:pt x="783" y="117"/>
                      </a:lnTo>
                      <a:lnTo>
                        <a:pt x="830" y="104"/>
                      </a:lnTo>
                      <a:lnTo>
                        <a:pt x="879" y="93"/>
                      </a:lnTo>
                      <a:lnTo>
                        <a:pt x="930" y="83"/>
                      </a:lnTo>
                      <a:lnTo>
                        <a:pt x="979" y="78"/>
                      </a:lnTo>
                      <a:lnTo>
                        <a:pt x="1031" y="73"/>
                      </a:lnTo>
                      <a:lnTo>
                        <a:pt x="1083" y="72"/>
                      </a:lnTo>
                      <a:lnTo>
                        <a:pt x="1083" y="72"/>
                      </a:lnTo>
                      <a:lnTo>
                        <a:pt x="1135" y="73"/>
                      </a:lnTo>
                      <a:lnTo>
                        <a:pt x="1187" y="78"/>
                      </a:lnTo>
                      <a:lnTo>
                        <a:pt x="1236" y="83"/>
                      </a:lnTo>
                      <a:lnTo>
                        <a:pt x="1287" y="93"/>
                      </a:lnTo>
                      <a:lnTo>
                        <a:pt x="1336" y="104"/>
                      </a:lnTo>
                      <a:lnTo>
                        <a:pt x="1383" y="117"/>
                      </a:lnTo>
                      <a:lnTo>
                        <a:pt x="1430" y="133"/>
                      </a:lnTo>
                      <a:lnTo>
                        <a:pt x="1477" y="151"/>
                      </a:lnTo>
                      <a:lnTo>
                        <a:pt x="1521" y="171"/>
                      </a:lnTo>
                      <a:lnTo>
                        <a:pt x="1565" y="194"/>
                      </a:lnTo>
                      <a:lnTo>
                        <a:pt x="1608" y="219"/>
                      </a:lnTo>
                      <a:lnTo>
                        <a:pt x="1648" y="245"/>
                      </a:lnTo>
                      <a:lnTo>
                        <a:pt x="1688" y="273"/>
                      </a:lnTo>
                      <a:lnTo>
                        <a:pt x="1726" y="303"/>
                      </a:lnTo>
                      <a:lnTo>
                        <a:pt x="1762" y="335"/>
                      </a:lnTo>
                      <a:lnTo>
                        <a:pt x="1798" y="368"/>
                      </a:lnTo>
                      <a:lnTo>
                        <a:pt x="1831" y="404"/>
                      </a:lnTo>
                      <a:lnTo>
                        <a:pt x="1863" y="440"/>
                      </a:lnTo>
                      <a:lnTo>
                        <a:pt x="1893" y="478"/>
                      </a:lnTo>
                      <a:lnTo>
                        <a:pt x="1921" y="518"/>
                      </a:lnTo>
                      <a:lnTo>
                        <a:pt x="1947" y="558"/>
                      </a:lnTo>
                      <a:lnTo>
                        <a:pt x="1972" y="601"/>
                      </a:lnTo>
                      <a:lnTo>
                        <a:pt x="1995" y="645"/>
                      </a:lnTo>
                      <a:lnTo>
                        <a:pt x="2015" y="689"/>
                      </a:lnTo>
                      <a:lnTo>
                        <a:pt x="2033" y="736"/>
                      </a:lnTo>
                      <a:lnTo>
                        <a:pt x="2049" y="783"/>
                      </a:lnTo>
                      <a:lnTo>
                        <a:pt x="2062" y="830"/>
                      </a:lnTo>
                      <a:lnTo>
                        <a:pt x="2073" y="879"/>
                      </a:lnTo>
                      <a:lnTo>
                        <a:pt x="2083" y="930"/>
                      </a:lnTo>
                      <a:lnTo>
                        <a:pt x="2088" y="979"/>
                      </a:lnTo>
                      <a:lnTo>
                        <a:pt x="2093" y="1031"/>
                      </a:lnTo>
                      <a:lnTo>
                        <a:pt x="2094" y="1083"/>
                      </a:lnTo>
                      <a:lnTo>
                        <a:pt x="2094" y="1083"/>
                      </a:lnTo>
                      <a:lnTo>
                        <a:pt x="2093" y="1135"/>
                      </a:lnTo>
                      <a:lnTo>
                        <a:pt x="2088" y="1187"/>
                      </a:lnTo>
                      <a:lnTo>
                        <a:pt x="2083" y="1236"/>
                      </a:lnTo>
                      <a:lnTo>
                        <a:pt x="2073" y="1286"/>
                      </a:lnTo>
                      <a:lnTo>
                        <a:pt x="2062" y="1336"/>
                      </a:lnTo>
                      <a:lnTo>
                        <a:pt x="2048" y="1383"/>
                      </a:lnTo>
                      <a:lnTo>
                        <a:pt x="2032" y="1430"/>
                      </a:lnTo>
                      <a:lnTo>
                        <a:pt x="2014" y="1477"/>
                      </a:lnTo>
                      <a:lnTo>
                        <a:pt x="1993" y="1521"/>
                      </a:lnTo>
                      <a:lnTo>
                        <a:pt x="1972" y="1565"/>
                      </a:lnTo>
                      <a:lnTo>
                        <a:pt x="1947" y="1606"/>
                      </a:lnTo>
                      <a:lnTo>
                        <a:pt x="1921" y="1648"/>
                      </a:lnTo>
                      <a:lnTo>
                        <a:pt x="1893" y="1688"/>
                      </a:lnTo>
                      <a:lnTo>
                        <a:pt x="1863" y="1726"/>
                      </a:lnTo>
                      <a:lnTo>
                        <a:pt x="1831" y="1762"/>
                      </a:lnTo>
                      <a:lnTo>
                        <a:pt x="1797" y="1797"/>
                      </a:lnTo>
                      <a:lnTo>
                        <a:pt x="1762" y="1831"/>
                      </a:lnTo>
                      <a:lnTo>
                        <a:pt x="1726" y="1863"/>
                      </a:lnTo>
                      <a:lnTo>
                        <a:pt x="1688" y="1893"/>
                      </a:lnTo>
                      <a:lnTo>
                        <a:pt x="1648" y="1921"/>
                      </a:lnTo>
                      <a:lnTo>
                        <a:pt x="1606" y="1947"/>
                      </a:lnTo>
                      <a:lnTo>
                        <a:pt x="1565" y="1972"/>
                      </a:lnTo>
                      <a:lnTo>
                        <a:pt x="1521" y="1993"/>
                      </a:lnTo>
                      <a:lnTo>
                        <a:pt x="1477" y="2014"/>
                      </a:lnTo>
                      <a:lnTo>
                        <a:pt x="1430" y="2032"/>
                      </a:lnTo>
                      <a:lnTo>
                        <a:pt x="1383" y="2048"/>
                      </a:lnTo>
                      <a:lnTo>
                        <a:pt x="1336" y="2062"/>
                      </a:lnTo>
                      <a:lnTo>
                        <a:pt x="1286" y="2073"/>
                      </a:lnTo>
                      <a:lnTo>
                        <a:pt x="1236" y="2083"/>
                      </a:lnTo>
                      <a:lnTo>
                        <a:pt x="1187" y="2088"/>
                      </a:lnTo>
                      <a:lnTo>
                        <a:pt x="1135" y="2093"/>
                      </a:lnTo>
                      <a:lnTo>
                        <a:pt x="1083" y="2094"/>
                      </a:lnTo>
                      <a:lnTo>
                        <a:pt x="1083" y="2094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7527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40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E232A5ED-63D7-42CB-0AAA-DCFF16AFB963}"/>
                  </a:ext>
                </a:extLst>
              </p:cNvPr>
              <p:cNvSpPr txBox="1"/>
              <p:nvPr/>
            </p:nvSpPr>
            <p:spPr>
              <a:xfrm>
                <a:off x="10286" y="7511"/>
                <a:ext cx="552" cy="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R</a:t>
                </a:r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6C1F014-03AC-6748-3144-3AE7F5050407}"/>
                </a:ext>
              </a:extLst>
            </p:cNvPr>
            <p:cNvSpPr txBox="1"/>
            <p:nvPr/>
          </p:nvSpPr>
          <p:spPr>
            <a:xfrm>
              <a:off x="3428" y="6781"/>
              <a:ext cx="1840" cy="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内阻监测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7320052-E028-13C6-5933-63BFE1A07C65}"/>
              </a:ext>
            </a:extLst>
          </p:cNvPr>
          <p:cNvGrpSpPr/>
          <p:nvPr/>
        </p:nvGrpSpPr>
        <p:grpSpPr>
          <a:xfrm>
            <a:off x="6939161" y="3393012"/>
            <a:ext cx="1561544" cy="1911600"/>
            <a:chOff x="6916" y="2963"/>
            <a:chExt cx="2324" cy="2782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0084915D-1DD7-DA02-D5FE-78C083A2260F}"/>
                </a:ext>
              </a:extLst>
            </p:cNvPr>
            <p:cNvGrpSpPr/>
            <p:nvPr/>
          </p:nvGrpSpPr>
          <p:grpSpPr>
            <a:xfrm>
              <a:off x="6916" y="2963"/>
              <a:ext cx="2324" cy="2324"/>
              <a:chOff x="12317" y="1873"/>
              <a:chExt cx="2608" cy="2608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B93A4E8A-9226-55FD-CC2B-FFE5115A345D}"/>
                  </a:ext>
                </a:extLst>
              </p:cNvPr>
              <p:cNvSpPr/>
              <p:nvPr/>
            </p:nvSpPr>
            <p:spPr>
              <a:xfrm>
                <a:off x="12317" y="1873"/>
                <a:ext cx="2608" cy="2608"/>
              </a:xfrm>
              <a:prstGeom prst="ellipse">
                <a:avLst/>
              </a:prstGeom>
              <a:solidFill>
                <a:srgbClr val="BAE5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6F0AE3D7-60C2-9091-3C4C-0E3C7A8BA860}"/>
                  </a:ext>
                </a:extLst>
              </p:cNvPr>
              <p:cNvSpPr/>
              <p:nvPr/>
            </p:nvSpPr>
            <p:spPr>
              <a:xfrm>
                <a:off x="12513" y="2048"/>
                <a:ext cx="2226" cy="2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DC6219BE-E521-5C57-E569-32FC522A4272}"/>
                </a:ext>
              </a:extLst>
            </p:cNvPr>
            <p:cNvGrpSpPr/>
            <p:nvPr/>
          </p:nvGrpSpPr>
          <p:grpSpPr>
            <a:xfrm>
              <a:off x="7489" y="3532"/>
              <a:ext cx="1187" cy="1187"/>
              <a:chOff x="6527" y="6587"/>
              <a:chExt cx="1187" cy="1187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8E1F0224-B5CB-6A12-2F22-4E54B329608A}"/>
                  </a:ext>
                </a:extLst>
              </p:cNvPr>
              <p:cNvGrpSpPr/>
              <p:nvPr/>
            </p:nvGrpSpPr>
            <p:grpSpPr>
              <a:xfrm>
                <a:off x="6527" y="6587"/>
                <a:ext cx="1187" cy="1187"/>
                <a:chOff x="6527" y="6597"/>
                <a:chExt cx="1187" cy="1187"/>
              </a:xfrm>
            </p:grpSpPr>
            <p:sp>
              <p:nvSpPr>
                <p:cNvPr id="70" name="Freeform 5">
                  <a:extLst>
                    <a:ext uri="{FF2B5EF4-FFF2-40B4-BE49-F238E27FC236}">
                      <a16:creationId xmlns:a16="http://schemas.microsoft.com/office/drawing/2014/main" id="{04ECAAA9-FD4E-BFD8-C3E6-894EAD45A1E5}"/>
                    </a:ext>
                  </a:extLst>
                </p:cNvPr>
                <p:cNvSpPr/>
                <p:nvPr/>
              </p:nvSpPr>
              <p:spPr bwMode="auto">
                <a:xfrm>
                  <a:off x="6842" y="6791"/>
                  <a:ext cx="542" cy="604"/>
                </a:xfrm>
                <a:custGeom>
                  <a:avLst/>
                  <a:gdLst/>
                  <a:ahLst/>
                  <a:cxnLst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476948453"/>
                    </a:cxn>
                    <a:cxn ang="0">
                      <a:pos x="2147483646" y="0"/>
                    </a:cxn>
                    <a:cxn ang="0">
                      <a:pos x="2147483646" y="1907793873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953893713" y="2147483646"/>
                    </a:cxn>
                    <a:cxn ang="0">
                      <a:pos x="0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  <a:cxn ang="0">
                      <a:pos x="2147483646" y="2147483646"/>
                    </a:cxn>
                  </a:cxnLst>
                  <a:rect l="0" t="0" r="0" b="0"/>
                  <a:pathLst>
                    <a:path w="3756" h="6612">
                      <a:moveTo>
                        <a:pt x="3714" y="2614"/>
                      </a:moveTo>
                      <a:lnTo>
                        <a:pt x="3714" y="2614"/>
                      </a:lnTo>
                      <a:lnTo>
                        <a:pt x="3694" y="2584"/>
                      </a:lnTo>
                      <a:lnTo>
                        <a:pt x="3668" y="2558"/>
                      </a:lnTo>
                      <a:lnTo>
                        <a:pt x="3642" y="2536"/>
                      </a:lnTo>
                      <a:lnTo>
                        <a:pt x="3612" y="2516"/>
                      </a:lnTo>
                      <a:lnTo>
                        <a:pt x="3580" y="2502"/>
                      </a:lnTo>
                      <a:lnTo>
                        <a:pt x="3546" y="2490"/>
                      </a:lnTo>
                      <a:lnTo>
                        <a:pt x="3510" y="2484"/>
                      </a:lnTo>
                      <a:lnTo>
                        <a:pt x="3474" y="2482"/>
                      </a:lnTo>
                      <a:lnTo>
                        <a:pt x="2020" y="2490"/>
                      </a:lnTo>
                      <a:lnTo>
                        <a:pt x="2316" y="320"/>
                      </a:lnTo>
                      <a:lnTo>
                        <a:pt x="2320" y="294"/>
                      </a:lnTo>
                      <a:lnTo>
                        <a:pt x="2320" y="268"/>
                      </a:lnTo>
                      <a:lnTo>
                        <a:pt x="2316" y="244"/>
                      </a:lnTo>
                      <a:lnTo>
                        <a:pt x="2312" y="220"/>
                      </a:lnTo>
                      <a:lnTo>
                        <a:pt x="2306" y="196"/>
                      </a:lnTo>
                      <a:lnTo>
                        <a:pt x="2298" y="172"/>
                      </a:lnTo>
                      <a:lnTo>
                        <a:pt x="2288" y="150"/>
                      </a:lnTo>
                      <a:lnTo>
                        <a:pt x="2276" y="130"/>
                      </a:lnTo>
                      <a:lnTo>
                        <a:pt x="2262" y="110"/>
                      </a:lnTo>
                      <a:lnTo>
                        <a:pt x="2246" y="92"/>
                      </a:lnTo>
                      <a:lnTo>
                        <a:pt x="2228" y="74"/>
                      </a:lnTo>
                      <a:lnTo>
                        <a:pt x="2210" y="58"/>
                      </a:lnTo>
                      <a:lnTo>
                        <a:pt x="2190" y="44"/>
                      </a:lnTo>
                      <a:lnTo>
                        <a:pt x="2168" y="32"/>
                      </a:lnTo>
                      <a:lnTo>
                        <a:pt x="2144" y="20"/>
                      </a:lnTo>
                      <a:lnTo>
                        <a:pt x="2120" y="12"/>
                      </a:lnTo>
                      <a:lnTo>
                        <a:pt x="2096" y="6"/>
                      </a:lnTo>
                      <a:lnTo>
                        <a:pt x="2070" y="2"/>
                      </a:lnTo>
                      <a:lnTo>
                        <a:pt x="2046" y="0"/>
                      </a:lnTo>
                      <a:lnTo>
                        <a:pt x="2020" y="0"/>
                      </a:lnTo>
                      <a:lnTo>
                        <a:pt x="1996" y="2"/>
                      </a:lnTo>
                      <a:lnTo>
                        <a:pt x="1972" y="8"/>
                      </a:lnTo>
                      <a:lnTo>
                        <a:pt x="1950" y="14"/>
                      </a:lnTo>
                      <a:lnTo>
                        <a:pt x="1926" y="22"/>
                      </a:lnTo>
                      <a:lnTo>
                        <a:pt x="1904" y="34"/>
                      </a:lnTo>
                      <a:lnTo>
                        <a:pt x="1884" y="46"/>
                      </a:lnTo>
                      <a:lnTo>
                        <a:pt x="1864" y="60"/>
                      </a:lnTo>
                      <a:lnTo>
                        <a:pt x="1846" y="76"/>
                      </a:lnTo>
                      <a:lnTo>
                        <a:pt x="1828" y="94"/>
                      </a:lnTo>
                      <a:lnTo>
                        <a:pt x="1812" y="114"/>
                      </a:lnTo>
                      <a:lnTo>
                        <a:pt x="1798" y="134"/>
                      </a:lnTo>
                      <a:lnTo>
                        <a:pt x="1786" y="156"/>
                      </a:lnTo>
                      <a:lnTo>
                        <a:pt x="28" y="3724"/>
                      </a:lnTo>
                      <a:lnTo>
                        <a:pt x="14" y="3758"/>
                      </a:lnTo>
                      <a:lnTo>
                        <a:pt x="4" y="3792"/>
                      </a:lnTo>
                      <a:lnTo>
                        <a:pt x="0" y="3828"/>
                      </a:lnTo>
                      <a:lnTo>
                        <a:pt x="0" y="3864"/>
                      </a:lnTo>
                      <a:lnTo>
                        <a:pt x="4" y="3898"/>
                      </a:lnTo>
                      <a:lnTo>
                        <a:pt x="12" y="3932"/>
                      </a:lnTo>
                      <a:lnTo>
                        <a:pt x="24" y="3966"/>
                      </a:lnTo>
                      <a:lnTo>
                        <a:pt x="42" y="3998"/>
                      </a:lnTo>
                      <a:lnTo>
                        <a:pt x="62" y="4028"/>
                      </a:lnTo>
                      <a:lnTo>
                        <a:pt x="88" y="4054"/>
                      </a:lnTo>
                      <a:lnTo>
                        <a:pt x="114" y="4076"/>
                      </a:lnTo>
                      <a:lnTo>
                        <a:pt x="144" y="4096"/>
                      </a:lnTo>
                      <a:lnTo>
                        <a:pt x="176" y="4110"/>
                      </a:lnTo>
                      <a:lnTo>
                        <a:pt x="210" y="4122"/>
                      </a:lnTo>
                      <a:lnTo>
                        <a:pt x="246" y="4128"/>
                      </a:lnTo>
                      <a:lnTo>
                        <a:pt x="282" y="4130"/>
                      </a:lnTo>
                      <a:lnTo>
                        <a:pt x="1736" y="4122"/>
                      </a:lnTo>
                      <a:lnTo>
                        <a:pt x="1440" y="6292"/>
                      </a:lnTo>
                      <a:lnTo>
                        <a:pt x="1436" y="6318"/>
                      </a:lnTo>
                      <a:lnTo>
                        <a:pt x="1436" y="6344"/>
                      </a:lnTo>
                      <a:lnTo>
                        <a:pt x="1440" y="6368"/>
                      </a:lnTo>
                      <a:lnTo>
                        <a:pt x="1444" y="6392"/>
                      </a:lnTo>
                      <a:lnTo>
                        <a:pt x="1450" y="6416"/>
                      </a:lnTo>
                      <a:lnTo>
                        <a:pt x="1458" y="6440"/>
                      </a:lnTo>
                      <a:lnTo>
                        <a:pt x="1468" y="6462"/>
                      </a:lnTo>
                      <a:lnTo>
                        <a:pt x="1480" y="6482"/>
                      </a:lnTo>
                      <a:lnTo>
                        <a:pt x="1494" y="6502"/>
                      </a:lnTo>
                      <a:lnTo>
                        <a:pt x="1510" y="6520"/>
                      </a:lnTo>
                      <a:lnTo>
                        <a:pt x="1528" y="6538"/>
                      </a:lnTo>
                      <a:lnTo>
                        <a:pt x="1546" y="6554"/>
                      </a:lnTo>
                      <a:lnTo>
                        <a:pt x="1566" y="6568"/>
                      </a:lnTo>
                      <a:lnTo>
                        <a:pt x="1588" y="6580"/>
                      </a:lnTo>
                      <a:lnTo>
                        <a:pt x="1612" y="6592"/>
                      </a:lnTo>
                      <a:lnTo>
                        <a:pt x="1636" y="6600"/>
                      </a:lnTo>
                      <a:lnTo>
                        <a:pt x="1660" y="6606"/>
                      </a:lnTo>
                      <a:lnTo>
                        <a:pt x="1686" y="6610"/>
                      </a:lnTo>
                      <a:lnTo>
                        <a:pt x="1710" y="6612"/>
                      </a:lnTo>
                      <a:lnTo>
                        <a:pt x="1734" y="6612"/>
                      </a:lnTo>
                      <a:lnTo>
                        <a:pt x="1760" y="6610"/>
                      </a:lnTo>
                      <a:lnTo>
                        <a:pt x="1784" y="6604"/>
                      </a:lnTo>
                      <a:lnTo>
                        <a:pt x="1806" y="6598"/>
                      </a:lnTo>
                      <a:lnTo>
                        <a:pt x="1830" y="6590"/>
                      </a:lnTo>
                      <a:lnTo>
                        <a:pt x="1852" y="6578"/>
                      </a:lnTo>
                      <a:lnTo>
                        <a:pt x="1872" y="6566"/>
                      </a:lnTo>
                      <a:lnTo>
                        <a:pt x="1892" y="6552"/>
                      </a:lnTo>
                      <a:lnTo>
                        <a:pt x="1910" y="6536"/>
                      </a:lnTo>
                      <a:lnTo>
                        <a:pt x="1928" y="6518"/>
                      </a:lnTo>
                      <a:lnTo>
                        <a:pt x="1944" y="6498"/>
                      </a:lnTo>
                      <a:lnTo>
                        <a:pt x="1958" y="6478"/>
                      </a:lnTo>
                      <a:lnTo>
                        <a:pt x="1970" y="6456"/>
                      </a:lnTo>
                      <a:lnTo>
                        <a:pt x="3728" y="2888"/>
                      </a:lnTo>
                      <a:lnTo>
                        <a:pt x="3742" y="2854"/>
                      </a:lnTo>
                      <a:lnTo>
                        <a:pt x="3752" y="2820"/>
                      </a:lnTo>
                      <a:lnTo>
                        <a:pt x="3756" y="2784"/>
                      </a:lnTo>
                      <a:lnTo>
                        <a:pt x="3756" y="2748"/>
                      </a:lnTo>
                      <a:lnTo>
                        <a:pt x="3752" y="2714"/>
                      </a:lnTo>
                      <a:lnTo>
                        <a:pt x="3744" y="2680"/>
                      </a:lnTo>
                      <a:lnTo>
                        <a:pt x="3732" y="2646"/>
                      </a:lnTo>
                      <a:lnTo>
                        <a:pt x="3714" y="2614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:pPr defTabSz="967527" eaLnBrk="0" fontAlgn="base" hangingPunct="0">
                    <a:defRPr/>
                  </a:pPr>
                  <a:endParaRPr lang="zh-CN" altLang="en-US" sz="140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endParaRPr>
                </a:p>
              </p:txBody>
            </p:sp>
            <p:sp>
              <p:nvSpPr>
                <p:cNvPr id="71" name="Freeform 1444">
                  <a:extLst>
                    <a:ext uri="{FF2B5EF4-FFF2-40B4-BE49-F238E27FC236}">
                      <a16:creationId xmlns:a16="http://schemas.microsoft.com/office/drawing/2014/main" id="{49C88C30-BD9F-7C53-30E6-BA4D0295AF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27" y="6597"/>
                  <a:ext cx="1187" cy="1187"/>
                </a:xfrm>
                <a:custGeom>
                  <a:avLst/>
                  <a:gdLst>
                    <a:gd name="T0" fmla="*/ 1000 w 2166"/>
                    <a:gd name="T1" fmla="*/ 3 h 2166"/>
                    <a:gd name="T2" fmla="*/ 865 w 2166"/>
                    <a:gd name="T3" fmla="*/ 23 h 2166"/>
                    <a:gd name="T4" fmla="*/ 614 w 2166"/>
                    <a:gd name="T5" fmla="*/ 107 h 2166"/>
                    <a:gd name="T6" fmla="*/ 394 w 2166"/>
                    <a:gd name="T7" fmla="*/ 247 h 2166"/>
                    <a:gd name="T8" fmla="*/ 215 w 2166"/>
                    <a:gd name="T9" fmla="*/ 435 h 2166"/>
                    <a:gd name="T10" fmla="*/ 85 w 2166"/>
                    <a:gd name="T11" fmla="*/ 661 h 2166"/>
                    <a:gd name="T12" fmla="*/ 17 w 2166"/>
                    <a:gd name="T13" fmla="*/ 891 h 2166"/>
                    <a:gd name="T14" fmla="*/ 1 w 2166"/>
                    <a:gd name="T15" fmla="*/ 1028 h 2166"/>
                    <a:gd name="T16" fmla="*/ 1 w 2166"/>
                    <a:gd name="T17" fmla="*/ 1138 h 2166"/>
                    <a:gd name="T18" fmla="*/ 17 w 2166"/>
                    <a:gd name="T19" fmla="*/ 1275 h 2166"/>
                    <a:gd name="T20" fmla="*/ 85 w 2166"/>
                    <a:gd name="T21" fmla="*/ 1505 h 2166"/>
                    <a:gd name="T22" fmla="*/ 215 w 2166"/>
                    <a:gd name="T23" fmla="*/ 1731 h 2166"/>
                    <a:gd name="T24" fmla="*/ 394 w 2166"/>
                    <a:gd name="T25" fmla="*/ 1919 h 2166"/>
                    <a:gd name="T26" fmla="*/ 614 w 2166"/>
                    <a:gd name="T27" fmla="*/ 2059 h 2166"/>
                    <a:gd name="T28" fmla="*/ 865 w 2166"/>
                    <a:gd name="T29" fmla="*/ 2143 h 2166"/>
                    <a:gd name="T30" fmla="*/ 1000 w 2166"/>
                    <a:gd name="T31" fmla="*/ 2163 h 2166"/>
                    <a:gd name="T32" fmla="*/ 1111 w 2166"/>
                    <a:gd name="T33" fmla="*/ 2166 h 2166"/>
                    <a:gd name="T34" fmla="*/ 1248 w 2166"/>
                    <a:gd name="T35" fmla="*/ 2154 h 2166"/>
                    <a:gd name="T36" fmla="*/ 1455 w 2166"/>
                    <a:gd name="T37" fmla="*/ 2101 h 2166"/>
                    <a:gd name="T38" fmla="*/ 1689 w 2166"/>
                    <a:gd name="T39" fmla="*/ 1981 h 2166"/>
                    <a:gd name="T40" fmla="*/ 1885 w 2166"/>
                    <a:gd name="T41" fmla="*/ 1811 h 2166"/>
                    <a:gd name="T42" fmla="*/ 2035 w 2166"/>
                    <a:gd name="T43" fmla="*/ 1600 h 2166"/>
                    <a:gd name="T44" fmla="*/ 2132 w 2166"/>
                    <a:gd name="T45" fmla="*/ 1354 h 2166"/>
                    <a:gd name="T46" fmla="*/ 2160 w 2166"/>
                    <a:gd name="T47" fmla="*/ 1194 h 2166"/>
                    <a:gd name="T48" fmla="*/ 2166 w 2166"/>
                    <a:gd name="T49" fmla="*/ 1083 h 2166"/>
                    <a:gd name="T50" fmla="*/ 2157 w 2166"/>
                    <a:gd name="T51" fmla="*/ 945 h 2166"/>
                    <a:gd name="T52" fmla="*/ 2117 w 2166"/>
                    <a:gd name="T53" fmla="*/ 761 h 2166"/>
                    <a:gd name="T54" fmla="*/ 2009 w 2166"/>
                    <a:gd name="T55" fmla="*/ 521 h 2166"/>
                    <a:gd name="T56" fmla="*/ 1849 w 2166"/>
                    <a:gd name="T57" fmla="*/ 317 h 2166"/>
                    <a:gd name="T58" fmla="*/ 1645 w 2166"/>
                    <a:gd name="T59" fmla="*/ 157 h 2166"/>
                    <a:gd name="T60" fmla="*/ 1405 w 2166"/>
                    <a:gd name="T61" fmla="*/ 49 h 2166"/>
                    <a:gd name="T62" fmla="*/ 1221 w 2166"/>
                    <a:gd name="T63" fmla="*/ 9 h 2166"/>
                    <a:gd name="T64" fmla="*/ 1083 w 2166"/>
                    <a:gd name="T65" fmla="*/ 0 h 2166"/>
                    <a:gd name="T66" fmla="*/ 979 w 2166"/>
                    <a:gd name="T67" fmla="*/ 2088 h 2166"/>
                    <a:gd name="T68" fmla="*/ 736 w 2166"/>
                    <a:gd name="T69" fmla="*/ 2033 h 2166"/>
                    <a:gd name="T70" fmla="*/ 518 w 2166"/>
                    <a:gd name="T71" fmla="*/ 1921 h 2166"/>
                    <a:gd name="T72" fmla="*/ 335 w 2166"/>
                    <a:gd name="T73" fmla="*/ 1762 h 2166"/>
                    <a:gd name="T74" fmla="*/ 194 w 2166"/>
                    <a:gd name="T75" fmla="*/ 1565 h 2166"/>
                    <a:gd name="T76" fmla="*/ 104 w 2166"/>
                    <a:gd name="T77" fmla="*/ 1336 h 2166"/>
                    <a:gd name="T78" fmla="*/ 72 w 2166"/>
                    <a:gd name="T79" fmla="*/ 1083 h 2166"/>
                    <a:gd name="T80" fmla="*/ 93 w 2166"/>
                    <a:gd name="T81" fmla="*/ 879 h 2166"/>
                    <a:gd name="T82" fmla="*/ 171 w 2166"/>
                    <a:gd name="T83" fmla="*/ 645 h 2166"/>
                    <a:gd name="T84" fmla="*/ 303 w 2166"/>
                    <a:gd name="T85" fmla="*/ 440 h 2166"/>
                    <a:gd name="T86" fmla="*/ 478 w 2166"/>
                    <a:gd name="T87" fmla="*/ 273 h 2166"/>
                    <a:gd name="T88" fmla="*/ 689 w 2166"/>
                    <a:gd name="T89" fmla="*/ 151 h 2166"/>
                    <a:gd name="T90" fmla="*/ 930 w 2166"/>
                    <a:gd name="T91" fmla="*/ 83 h 2166"/>
                    <a:gd name="T92" fmla="*/ 1135 w 2166"/>
                    <a:gd name="T93" fmla="*/ 73 h 2166"/>
                    <a:gd name="T94" fmla="*/ 1383 w 2166"/>
                    <a:gd name="T95" fmla="*/ 117 h 2166"/>
                    <a:gd name="T96" fmla="*/ 1608 w 2166"/>
                    <a:gd name="T97" fmla="*/ 219 h 2166"/>
                    <a:gd name="T98" fmla="*/ 1798 w 2166"/>
                    <a:gd name="T99" fmla="*/ 368 h 2166"/>
                    <a:gd name="T100" fmla="*/ 1947 w 2166"/>
                    <a:gd name="T101" fmla="*/ 558 h 2166"/>
                    <a:gd name="T102" fmla="*/ 2049 w 2166"/>
                    <a:gd name="T103" fmla="*/ 783 h 2166"/>
                    <a:gd name="T104" fmla="*/ 2093 w 2166"/>
                    <a:gd name="T105" fmla="*/ 1031 h 2166"/>
                    <a:gd name="T106" fmla="*/ 2083 w 2166"/>
                    <a:gd name="T107" fmla="*/ 1236 h 2166"/>
                    <a:gd name="T108" fmla="*/ 2014 w 2166"/>
                    <a:gd name="T109" fmla="*/ 1477 h 2166"/>
                    <a:gd name="T110" fmla="*/ 1893 w 2166"/>
                    <a:gd name="T111" fmla="*/ 1688 h 2166"/>
                    <a:gd name="T112" fmla="*/ 1726 w 2166"/>
                    <a:gd name="T113" fmla="*/ 1863 h 2166"/>
                    <a:gd name="T114" fmla="*/ 1521 w 2166"/>
                    <a:gd name="T115" fmla="*/ 1993 h 2166"/>
                    <a:gd name="T116" fmla="*/ 1286 w 2166"/>
                    <a:gd name="T117" fmla="*/ 2073 h 2166"/>
                    <a:gd name="T118" fmla="*/ 1083 w 2166"/>
                    <a:gd name="T119" fmla="*/ 2094 h 2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66" h="2166">
                      <a:moveTo>
                        <a:pt x="1083" y="0"/>
                      </a:moveTo>
                      <a:lnTo>
                        <a:pt x="1083" y="0"/>
                      </a:lnTo>
                      <a:lnTo>
                        <a:pt x="1055" y="0"/>
                      </a:lnTo>
                      <a:lnTo>
                        <a:pt x="1028" y="1"/>
                      </a:lnTo>
                      <a:lnTo>
                        <a:pt x="1000" y="3"/>
                      </a:lnTo>
                      <a:lnTo>
                        <a:pt x="972" y="6"/>
                      </a:lnTo>
                      <a:lnTo>
                        <a:pt x="945" y="9"/>
                      </a:lnTo>
                      <a:lnTo>
                        <a:pt x="918" y="12"/>
                      </a:lnTo>
                      <a:lnTo>
                        <a:pt x="891" y="17"/>
                      </a:lnTo>
                      <a:lnTo>
                        <a:pt x="865" y="23"/>
                      </a:lnTo>
                      <a:lnTo>
                        <a:pt x="812" y="34"/>
                      </a:lnTo>
                      <a:lnTo>
                        <a:pt x="761" y="49"/>
                      </a:lnTo>
                      <a:lnTo>
                        <a:pt x="711" y="65"/>
                      </a:lnTo>
                      <a:lnTo>
                        <a:pt x="661" y="85"/>
                      </a:lnTo>
                      <a:lnTo>
                        <a:pt x="614" y="107"/>
                      </a:lnTo>
                      <a:lnTo>
                        <a:pt x="566" y="131"/>
                      </a:lnTo>
                      <a:lnTo>
                        <a:pt x="521" y="157"/>
                      </a:lnTo>
                      <a:lnTo>
                        <a:pt x="477" y="185"/>
                      </a:lnTo>
                      <a:lnTo>
                        <a:pt x="435" y="215"/>
                      </a:lnTo>
                      <a:lnTo>
                        <a:pt x="394" y="247"/>
                      </a:lnTo>
                      <a:lnTo>
                        <a:pt x="355" y="281"/>
                      </a:lnTo>
                      <a:lnTo>
                        <a:pt x="317" y="317"/>
                      </a:lnTo>
                      <a:lnTo>
                        <a:pt x="281" y="355"/>
                      </a:lnTo>
                      <a:lnTo>
                        <a:pt x="247" y="394"/>
                      </a:lnTo>
                      <a:lnTo>
                        <a:pt x="215" y="435"/>
                      </a:lnTo>
                      <a:lnTo>
                        <a:pt x="185" y="477"/>
                      </a:lnTo>
                      <a:lnTo>
                        <a:pt x="157" y="521"/>
                      </a:lnTo>
                      <a:lnTo>
                        <a:pt x="131" y="566"/>
                      </a:lnTo>
                      <a:lnTo>
                        <a:pt x="107" y="614"/>
                      </a:lnTo>
                      <a:lnTo>
                        <a:pt x="85" y="661"/>
                      </a:lnTo>
                      <a:lnTo>
                        <a:pt x="65" y="711"/>
                      </a:lnTo>
                      <a:lnTo>
                        <a:pt x="49" y="761"/>
                      </a:lnTo>
                      <a:lnTo>
                        <a:pt x="34" y="812"/>
                      </a:lnTo>
                      <a:lnTo>
                        <a:pt x="23" y="865"/>
                      </a:lnTo>
                      <a:lnTo>
                        <a:pt x="17" y="891"/>
                      </a:lnTo>
                      <a:lnTo>
                        <a:pt x="12" y="918"/>
                      </a:lnTo>
                      <a:lnTo>
                        <a:pt x="9" y="945"/>
                      </a:lnTo>
                      <a:lnTo>
                        <a:pt x="6" y="972"/>
                      </a:lnTo>
                      <a:lnTo>
                        <a:pt x="3" y="1000"/>
                      </a:lnTo>
                      <a:lnTo>
                        <a:pt x="1" y="1028"/>
                      </a:lnTo>
                      <a:lnTo>
                        <a:pt x="0" y="1055"/>
                      </a:lnTo>
                      <a:lnTo>
                        <a:pt x="0" y="1083"/>
                      </a:lnTo>
                      <a:lnTo>
                        <a:pt x="0" y="1083"/>
                      </a:lnTo>
                      <a:lnTo>
                        <a:pt x="0" y="1111"/>
                      </a:lnTo>
                      <a:lnTo>
                        <a:pt x="1" y="1138"/>
                      </a:lnTo>
                      <a:lnTo>
                        <a:pt x="3" y="1166"/>
                      </a:lnTo>
                      <a:lnTo>
                        <a:pt x="6" y="1194"/>
                      </a:lnTo>
                      <a:lnTo>
                        <a:pt x="9" y="1221"/>
                      </a:lnTo>
                      <a:lnTo>
                        <a:pt x="12" y="1248"/>
                      </a:lnTo>
                      <a:lnTo>
                        <a:pt x="17" y="1275"/>
                      </a:lnTo>
                      <a:lnTo>
                        <a:pt x="23" y="1301"/>
                      </a:lnTo>
                      <a:lnTo>
                        <a:pt x="34" y="1354"/>
                      </a:lnTo>
                      <a:lnTo>
                        <a:pt x="49" y="1405"/>
                      </a:lnTo>
                      <a:lnTo>
                        <a:pt x="65" y="1455"/>
                      </a:lnTo>
                      <a:lnTo>
                        <a:pt x="85" y="1505"/>
                      </a:lnTo>
                      <a:lnTo>
                        <a:pt x="107" y="1552"/>
                      </a:lnTo>
                      <a:lnTo>
                        <a:pt x="131" y="1600"/>
                      </a:lnTo>
                      <a:lnTo>
                        <a:pt x="157" y="1645"/>
                      </a:lnTo>
                      <a:lnTo>
                        <a:pt x="185" y="1689"/>
                      </a:lnTo>
                      <a:lnTo>
                        <a:pt x="215" y="1731"/>
                      </a:lnTo>
                      <a:lnTo>
                        <a:pt x="247" y="1772"/>
                      </a:lnTo>
                      <a:lnTo>
                        <a:pt x="281" y="1811"/>
                      </a:lnTo>
                      <a:lnTo>
                        <a:pt x="317" y="1849"/>
                      </a:lnTo>
                      <a:lnTo>
                        <a:pt x="355" y="1885"/>
                      </a:lnTo>
                      <a:lnTo>
                        <a:pt x="394" y="1919"/>
                      </a:lnTo>
                      <a:lnTo>
                        <a:pt x="435" y="1951"/>
                      </a:lnTo>
                      <a:lnTo>
                        <a:pt x="477" y="1981"/>
                      </a:lnTo>
                      <a:lnTo>
                        <a:pt x="521" y="2009"/>
                      </a:lnTo>
                      <a:lnTo>
                        <a:pt x="566" y="2035"/>
                      </a:lnTo>
                      <a:lnTo>
                        <a:pt x="614" y="2059"/>
                      </a:lnTo>
                      <a:lnTo>
                        <a:pt x="661" y="2081"/>
                      </a:lnTo>
                      <a:lnTo>
                        <a:pt x="711" y="2101"/>
                      </a:lnTo>
                      <a:lnTo>
                        <a:pt x="761" y="2117"/>
                      </a:lnTo>
                      <a:lnTo>
                        <a:pt x="812" y="2132"/>
                      </a:lnTo>
                      <a:lnTo>
                        <a:pt x="865" y="2143"/>
                      </a:lnTo>
                      <a:lnTo>
                        <a:pt x="891" y="2149"/>
                      </a:lnTo>
                      <a:lnTo>
                        <a:pt x="918" y="2154"/>
                      </a:lnTo>
                      <a:lnTo>
                        <a:pt x="945" y="2157"/>
                      </a:lnTo>
                      <a:lnTo>
                        <a:pt x="972" y="2160"/>
                      </a:lnTo>
                      <a:lnTo>
                        <a:pt x="1000" y="2163"/>
                      </a:lnTo>
                      <a:lnTo>
                        <a:pt x="1028" y="2165"/>
                      </a:lnTo>
                      <a:lnTo>
                        <a:pt x="1055" y="2166"/>
                      </a:lnTo>
                      <a:lnTo>
                        <a:pt x="1083" y="2166"/>
                      </a:lnTo>
                      <a:lnTo>
                        <a:pt x="1083" y="2166"/>
                      </a:lnTo>
                      <a:lnTo>
                        <a:pt x="1111" y="2166"/>
                      </a:lnTo>
                      <a:lnTo>
                        <a:pt x="1138" y="2165"/>
                      </a:lnTo>
                      <a:lnTo>
                        <a:pt x="1166" y="2163"/>
                      </a:lnTo>
                      <a:lnTo>
                        <a:pt x="1194" y="2160"/>
                      </a:lnTo>
                      <a:lnTo>
                        <a:pt x="1221" y="2157"/>
                      </a:lnTo>
                      <a:lnTo>
                        <a:pt x="1248" y="2154"/>
                      </a:lnTo>
                      <a:lnTo>
                        <a:pt x="1275" y="2149"/>
                      </a:lnTo>
                      <a:lnTo>
                        <a:pt x="1301" y="2143"/>
                      </a:lnTo>
                      <a:lnTo>
                        <a:pt x="1354" y="2132"/>
                      </a:lnTo>
                      <a:lnTo>
                        <a:pt x="1405" y="2117"/>
                      </a:lnTo>
                      <a:lnTo>
                        <a:pt x="1455" y="2101"/>
                      </a:lnTo>
                      <a:lnTo>
                        <a:pt x="1505" y="2081"/>
                      </a:lnTo>
                      <a:lnTo>
                        <a:pt x="1552" y="2059"/>
                      </a:lnTo>
                      <a:lnTo>
                        <a:pt x="1600" y="2035"/>
                      </a:lnTo>
                      <a:lnTo>
                        <a:pt x="1645" y="2009"/>
                      </a:lnTo>
                      <a:lnTo>
                        <a:pt x="1689" y="1981"/>
                      </a:lnTo>
                      <a:lnTo>
                        <a:pt x="1731" y="1951"/>
                      </a:lnTo>
                      <a:lnTo>
                        <a:pt x="1772" y="1919"/>
                      </a:lnTo>
                      <a:lnTo>
                        <a:pt x="1811" y="1885"/>
                      </a:lnTo>
                      <a:lnTo>
                        <a:pt x="1849" y="1849"/>
                      </a:lnTo>
                      <a:lnTo>
                        <a:pt x="1885" y="1811"/>
                      </a:lnTo>
                      <a:lnTo>
                        <a:pt x="1919" y="1772"/>
                      </a:lnTo>
                      <a:lnTo>
                        <a:pt x="1951" y="1731"/>
                      </a:lnTo>
                      <a:lnTo>
                        <a:pt x="1981" y="1689"/>
                      </a:lnTo>
                      <a:lnTo>
                        <a:pt x="2009" y="1645"/>
                      </a:lnTo>
                      <a:lnTo>
                        <a:pt x="2035" y="1600"/>
                      </a:lnTo>
                      <a:lnTo>
                        <a:pt x="2059" y="1552"/>
                      </a:lnTo>
                      <a:lnTo>
                        <a:pt x="2081" y="1505"/>
                      </a:lnTo>
                      <a:lnTo>
                        <a:pt x="2101" y="1455"/>
                      </a:lnTo>
                      <a:lnTo>
                        <a:pt x="2117" y="1405"/>
                      </a:lnTo>
                      <a:lnTo>
                        <a:pt x="2132" y="1354"/>
                      </a:lnTo>
                      <a:lnTo>
                        <a:pt x="2143" y="1301"/>
                      </a:lnTo>
                      <a:lnTo>
                        <a:pt x="2149" y="1275"/>
                      </a:lnTo>
                      <a:lnTo>
                        <a:pt x="2154" y="1248"/>
                      </a:lnTo>
                      <a:lnTo>
                        <a:pt x="2157" y="1221"/>
                      </a:lnTo>
                      <a:lnTo>
                        <a:pt x="2160" y="1194"/>
                      </a:lnTo>
                      <a:lnTo>
                        <a:pt x="2163" y="1166"/>
                      </a:lnTo>
                      <a:lnTo>
                        <a:pt x="2165" y="1138"/>
                      </a:lnTo>
                      <a:lnTo>
                        <a:pt x="2166" y="1111"/>
                      </a:lnTo>
                      <a:lnTo>
                        <a:pt x="2166" y="1083"/>
                      </a:lnTo>
                      <a:lnTo>
                        <a:pt x="2166" y="1083"/>
                      </a:lnTo>
                      <a:lnTo>
                        <a:pt x="2166" y="1055"/>
                      </a:lnTo>
                      <a:lnTo>
                        <a:pt x="2165" y="1028"/>
                      </a:lnTo>
                      <a:lnTo>
                        <a:pt x="2163" y="1000"/>
                      </a:lnTo>
                      <a:lnTo>
                        <a:pt x="2160" y="972"/>
                      </a:lnTo>
                      <a:lnTo>
                        <a:pt x="2157" y="945"/>
                      </a:lnTo>
                      <a:lnTo>
                        <a:pt x="2154" y="918"/>
                      </a:lnTo>
                      <a:lnTo>
                        <a:pt x="2149" y="891"/>
                      </a:lnTo>
                      <a:lnTo>
                        <a:pt x="2143" y="865"/>
                      </a:lnTo>
                      <a:lnTo>
                        <a:pt x="2132" y="812"/>
                      </a:lnTo>
                      <a:lnTo>
                        <a:pt x="2117" y="761"/>
                      </a:lnTo>
                      <a:lnTo>
                        <a:pt x="2099" y="711"/>
                      </a:lnTo>
                      <a:lnTo>
                        <a:pt x="2080" y="662"/>
                      </a:lnTo>
                      <a:lnTo>
                        <a:pt x="2059" y="614"/>
                      </a:lnTo>
                      <a:lnTo>
                        <a:pt x="2035" y="567"/>
                      </a:lnTo>
                      <a:lnTo>
                        <a:pt x="2009" y="521"/>
                      </a:lnTo>
                      <a:lnTo>
                        <a:pt x="1981" y="478"/>
                      </a:lnTo>
                      <a:lnTo>
                        <a:pt x="1951" y="435"/>
                      </a:lnTo>
                      <a:lnTo>
                        <a:pt x="1918" y="395"/>
                      </a:lnTo>
                      <a:lnTo>
                        <a:pt x="1884" y="355"/>
                      </a:lnTo>
                      <a:lnTo>
                        <a:pt x="1849" y="317"/>
                      </a:lnTo>
                      <a:lnTo>
                        <a:pt x="1811" y="282"/>
                      </a:lnTo>
                      <a:lnTo>
                        <a:pt x="1771" y="248"/>
                      </a:lnTo>
                      <a:lnTo>
                        <a:pt x="1731" y="215"/>
                      </a:lnTo>
                      <a:lnTo>
                        <a:pt x="1688" y="185"/>
                      </a:lnTo>
                      <a:lnTo>
                        <a:pt x="1645" y="157"/>
                      </a:lnTo>
                      <a:lnTo>
                        <a:pt x="1599" y="131"/>
                      </a:lnTo>
                      <a:lnTo>
                        <a:pt x="1552" y="107"/>
                      </a:lnTo>
                      <a:lnTo>
                        <a:pt x="1504" y="86"/>
                      </a:lnTo>
                      <a:lnTo>
                        <a:pt x="1455" y="67"/>
                      </a:lnTo>
                      <a:lnTo>
                        <a:pt x="1405" y="49"/>
                      </a:lnTo>
                      <a:lnTo>
                        <a:pt x="1354" y="34"/>
                      </a:lnTo>
                      <a:lnTo>
                        <a:pt x="1301" y="23"/>
                      </a:lnTo>
                      <a:lnTo>
                        <a:pt x="1275" y="17"/>
                      </a:lnTo>
                      <a:lnTo>
                        <a:pt x="1248" y="12"/>
                      </a:lnTo>
                      <a:lnTo>
                        <a:pt x="1221" y="9"/>
                      </a:lnTo>
                      <a:lnTo>
                        <a:pt x="1194" y="6"/>
                      </a:lnTo>
                      <a:lnTo>
                        <a:pt x="1166" y="3"/>
                      </a:lnTo>
                      <a:lnTo>
                        <a:pt x="1138" y="1"/>
                      </a:lnTo>
                      <a:lnTo>
                        <a:pt x="1111" y="0"/>
                      </a:lnTo>
                      <a:lnTo>
                        <a:pt x="1083" y="0"/>
                      </a:lnTo>
                      <a:lnTo>
                        <a:pt x="1083" y="0"/>
                      </a:lnTo>
                      <a:close/>
                      <a:moveTo>
                        <a:pt x="1083" y="2094"/>
                      </a:moveTo>
                      <a:lnTo>
                        <a:pt x="1083" y="2094"/>
                      </a:lnTo>
                      <a:lnTo>
                        <a:pt x="1031" y="2093"/>
                      </a:lnTo>
                      <a:lnTo>
                        <a:pt x="979" y="2088"/>
                      </a:lnTo>
                      <a:lnTo>
                        <a:pt x="930" y="2083"/>
                      </a:lnTo>
                      <a:lnTo>
                        <a:pt x="879" y="2073"/>
                      </a:lnTo>
                      <a:lnTo>
                        <a:pt x="830" y="2062"/>
                      </a:lnTo>
                      <a:lnTo>
                        <a:pt x="783" y="2049"/>
                      </a:lnTo>
                      <a:lnTo>
                        <a:pt x="736" y="2033"/>
                      </a:lnTo>
                      <a:lnTo>
                        <a:pt x="689" y="2015"/>
                      </a:lnTo>
                      <a:lnTo>
                        <a:pt x="645" y="1995"/>
                      </a:lnTo>
                      <a:lnTo>
                        <a:pt x="601" y="1972"/>
                      </a:lnTo>
                      <a:lnTo>
                        <a:pt x="558" y="1947"/>
                      </a:lnTo>
                      <a:lnTo>
                        <a:pt x="518" y="1921"/>
                      </a:lnTo>
                      <a:lnTo>
                        <a:pt x="478" y="1893"/>
                      </a:lnTo>
                      <a:lnTo>
                        <a:pt x="440" y="1863"/>
                      </a:lnTo>
                      <a:lnTo>
                        <a:pt x="404" y="1831"/>
                      </a:lnTo>
                      <a:lnTo>
                        <a:pt x="368" y="1798"/>
                      </a:lnTo>
                      <a:lnTo>
                        <a:pt x="335" y="1762"/>
                      </a:lnTo>
                      <a:lnTo>
                        <a:pt x="303" y="1726"/>
                      </a:lnTo>
                      <a:lnTo>
                        <a:pt x="273" y="1688"/>
                      </a:lnTo>
                      <a:lnTo>
                        <a:pt x="245" y="1648"/>
                      </a:lnTo>
                      <a:lnTo>
                        <a:pt x="219" y="1608"/>
                      </a:lnTo>
                      <a:lnTo>
                        <a:pt x="194" y="1565"/>
                      </a:lnTo>
                      <a:lnTo>
                        <a:pt x="171" y="1521"/>
                      </a:lnTo>
                      <a:lnTo>
                        <a:pt x="151" y="1477"/>
                      </a:lnTo>
                      <a:lnTo>
                        <a:pt x="133" y="1430"/>
                      </a:lnTo>
                      <a:lnTo>
                        <a:pt x="117" y="1383"/>
                      </a:lnTo>
                      <a:lnTo>
                        <a:pt x="104" y="1336"/>
                      </a:lnTo>
                      <a:lnTo>
                        <a:pt x="93" y="1287"/>
                      </a:lnTo>
                      <a:lnTo>
                        <a:pt x="83" y="1236"/>
                      </a:lnTo>
                      <a:lnTo>
                        <a:pt x="78" y="1187"/>
                      </a:lnTo>
                      <a:lnTo>
                        <a:pt x="73" y="1135"/>
                      </a:lnTo>
                      <a:lnTo>
                        <a:pt x="72" y="1083"/>
                      </a:lnTo>
                      <a:lnTo>
                        <a:pt x="72" y="1083"/>
                      </a:lnTo>
                      <a:lnTo>
                        <a:pt x="73" y="1031"/>
                      </a:lnTo>
                      <a:lnTo>
                        <a:pt x="78" y="979"/>
                      </a:lnTo>
                      <a:lnTo>
                        <a:pt x="83" y="930"/>
                      </a:lnTo>
                      <a:lnTo>
                        <a:pt x="93" y="879"/>
                      </a:lnTo>
                      <a:lnTo>
                        <a:pt x="104" y="830"/>
                      </a:lnTo>
                      <a:lnTo>
                        <a:pt x="117" y="783"/>
                      </a:lnTo>
                      <a:lnTo>
                        <a:pt x="133" y="736"/>
                      </a:lnTo>
                      <a:lnTo>
                        <a:pt x="151" y="689"/>
                      </a:lnTo>
                      <a:lnTo>
                        <a:pt x="171" y="645"/>
                      </a:lnTo>
                      <a:lnTo>
                        <a:pt x="194" y="601"/>
                      </a:lnTo>
                      <a:lnTo>
                        <a:pt x="219" y="558"/>
                      </a:lnTo>
                      <a:lnTo>
                        <a:pt x="245" y="518"/>
                      </a:lnTo>
                      <a:lnTo>
                        <a:pt x="273" y="478"/>
                      </a:lnTo>
                      <a:lnTo>
                        <a:pt x="303" y="440"/>
                      </a:lnTo>
                      <a:lnTo>
                        <a:pt x="335" y="404"/>
                      </a:lnTo>
                      <a:lnTo>
                        <a:pt x="368" y="368"/>
                      </a:lnTo>
                      <a:lnTo>
                        <a:pt x="404" y="335"/>
                      </a:lnTo>
                      <a:lnTo>
                        <a:pt x="440" y="303"/>
                      </a:lnTo>
                      <a:lnTo>
                        <a:pt x="478" y="273"/>
                      </a:lnTo>
                      <a:lnTo>
                        <a:pt x="518" y="245"/>
                      </a:lnTo>
                      <a:lnTo>
                        <a:pt x="558" y="219"/>
                      </a:lnTo>
                      <a:lnTo>
                        <a:pt x="601" y="194"/>
                      </a:lnTo>
                      <a:lnTo>
                        <a:pt x="645" y="171"/>
                      </a:lnTo>
                      <a:lnTo>
                        <a:pt x="689" y="151"/>
                      </a:lnTo>
                      <a:lnTo>
                        <a:pt x="736" y="133"/>
                      </a:lnTo>
                      <a:lnTo>
                        <a:pt x="783" y="117"/>
                      </a:lnTo>
                      <a:lnTo>
                        <a:pt x="830" y="104"/>
                      </a:lnTo>
                      <a:lnTo>
                        <a:pt x="879" y="93"/>
                      </a:lnTo>
                      <a:lnTo>
                        <a:pt x="930" y="83"/>
                      </a:lnTo>
                      <a:lnTo>
                        <a:pt x="979" y="78"/>
                      </a:lnTo>
                      <a:lnTo>
                        <a:pt x="1031" y="73"/>
                      </a:lnTo>
                      <a:lnTo>
                        <a:pt x="1083" y="72"/>
                      </a:lnTo>
                      <a:lnTo>
                        <a:pt x="1083" y="72"/>
                      </a:lnTo>
                      <a:lnTo>
                        <a:pt x="1135" y="73"/>
                      </a:lnTo>
                      <a:lnTo>
                        <a:pt x="1187" y="78"/>
                      </a:lnTo>
                      <a:lnTo>
                        <a:pt x="1236" y="83"/>
                      </a:lnTo>
                      <a:lnTo>
                        <a:pt x="1287" y="93"/>
                      </a:lnTo>
                      <a:lnTo>
                        <a:pt x="1336" y="104"/>
                      </a:lnTo>
                      <a:lnTo>
                        <a:pt x="1383" y="117"/>
                      </a:lnTo>
                      <a:lnTo>
                        <a:pt x="1430" y="133"/>
                      </a:lnTo>
                      <a:lnTo>
                        <a:pt x="1477" y="151"/>
                      </a:lnTo>
                      <a:lnTo>
                        <a:pt x="1521" y="171"/>
                      </a:lnTo>
                      <a:lnTo>
                        <a:pt x="1565" y="194"/>
                      </a:lnTo>
                      <a:lnTo>
                        <a:pt x="1608" y="219"/>
                      </a:lnTo>
                      <a:lnTo>
                        <a:pt x="1648" y="245"/>
                      </a:lnTo>
                      <a:lnTo>
                        <a:pt x="1688" y="273"/>
                      </a:lnTo>
                      <a:lnTo>
                        <a:pt x="1726" y="303"/>
                      </a:lnTo>
                      <a:lnTo>
                        <a:pt x="1762" y="335"/>
                      </a:lnTo>
                      <a:lnTo>
                        <a:pt x="1798" y="368"/>
                      </a:lnTo>
                      <a:lnTo>
                        <a:pt x="1831" y="404"/>
                      </a:lnTo>
                      <a:lnTo>
                        <a:pt x="1863" y="440"/>
                      </a:lnTo>
                      <a:lnTo>
                        <a:pt x="1893" y="478"/>
                      </a:lnTo>
                      <a:lnTo>
                        <a:pt x="1921" y="518"/>
                      </a:lnTo>
                      <a:lnTo>
                        <a:pt x="1947" y="558"/>
                      </a:lnTo>
                      <a:lnTo>
                        <a:pt x="1972" y="601"/>
                      </a:lnTo>
                      <a:lnTo>
                        <a:pt x="1995" y="645"/>
                      </a:lnTo>
                      <a:lnTo>
                        <a:pt x="2015" y="689"/>
                      </a:lnTo>
                      <a:lnTo>
                        <a:pt x="2033" y="736"/>
                      </a:lnTo>
                      <a:lnTo>
                        <a:pt x="2049" y="783"/>
                      </a:lnTo>
                      <a:lnTo>
                        <a:pt x="2062" y="830"/>
                      </a:lnTo>
                      <a:lnTo>
                        <a:pt x="2073" y="879"/>
                      </a:lnTo>
                      <a:lnTo>
                        <a:pt x="2083" y="930"/>
                      </a:lnTo>
                      <a:lnTo>
                        <a:pt x="2088" y="979"/>
                      </a:lnTo>
                      <a:lnTo>
                        <a:pt x="2093" y="1031"/>
                      </a:lnTo>
                      <a:lnTo>
                        <a:pt x="2094" y="1083"/>
                      </a:lnTo>
                      <a:lnTo>
                        <a:pt x="2094" y="1083"/>
                      </a:lnTo>
                      <a:lnTo>
                        <a:pt x="2093" y="1135"/>
                      </a:lnTo>
                      <a:lnTo>
                        <a:pt x="2088" y="1187"/>
                      </a:lnTo>
                      <a:lnTo>
                        <a:pt x="2083" y="1236"/>
                      </a:lnTo>
                      <a:lnTo>
                        <a:pt x="2073" y="1286"/>
                      </a:lnTo>
                      <a:lnTo>
                        <a:pt x="2062" y="1336"/>
                      </a:lnTo>
                      <a:lnTo>
                        <a:pt x="2048" y="1383"/>
                      </a:lnTo>
                      <a:lnTo>
                        <a:pt x="2032" y="1430"/>
                      </a:lnTo>
                      <a:lnTo>
                        <a:pt x="2014" y="1477"/>
                      </a:lnTo>
                      <a:lnTo>
                        <a:pt x="1993" y="1521"/>
                      </a:lnTo>
                      <a:lnTo>
                        <a:pt x="1972" y="1565"/>
                      </a:lnTo>
                      <a:lnTo>
                        <a:pt x="1947" y="1606"/>
                      </a:lnTo>
                      <a:lnTo>
                        <a:pt x="1921" y="1648"/>
                      </a:lnTo>
                      <a:lnTo>
                        <a:pt x="1893" y="1688"/>
                      </a:lnTo>
                      <a:lnTo>
                        <a:pt x="1863" y="1726"/>
                      </a:lnTo>
                      <a:lnTo>
                        <a:pt x="1831" y="1762"/>
                      </a:lnTo>
                      <a:lnTo>
                        <a:pt x="1797" y="1797"/>
                      </a:lnTo>
                      <a:lnTo>
                        <a:pt x="1762" y="1831"/>
                      </a:lnTo>
                      <a:lnTo>
                        <a:pt x="1726" y="1863"/>
                      </a:lnTo>
                      <a:lnTo>
                        <a:pt x="1688" y="1893"/>
                      </a:lnTo>
                      <a:lnTo>
                        <a:pt x="1648" y="1921"/>
                      </a:lnTo>
                      <a:lnTo>
                        <a:pt x="1606" y="1947"/>
                      </a:lnTo>
                      <a:lnTo>
                        <a:pt x="1565" y="1972"/>
                      </a:lnTo>
                      <a:lnTo>
                        <a:pt x="1521" y="1993"/>
                      </a:lnTo>
                      <a:lnTo>
                        <a:pt x="1477" y="2014"/>
                      </a:lnTo>
                      <a:lnTo>
                        <a:pt x="1430" y="2032"/>
                      </a:lnTo>
                      <a:lnTo>
                        <a:pt x="1383" y="2048"/>
                      </a:lnTo>
                      <a:lnTo>
                        <a:pt x="1336" y="2062"/>
                      </a:lnTo>
                      <a:lnTo>
                        <a:pt x="1286" y="2073"/>
                      </a:lnTo>
                      <a:lnTo>
                        <a:pt x="1236" y="2083"/>
                      </a:lnTo>
                      <a:lnTo>
                        <a:pt x="1187" y="2088"/>
                      </a:lnTo>
                      <a:lnTo>
                        <a:pt x="1135" y="2093"/>
                      </a:lnTo>
                      <a:lnTo>
                        <a:pt x="1083" y="2094"/>
                      </a:lnTo>
                      <a:lnTo>
                        <a:pt x="1083" y="2094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7527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40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98AFDDE1-0AD6-C7B6-D984-A0791C2564CC}"/>
                  </a:ext>
                </a:extLst>
              </p:cNvPr>
              <p:cNvSpPr txBox="1"/>
              <p:nvPr/>
            </p:nvSpPr>
            <p:spPr>
              <a:xfrm>
                <a:off x="6929" y="7283"/>
                <a:ext cx="552" cy="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U</a:t>
                </a: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CFC3CCB9-344F-3A2B-6A9F-F4ABCFD33A21}"/>
                </a:ext>
              </a:extLst>
            </p:cNvPr>
            <p:cNvSpPr txBox="1"/>
            <p:nvPr/>
          </p:nvSpPr>
          <p:spPr>
            <a:xfrm>
              <a:off x="7315" y="5287"/>
              <a:ext cx="1840" cy="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电压监测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7CF3DF07-65D4-1CC5-18E3-8006E381F05B}"/>
              </a:ext>
            </a:extLst>
          </p:cNvPr>
          <p:cNvGrpSpPr/>
          <p:nvPr/>
        </p:nvGrpSpPr>
        <p:grpSpPr>
          <a:xfrm>
            <a:off x="9891580" y="3393012"/>
            <a:ext cx="1561544" cy="1911600"/>
            <a:chOff x="6517" y="6441"/>
            <a:chExt cx="2324" cy="2813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A2D0DBA5-69F4-AB92-E38F-D0697C8E6BE0}"/>
                </a:ext>
              </a:extLst>
            </p:cNvPr>
            <p:cNvGrpSpPr/>
            <p:nvPr/>
          </p:nvGrpSpPr>
          <p:grpSpPr>
            <a:xfrm>
              <a:off x="6517" y="6441"/>
              <a:ext cx="2324" cy="2324"/>
              <a:chOff x="12317" y="1873"/>
              <a:chExt cx="2608" cy="2608"/>
            </a:xfrm>
          </p:grpSpPr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B2DBAD51-775F-43C7-0843-B71184228CC8}"/>
                  </a:ext>
                </a:extLst>
              </p:cNvPr>
              <p:cNvSpPr/>
              <p:nvPr/>
            </p:nvSpPr>
            <p:spPr>
              <a:xfrm>
                <a:off x="12317" y="1873"/>
                <a:ext cx="2608" cy="2608"/>
              </a:xfrm>
              <a:prstGeom prst="ellipse">
                <a:avLst/>
              </a:prstGeom>
              <a:solidFill>
                <a:srgbClr val="BAE5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49850F58-F963-68E1-6264-1B79F64BF368}"/>
                  </a:ext>
                </a:extLst>
              </p:cNvPr>
              <p:cNvSpPr/>
              <p:nvPr/>
            </p:nvSpPr>
            <p:spPr>
              <a:xfrm>
                <a:off x="12513" y="2048"/>
                <a:ext cx="2226" cy="2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5D036E7B-72ED-74CB-6BEC-858B40687D75}"/>
                </a:ext>
              </a:extLst>
            </p:cNvPr>
            <p:cNvGrpSpPr/>
            <p:nvPr/>
          </p:nvGrpSpPr>
          <p:grpSpPr>
            <a:xfrm>
              <a:off x="7085" y="6995"/>
              <a:ext cx="1187" cy="1187"/>
              <a:chOff x="8621" y="5254"/>
              <a:chExt cx="1187" cy="1187"/>
            </a:xfrm>
          </p:grpSpPr>
          <p:grpSp>
            <p:nvGrpSpPr>
              <p:cNvPr id="78" name="Group 1443">
                <a:extLst>
                  <a:ext uri="{FF2B5EF4-FFF2-40B4-BE49-F238E27FC236}">
                    <a16:creationId xmlns:a16="http://schemas.microsoft.com/office/drawing/2014/main" id="{C1ECBADD-C7FA-2A2E-C2EE-13DC22DA9E4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621" y="5254"/>
                <a:ext cx="1187" cy="1187"/>
                <a:chOff x="2558" y="3368"/>
                <a:chExt cx="361" cy="361"/>
              </a:xfrm>
              <a:solidFill>
                <a:srgbClr val="00B0F0"/>
              </a:solidFill>
            </p:grpSpPr>
            <p:sp>
              <p:nvSpPr>
                <p:cNvPr id="80" name="Freeform 1444">
                  <a:extLst>
                    <a:ext uri="{FF2B5EF4-FFF2-40B4-BE49-F238E27FC236}">
                      <a16:creationId xmlns:a16="http://schemas.microsoft.com/office/drawing/2014/main" id="{24AD8FCC-A725-4563-F386-8778A96862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58" y="3368"/>
                  <a:ext cx="361" cy="361"/>
                </a:xfrm>
                <a:custGeom>
                  <a:avLst/>
                  <a:gdLst>
                    <a:gd name="T0" fmla="*/ 1000 w 2166"/>
                    <a:gd name="T1" fmla="*/ 3 h 2166"/>
                    <a:gd name="T2" fmla="*/ 865 w 2166"/>
                    <a:gd name="T3" fmla="*/ 23 h 2166"/>
                    <a:gd name="T4" fmla="*/ 614 w 2166"/>
                    <a:gd name="T5" fmla="*/ 107 h 2166"/>
                    <a:gd name="T6" fmla="*/ 394 w 2166"/>
                    <a:gd name="T7" fmla="*/ 247 h 2166"/>
                    <a:gd name="T8" fmla="*/ 215 w 2166"/>
                    <a:gd name="T9" fmla="*/ 435 h 2166"/>
                    <a:gd name="T10" fmla="*/ 85 w 2166"/>
                    <a:gd name="T11" fmla="*/ 661 h 2166"/>
                    <a:gd name="T12" fmla="*/ 17 w 2166"/>
                    <a:gd name="T13" fmla="*/ 891 h 2166"/>
                    <a:gd name="T14" fmla="*/ 1 w 2166"/>
                    <a:gd name="T15" fmla="*/ 1028 h 2166"/>
                    <a:gd name="T16" fmla="*/ 1 w 2166"/>
                    <a:gd name="T17" fmla="*/ 1138 h 2166"/>
                    <a:gd name="T18" fmla="*/ 17 w 2166"/>
                    <a:gd name="T19" fmla="*/ 1275 h 2166"/>
                    <a:gd name="T20" fmla="*/ 85 w 2166"/>
                    <a:gd name="T21" fmla="*/ 1505 h 2166"/>
                    <a:gd name="T22" fmla="*/ 215 w 2166"/>
                    <a:gd name="T23" fmla="*/ 1731 h 2166"/>
                    <a:gd name="T24" fmla="*/ 394 w 2166"/>
                    <a:gd name="T25" fmla="*/ 1919 h 2166"/>
                    <a:gd name="T26" fmla="*/ 614 w 2166"/>
                    <a:gd name="T27" fmla="*/ 2059 h 2166"/>
                    <a:gd name="T28" fmla="*/ 865 w 2166"/>
                    <a:gd name="T29" fmla="*/ 2143 h 2166"/>
                    <a:gd name="T30" fmla="*/ 1000 w 2166"/>
                    <a:gd name="T31" fmla="*/ 2163 h 2166"/>
                    <a:gd name="T32" fmla="*/ 1111 w 2166"/>
                    <a:gd name="T33" fmla="*/ 2166 h 2166"/>
                    <a:gd name="T34" fmla="*/ 1248 w 2166"/>
                    <a:gd name="T35" fmla="*/ 2154 h 2166"/>
                    <a:gd name="T36" fmla="*/ 1455 w 2166"/>
                    <a:gd name="T37" fmla="*/ 2101 h 2166"/>
                    <a:gd name="T38" fmla="*/ 1689 w 2166"/>
                    <a:gd name="T39" fmla="*/ 1981 h 2166"/>
                    <a:gd name="T40" fmla="*/ 1885 w 2166"/>
                    <a:gd name="T41" fmla="*/ 1811 h 2166"/>
                    <a:gd name="T42" fmla="*/ 2035 w 2166"/>
                    <a:gd name="T43" fmla="*/ 1600 h 2166"/>
                    <a:gd name="T44" fmla="*/ 2132 w 2166"/>
                    <a:gd name="T45" fmla="*/ 1354 h 2166"/>
                    <a:gd name="T46" fmla="*/ 2160 w 2166"/>
                    <a:gd name="T47" fmla="*/ 1194 h 2166"/>
                    <a:gd name="T48" fmla="*/ 2166 w 2166"/>
                    <a:gd name="T49" fmla="*/ 1083 h 2166"/>
                    <a:gd name="T50" fmla="*/ 2157 w 2166"/>
                    <a:gd name="T51" fmla="*/ 945 h 2166"/>
                    <a:gd name="T52" fmla="*/ 2117 w 2166"/>
                    <a:gd name="T53" fmla="*/ 761 h 2166"/>
                    <a:gd name="T54" fmla="*/ 2009 w 2166"/>
                    <a:gd name="T55" fmla="*/ 521 h 2166"/>
                    <a:gd name="T56" fmla="*/ 1849 w 2166"/>
                    <a:gd name="T57" fmla="*/ 317 h 2166"/>
                    <a:gd name="T58" fmla="*/ 1645 w 2166"/>
                    <a:gd name="T59" fmla="*/ 157 h 2166"/>
                    <a:gd name="T60" fmla="*/ 1405 w 2166"/>
                    <a:gd name="T61" fmla="*/ 49 h 2166"/>
                    <a:gd name="T62" fmla="*/ 1221 w 2166"/>
                    <a:gd name="T63" fmla="*/ 9 h 2166"/>
                    <a:gd name="T64" fmla="*/ 1083 w 2166"/>
                    <a:gd name="T65" fmla="*/ 0 h 2166"/>
                    <a:gd name="T66" fmla="*/ 979 w 2166"/>
                    <a:gd name="T67" fmla="*/ 2088 h 2166"/>
                    <a:gd name="T68" fmla="*/ 736 w 2166"/>
                    <a:gd name="T69" fmla="*/ 2033 h 2166"/>
                    <a:gd name="T70" fmla="*/ 518 w 2166"/>
                    <a:gd name="T71" fmla="*/ 1921 h 2166"/>
                    <a:gd name="T72" fmla="*/ 335 w 2166"/>
                    <a:gd name="T73" fmla="*/ 1762 h 2166"/>
                    <a:gd name="T74" fmla="*/ 194 w 2166"/>
                    <a:gd name="T75" fmla="*/ 1565 h 2166"/>
                    <a:gd name="T76" fmla="*/ 104 w 2166"/>
                    <a:gd name="T77" fmla="*/ 1336 h 2166"/>
                    <a:gd name="T78" fmla="*/ 72 w 2166"/>
                    <a:gd name="T79" fmla="*/ 1083 h 2166"/>
                    <a:gd name="T80" fmla="*/ 93 w 2166"/>
                    <a:gd name="T81" fmla="*/ 879 h 2166"/>
                    <a:gd name="T82" fmla="*/ 171 w 2166"/>
                    <a:gd name="T83" fmla="*/ 645 h 2166"/>
                    <a:gd name="T84" fmla="*/ 303 w 2166"/>
                    <a:gd name="T85" fmla="*/ 440 h 2166"/>
                    <a:gd name="T86" fmla="*/ 478 w 2166"/>
                    <a:gd name="T87" fmla="*/ 273 h 2166"/>
                    <a:gd name="T88" fmla="*/ 689 w 2166"/>
                    <a:gd name="T89" fmla="*/ 151 h 2166"/>
                    <a:gd name="T90" fmla="*/ 930 w 2166"/>
                    <a:gd name="T91" fmla="*/ 83 h 2166"/>
                    <a:gd name="T92" fmla="*/ 1135 w 2166"/>
                    <a:gd name="T93" fmla="*/ 73 h 2166"/>
                    <a:gd name="T94" fmla="*/ 1383 w 2166"/>
                    <a:gd name="T95" fmla="*/ 117 h 2166"/>
                    <a:gd name="T96" fmla="*/ 1608 w 2166"/>
                    <a:gd name="T97" fmla="*/ 219 h 2166"/>
                    <a:gd name="T98" fmla="*/ 1798 w 2166"/>
                    <a:gd name="T99" fmla="*/ 368 h 2166"/>
                    <a:gd name="T100" fmla="*/ 1947 w 2166"/>
                    <a:gd name="T101" fmla="*/ 558 h 2166"/>
                    <a:gd name="T102" fmla="*/ 2049 w 2166"/>
                    <a:gd name="T103" fmla="*/ 783 h 2166"/>
                    <a:gd name="T104" fmla="*/ 2093 w 2166"/>
                    <a:gd name="T105" fmla="*/ 1031 h 2166"/>
                    <a:gd name="T106" fmla="*/ 2083 w 2166"/>
                    <a:gd name="T107" fmla="*/ 1236 h 2166"/>
                    <a:gd name="T108" fmla="*/ 2014 w 2166"/>
                    <a:gd name="T109" fmla="*/ 1477 h 2166"/>
                    <a:gd name="T110" fmla="*/ 1893 w 2166"/>
                    <a:gd name="T111" fmla="*/ 1688 h 2166"/>
                    <a:gd name="T112" fmla="*/ 1726 w 2166"/>
                    <a:gd name="T113" fmla="*/ 1863 h 2166"/>
                    <a:gd name="T114" fmla="*/ 1521 w 2166"/>
                    <a:gd name="T115" fmla="*/ 1993 h 2166"/>
                    <a:gd name="T116" fmla="*/ 1286 w 2166"/>
                    <a:gd name="T117" fmla="*/ 2073 h 2166"/>
                    <a:gd name="T118" fmla="*/ 1083 w 2166"/>
                    <a:gd name="T119" fmla="*/ 2094 h 2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66" h="2166">
                      <a:moveTo>
                        <a:pt x="1083" y="0"/>
                      </a:moveTo>
                      <a:lnTo>
                        <a:pt x="1083" y="0"/>
                      </a:lnTo>
                      <a:lnTo>
                        <a:pt x="1055" y="0"/>
                      </a:lnTo>
                      <a:lnTo>
                        <a:pt x="1028" y="1"/>
                      </a:lnTo>
                      <a:lnTo>
                        <a:pt x="1000" y="3"/>
                      </a:lnTo>
                      <a:lnTo>
                        <a:pt x="972" y="6"/>
                      </a:lnTo>
                      <a:lnTo>
                        <a:pt x="945" y="9"/>
                      </a:lnTo>
                      <a:lnTo>
                        <a:pt x="918" y="12"/>
                      </a:lnTo>
                      <a:lnTo>
                        <a:pt x="891" y="17"/>
                      </a:lnTo>
                      <a:lnTo>
                        <a:pt x="865" y="23"/>
                      </a:lnTo>
                      <a:lnTo>
                        <a:pt x="812" y="34"/>
                      </a:lnTo>
                      <a:lnTo>
                        <a:pt x="761" y="49"/>
                      </a:lnTo>
                      <a:lnTo>
                        <a:pt x="711" y="65"/>
                      </a:lnTo>
                      <a:lnTo>
                        <a:pt x="661" y="85"/>
                      </a:lnTo>
                      <a:lnTo>
                        <a:pt x="614" y="107"/>
                      </a:lnTo>
                      <a:lnTo>
                        <a:pt x="566" y="131"/>
                      </a:lnTo>
                      <a:lnTo>
                        <a:pt x="521" y="157"/>
                      </a:lnTo>
                      <a:lnTo>
                        <a:pt x="477" y="185"/>
                      </a:lnTo>
                      <a:lnTo>
                        <a:pt x="435" y="215"/>
                      </a:lnTo>
                      <a:lnTo>
                        <a:pt x="394" y="247"/>
                      </a:lnTo>
                      <a:lnTo>
                        <a:pt x="355" y="281"/>
                      </a:lnTo>
                      <a:lnTo>
                        <a:pt x="317" y="317"/>
                      </a:lnTo>
                      <a:lnTo>
                        <a:pt x="281" y="355"/>
                      </a:lnTo>
                      <a:lnTo>
                        <a:pt x="247" y="394"/>
                      </a:lnTo>
                      <a:lnTo>
                        <a:pt x="215" y="435"/>
                      </a:lnTo>
                      <a:lnTo>
                        <a:pt x="185" y="477"/>
                      </a:lnTo>
                      <a:lnTo>
                        <a:pt x="157" y="521"/>
                      </a:lnTo>
                      <a:lnTo>
                        <a:pt x="131" y="566"/>
                      </a:lnTo>
                      <a:lnTo>
                        <a:pt x="107" y="614"/>
                      </a:lnTo>
                      <a:lnTo>
                        <a:pt x="85" y="661"/>
                      </a:lnTo>
                      <a:lnTo>
                        <a:pt x="65" y="711"/>
                      </a:lnTo>
                      <a:lnTo>
                        <a:pt x="49" y="761"/>
                      </a:lnTo>
                      <a:lnTo>
                        <a:pt x="34" y="812"/>
                      </a:lnTo>
                      <a:lnTo>
                        <a:pt x="23" y="865"/>
                      </a:lnTo>
                      <a:lnTo>
                        <a:pt x="17" y="891"/>
                      </a:lnTo>
                      <a:lnTo>
                        <a:pt x="12" y="918"/>
                      </a:lnTo>
                      <a:lnTo>
                        <a:pt x="9" y="945"/>
                      </a:lnTo>
                      <a:lnTo>
                        <a:pt x="6" y="972"/>
                      </a:lnTo>
                      <a:lnTo>
                        <a:pt x="3" y="1000"/>
                      </a:lnTo>
                      <a:lnTo>
                        <a:pt x="1" y="1028"/>
                      </a:lnTo>
                      <a:lnTo>
                        <a:pt x="0" y="1055"/>
                      </a:lnTo>
                      <a:lnTo>
                        <a:pt x="0" y="1083"/>
                      </a:lnTo>
                      <a:lnTo>
                        <a:pt x="0" y="1083"/>
                      </a:lnTo>
                      <a:lnTo>
                        <a:pt x="0" y="1111"/>
                      </a:lnTo>
                      <a:lnTo>
                        <a:pt x="1" y="1138"/>
                      </a:lnTo>
                      <a:lnTo>
                        <a:pt x="3" y="1166"/>
                      </a:lnTo>
                      <a:lnTo>
                        <a:pt x="6" y="1194"/>
                      </a:lnTo>
                      <a:lnTo>
                        <a:pt x="9" y="1221"/>
                      </a:lnTo>
                      <a:lnTo>
                        <a:pt x="12" y="1248"/>
                      </a:lnTo>
                      <a:lnTo>
                        <a:pt x="17" y="1275"/>
                      </a:lnTo>
                      <a:lnTo>
                        <a:pt x="23" y="1301"/>
                      </a:lnTo>
                      <a:lnTo>
                        <a:pt x="34" y="1354"/>
                      </a:lnTo>
                      <a:lnTo>
                        <a:pt x="49" y="1405"/>
                      </a:lnTo>
                      <a:lnTo>
                        <a:pt x="65" y="1455"/>
                      </a:lnTo>
                      <a:lnTo>
                        <a:pt x="85" y="1505"/>
                      </a:lnTo>
                      <a:lnTo>
                        <a:pt x="107" y="1552"/>
                      </a:lnTo>
                      <a:lnTo>
                        <a:pt x="131" y="1600"/>
                      </a:lnTo>
                      <a:lnTo>
                        <a:pt x="157" y="1645"/>
                      </a:lnTo>
                      <a:lnTo>
                        <a:pt x="185" y="1689"/>
                      </a:lnTo>
                      <a:lnTo>
                        <a:pt x="215" y="1731"/>
                      </a:lnTo>
                      <a:lnTo>
                        <a:pt x="247" y="1772"/>
                      </a:lnTo>
                      <a:lnTo>
                        <a:pt x="281" y="1811"/>
                      </a:lnTo>
                      <a:lnTo>
                        <a:pt x="317" y="1849"/>
                      </a:lnTo>
                      <a:lnTo>
                        <a:pt x="355" y="1885"/>
                      </a:lnTo>
                      <a:lnTo>
                        <a:pt x="394" y="1919"/>
                      </a:lnTo>
                      <a:lnTo>
                        <a:pt x="435" y="1951"/>
                      </a:lnTo>
                      <a:lnTo>
                        <a:pt x="477" y="1981"/>
                      </a:lnTo>
                      <a:lnTo>
                        <a:pt x="521" y="2009"/>
                      </a:lnTo>
                      <a:lnTo>
                        <a:pt x="566" y="2035"/>
                      </a:lnTo>
                      <a:lnTo>
                        <a:pt x="614" y="2059"/>
                      </a:lnTo>
                      <a:lnTo>
                        <a:pt x="661" y="2081"/>
                      </a:lnTo>
                      <a:lnTo>
                        <a:pt x="711" y="2101"/>
                      </a:lnTo>
                      <a:lnTo>
                        <a:pt x="761" y="2117"/>
                      </a:lnTo>
                      <a:lnTo>
                        <a:pt x="812" y="2132"/>
                      </a:lnTo>
                      <a:lnTo>
                        <a:pt x="865" y="2143"/>
                      </a:lnTo>
                      <a:lnTo>
                        <a:pt x="891" y="2149"/>
                      </a:lnTo>
                      <a:lnTo>
                        <a:pt x="918" y="2154"/>
                      </a:lnTo>
                      <a:lnTo>
                        <a:pt x="945" y="2157"/>
                      </a:lnTo>
                      <a:lnTo>
                        <a:pt x="972" y="2160"/>
                      </a:lnTo>
                      <a:lnTo>
                        <a:pt x="1000" y="2163"/>
                      </a:lnTo>
                      <a:lnTo>
                        <a:pt x="1028" y="2165"/>
                      </a:lnTo>
                      <a:lnTo>
                        <a:pt x="1055" y="2166"/>
                      </a:lnTo>
                      <a:lnTo>
                        <a:pt x="1083" y="2166"/>
                      </a:lnTo>
                      <a:lnTo>
                        <a:pt x="1083" y="2166"/>
                      </a:lnTo>
                      <a:lnTo>
                        <a:pt x="1111" y="2166"/>
                      </a:lnTo>
                      <a:lnTo>
                        <a:pt x="1138" y="2165"/>
                      </a:lnTo>
                      <a:lnTo>
                        <a:pt x="1166" y="2163"/>
                      </a:lnTo>
                      <a:lnTo>
                        <a:pt x="1194" y="2160"/>
                      </a:lnTo>
                      <a:lnTo>
                        <a:pt x="1221" y="2157"/>
                      </a:lnTo>
                      <a:lnTo>
                        <a:pt x="1248" y="2154"/>
                      </a:lnTo>
                      <a:lnTo>
                        <a:pt x="1275" y="2149"/>
                      </a:lnTo>
                      <a:lnTo>
                        <a:pt x="1301" y="2143"/>
                      </a:lnTo>
                      <a:lnTo>
                        <a:pt x="1354" y="2132"/>
                      </a:lnTo>
                      <a:lnTo>
                        <a:pt x="1405" y="2117"/>
                      </a:lnTo>
                      <a:lnTo>
                        <a:pt x="1455" y="2101"/>
                      </a:lnTo>
                      <a:lnTo>
                        <a:pt x="1505" y="2081"/>
                      </a:lnTo>
                      <a:lnTo>
                        <a:pt x="1552" y="2059"/>
                      </a:lnTo>
                      <a:lnTo>
                        <a:pt x="1600" y="2035"/>
                      </a:lnTo>
                      <a:lnTo>
                        <a:pt x="1645" y="2009"/>
                      </a:lnTo>
                      <a:lnTo>
                        <a:pt x="1689" y="1981"/>
                      </a:lnTo>
                      <a:lnTo>
                        <a:pt x="1731" y="1951"/>
                      </a:lnTo>
                      <a:lnTo>
                        <a:pt x="1772" y="1919"/>
                      </a:lnTo>
                      <a:lnTo>
                        <a:pt x="1811" y="1885"/>
                      </a:lnTo>
                      <a:lnTo>
                        <a:pt x="1849" y="1849"/>
                      </a:lnTo>
                      <a:lnTo>
                        <a:pt x="1885" y="1811"/>
                      </a:lnTo>
                      <a:lnTo>
                        <a:pt x="1919" y="1772"/>
                      </a:lnTo>
                      <a:lnTo>
                        <a:pt x="1951" y="1731"/>
                      </a:lnTo>
                      <a:lnTo>
                        <a:pt x="1981" y="1689"/>
                      </a:lnTo>
                      <a:lnTo>
                        <a:pt x="2009" y="1645"/>
                      </a:lnTo>
                      <a:lnTo>
                        <a:pt x="2035" y="1600"/>
                      </a:lnTo>
                      <a:lnTo>
                        <a:pt x="2059" y="1552"/>
                      </a:lnTo>
                      <a:lnTo>
                        <a:pt x="2081" y="1505"/>
                      </a:lnTo>
                      <a:lnTo>
                        <a:pt x="2101" y="1455"/>
                      </a:lnTo>
                      <a:lnTo>
                        <a:pt x="2117" y="1405"/>
                      </a:lnTo>
                      <a:lnTo>
                        <a:pt x="2132" y="1354"/>
                      </a:lnTo>
                      <a:lnTo>
                        <a:pt x="2143" y="1301"/>
                      </a:lnTo>
                      <a:lnTo>
                        <a:pt x="2149" y="1275"/>
                      </a:lnTo>
                      <a:lnTo>
                        <a:pt x="2154" y="1248"/>
                      </a:lnTo>
                      <a:lnTo>
                        <a:pt x="2157" y="1221"/>
                      </a:lnTo>
                      <a:lnTo>
                        <a:pt x="2160" y="1194"/>
                      </a:lnTo>
                      <a:lnTo>
                        <a:pt x="2163" y="1166"/>
                      </a:lnTo>
                      <a:lnTo>
                        <a:pt x="2165" y="1138"/>
                      </a:lnTo>
                      <a:lnTo>
                        <a:pt x="2166" y="1111"/>
                      </a:lnTo>
                      <a:lnTo>
                        <a:pt x="2166" y="1083"/>
                      </a:lnTo>
                      <a:lnTo>
                        <a:pt x="2166" y="1083"/>
                      </a:lnTo>
                      <a:lnTo>
                        <a:pt x="2166" y="1055"/>
                      </a:lnTo>
                      <a:lnTo>
                        <a:pt x="2165" y="1028"/>
                      </a:lnTo>
                      <a:lnTo>
                        <a:pt x="2163" y="1000"/>
                      </a:lnTo>
                      <a:lnTo>
                        <a:pt x="2160" y="972"/>
                      </a:lnTo>
                      <a:lnTo>
                        <a:pt x="2157" y="945"/>
                      </a:lnTo>
                      <a:lnTo>
                        <a:pt x="2154" y="918"/>
                      </a:lnTo>
                      <a:lnTo>
                        <a:pt x="2149" y="891"/>
                      </a:lnTo>
                      <a:lnTo>
                        <a:pt x="2143" y="865"/>
                      </a:lnTo>
                      <a:lnTo>
                        <a:pt x="2132" y="812"/>
                      </a:lnTo>
                      <a:lnTo>
                        <a:pt x="2117" y="761"/>
                      </a:lnTo>
                      <a:lnTo>
                        <a:pt x="2099" y="711"/>
                      </a:lnTo>
                      <a:lnTo>
                        <a:pt x="2080" y="662"/>
                      </a:lnTo>
                      <a:lnTo>
                        <a:pt x="2059" y="614"/>
                      </a:lnTo>
                      <a:lnTo>
                        <a:pt x="2035" y="567"/>
                      </a:lnTo>
                      <a:lnTo>
                        <a:pt x="2009" y="521"/>
                      </a:lnTo>
                      <a:lnTo>
                        <a:pt x="1981" y="478"/>
                      </a:lnTo>
                      <a:lnTo>
                        <a:pt x="1951" y="435"/>
                      </a:lnTo>
                      <a:lnTo>
                        <a:pt x="1918" y="395"/>
                      </a:lnTo>
                      <a:lnTo>
                        <a:pt x="1884" y="355"/>
                      </a:lnTo>
                      <a:lnTo>
                        <a:pt x="1849" y="317"/>
                      </a:lnTo>
                      <a:lnTo>
                        <a:pt x="1811" y="282"/>
                      </a:lnTo>
                      <a:lnTo>
                        <a:pt x="1771" y="248"/>
                      </a:lnTo>
                      <a:lnTo>
                        <a:pt x="1731" y="215"/>
                      </a:lnTo>
                      <a:lnTo>
                        <a:pt x="1688" y="185"/>
                      </a:lnTo>
                      <a:lnTo>
                        <a:pt x="1645" y="157"/>
                      </a:lnTo>
                      <a:lnTo>
                        <a:pt x="1599" y="131"/>
                      </a:lnTo>
                      <a:lnTo>
                        <a:pt x="1552" y="107"/>
                      </a:lnTo>
                      <a:lnTo>
                        <a:pt x="1504" y="86"/>
                      </a:lnTo>
                      <a:lnTo>
                        <a:pt x="1455" y="67"/>
                      </a:lnTo>
                      <a:lnTo>
                        <a:pt x="1405" y="49"/>
                      </a:lnTo>
                      <a:lnTo>
                        <a:pt x="1354" y="34"/>
                      </a:lnTo>
                      <a:lnTo>
                        <a:pt x="1301" y="23"/>
                      </a:lnTo>
                      <a:lnTo>
                        <a:pt x="1275" y="17"/>
                      </a:lnTo>
                      <a:lnTo>
                        <a:pt x="1248" y="12"/>
                      </a:lnTo>
                      <a:lnTo>
                        <a:pt x="1221" y="9"/>
                      </a:lnTo>
                      <a:lnTo>
                        <a:pt x="1194" y="6"/>
                      </a:lnTo>
                      <a:lnTo>
                        <a:pt x="1166" y="3"/>
                      </a:lnTo>
                      <a:lnTo>
                        <a:pt x="1138" y="1"/>
                      </a:lnTo>
                      <a:lnTo>
                        <a:pt x="1111" y="0"/>
                      </a:lnTo>
                      <a:lnTo>
                        <a:pt x="1083" y="0"/>
                      </a:lnTo>
                      <a:lnTo>
                        <a:pt x="1083" y="0"/>
                      </a:lnTo>
                      <a:close/>
                      <a:moveTo>
                        <a:pt x="1083" y="2094"/>
                      </a:moveTo>
                      <a:lnTo>
                        <a:pt x="1083" y="2094"/>
                      </a:lnTo>
                      <a:lnTo>
                        <a:pt x="1031" y="2093"/>
                      </a:lnTo>
                      <a:lnTo>
                        <a:pt x="979" y="2088"/>
                      </a:lnTo>
                      <a:lnTo>
                        <a:pt x="930" y="2083"/>
                      </a:lnTo>
                      <a:lnTo>
                        <a:pt x="879" y="2073"/>
                      </a:lnTo>
                      <a:lnTo>
                        <a:pt x="830" y="2062"/>
                      </a:lnTo>
                      <a:lnTo>
                        <a:pt x="783" y="2049"/>
                      </a:lnTo>
                      <a:lnTo>
                        <a:pt x="736" y="2033"/>
                      </a:lnTo>
                      <a:lnTo>
                        <a:pt x="689" y="2015"/>
                      </a:lnTo>
                      <a:lnTo>
                        <a:pt x="645" y="1995"/>
                      </a:lnTo>
                      <a:lnTo>
                        <a:pt x="601" y="1972"/>
                      </a:lnTo>
                      <a:lnTo>
                        <a:pt x="558" y="1947"/>
                      </a:lnTo>
                      <a:lnTo>
                        <a:pt x="518" y="1921"/>
                      </a:lnTo>
                      <a:lnTo>
                        <a:pt x="478" y="1893"/>
                      </a:lnTo>
                      <a:lnTo>
                        <a:pt x="440" y="1863"/>
                      </a:lnTo>
                      <a:lnTo>
                        <a:pt x="404" y="1831"/>
                      </a:lnTo>
                      <a:lnTo>
                        <a:pt x="368" y="1798"/>
                      </a:lnTo>
                      <a:lnTo>
                        <a:pt x="335" y="1762"/>
                      </a:lnTo>
                      <a:lnTo>
                        <a:pt x="303" y="1726"/>
                      </a:lnTo>
                      <a:lnTo>
                        <a:pt x="273" y="1688"/>
                      </a:lnTo>
                      <a:lnTo>
                        <a:pt x="245" y="1648"/>
                      </a:lnTo>
                      <a:lnTo>
                        <a:pt x="219" y="1608"/>
                      </a:lnTo>
                      <a:lnTo>
                        <a:pt x="194" y="1565"/>
                      </a:lnTo>
                      <a:lnTo>
                        <a:pt x="171" y="1521"/>
                      </a:lnTo>
                      <a:lnTo>
                        <a:pt x="151" y="1477"/>
                      </a:lnTo>
                      <a:lnTo>
                        <a:pt x="133" y="1430"/>
                      </a:lnTo>
                      <a:lnTo>
                        <a:pt x="117" y="1383"/>
                      </a:lnTo>
                      <a:lnTo>
                        <a:pt x="104" y="1336"/>
                      </a:lnTo>
                      <a:lnTo>
                        <a:pt x="93" y="1287"/>
                      </a:lnTo>
                      <a:lnTo>
                        <a:pt x="83" y="1236"/>
                      </a:lnTo>
                      <a:lnTo>
                        <a:pt x="78" y="1187"/>
                      </a:lnTo>
                      <a:lnTo>
                        <a:pt x="73" y="1135"/>
                      </a:lnTo>
                      <a:lnTo>
                        <a:pt x="72" y="1083"/>
                      </a:lnTo>
                      <a:lnTo>
                        <a:pt x="72" y="1083"/>
                      </a:lnTo>
                      <a:lnTo>
                        <a:pt x="73" y="1031"/>
                      </a:lnTo>
                      <a:lnTo>
                        <a:pt x="78" y="979"/>
                      </a:lnTo>
                      <a:lnTo>
                        <a:pt x="83" y="930"/>
                      </a:lnTo>
                      <a:lnTo>
                        <a:pt x="93" y="879"/>
                      </a:lnTo>
                      <a:lnTo>
                        <a:pt x="104" y="830"/>
                      </a:lnTo>
                      <a:lnTo>
                        <a:pt x="117" y="783"/>
                      </a:lnTo>
                      <a:lnTo>
                        <a:pt x="133" y="736"/>
                      </a:lnTo>
                      <a:lnTo>
                        <a:pt x="151" y="689"/>
                      </a:lnTo>
                      <a:lnTo>
                        <a:pt x="171" y="645"/>
                      </a:lnTo>
                      <a:lnTo>
                        <a:pt x="194" y="601"/>
                      </a:lnTo>
                      <a:lnTo>
                        <a:pt x="219" y="558"/>
                      </a:lnTo>
                      <a:lnTo>
                        <a:pt x="245" y="518"/>
                      </a:lnTo>
                      <a:lnTo>
                        <a:pt x="273" y="478"/>
                      </a:lnTo>
                      <a:lnTo>
                        <a:pt x="303" y="440"/>
                      </a:lnTo>
                      <a:lnTo>
                        <a:pt x="335" y="404"/>
                      </a:lnTo>
                      <a:lnTo>
                        <a:pt x="368" y="368"/>
                      </a:lnTo>
                      <a:lnTo>
                        <a:pt x="404" y="335"/>
                      </a:lnTo>
                      <a:lnTo>
                        <a:pt x="440" y="303"/>
                      </a:lnTo>
                      <a:lnTo>
                        <a:pt x="478" y="273"/>
                      </a:lnTo>
                      <a:lnTo>
                        <a:pt x="518" y="245"/>
                      </a:lnTo>
                      <a:lnTo>
                        <a:pt x="558" y="219"/>
                      </a:lnTo>
                      <a:lnTo>
                        <a:pt x="601" y="194"/>
                      </a:lnTo>
                      <a:lnTo>
                        <a:pt x="645" y="171"/>
                      </a:lnTo>
                      <a:lnTo>
                        <a:pt x="689" y="151"/>
                      </a:lnTo>
                      <a:lnTo>
                        <a:pt x="736" y="133"/>
                      </a:lnTo>
                      <a:lnTo>
                        <a:pt x="783" y="117"/>
                      </a:lnTo>
                      <a:lnTo>
                        <a:pt x="830" y="104"/>
                      </a:lnTo>
                      <a:lnTo>
                        <a:pt x="879" y="93"/>
                      </a:lnTo>
                      <a:lnTo>
                        <a:pt x="930" y="83"/>
                      </a:lnTo>
                      <a:lnTo>
                        <a:pt x="979" y="78"/>
                      </a:lnTo>
                      <a:lnTo>
                        <a:pt x="1031" y="73"/>
                      </a:lnTo>
                      <a:lnTo>
                        <a:pt x="1083" y="72"/>
                      </a:lnTo>
                      <a:lnTo>
                        <a:pt x="1083" y="72"/>
                      </a:lnTo>
                      <a:lnTo>
                        <a:pt x="1135" y="73"/>
                      </a:lnTo>
                      <a:lnTo>
                        <a:pt x="1187" y="78"/>
                      </a:lnTo>
                      <a:lnTo>
                        <a:pt x="1236" y="83"/>
                      </a:lnTo>
                      <a:lnTo>
                        <a:pt x="1287" y="93"/>
                      </a:lnTo>
                      <a:lnTo>
                        <a:pt x="1336" y="104"/>
                      </a:lnTo>
                      <a:lnTo>
                        <a:pt x="1383" y="117"/>
                      </a:lnTo>
                      <a:lnTo>
                        <a:pt x="1430" y="133"/>
                      </a:lnTo>
                      <a:lnTo>
                        <a:pt x="1477" y="151"/>
                      </a:lnTo>
                      <a:lnTo>
                        <a:pt x="1521" y="171"/>
                      </a:lnTo>
                      <a:lnTo>
                        <a:pt x="1565" y="194"/>
                      </a:lnTo>
                      <a:lnTo>
                        <a:pt x="1608" y="219"/>
                      </a:lnTo>
                      <a:lnTo>
                        <a:pt x="1648" y="245"/>
                      </a:lnTo>
                      <a:lnTo>
                        <a:pt x="1688" y="273"/>
                      </a:lnTo>
                      <a:lnTo>
                        <a:pt x="1726" y="303"/>
                      </a:lnTo>
                      <a:lnTo>
                        <a:pt x="1762" y="335"/>
                      </a:lnTo>
                      <a:lnTo>
                        <a:pt x="1798" y="368"/>
                      </a:lnTo>
                      <a:lnTo>
                        <a:pt x="1831" y="404"/>
                      </a:lnTo>
                      <a:lnTo>
                        <a:pt x="1863" y="440"/>
                      </a:lnTo>
                      <a:lnTo>
                        <a:pt x="1893" y="478"/>
                      </a:lnTo>
                      <a:lnTo>
                        <a:pt x="1921" y="518"/>
                      </a:lnTo>
                      <a:lnTo>
                        <a:pt x="1947" y="558"/>
                      </a:lnTo>
                      <a:lnTo>
                        <a:pt x="1972" y="601"/>
                      </a:lnTo>
                      <a:lnTo>
                        <a:pt x="1995" y="645"/>
                      </a:lnTo>
                      <a:lnTo>
                        <a:pt x="2015" y="689"/>
                      </a:lnTo>
                      <a:lnTo>
                        <a:pt x="2033" y="736"/>
                      </a:lnTo>
                      <a:lnTo>
                        <a:pt x="2049" y="783"/>
                      </a:lnTo>
                      <a:lnTo>
                        <a:pt x="2062" y="830"/>
                      </a:lnTo>
                      <a:lnTo>
                        <a:pt x="2073" y="879"/>
                      </a:lnTo>
                      <a:lnTo>
                        <a:pt x="2083" y="930"/>
                      </a:lnTo>
                      <a:lnTo>
                        <a:pt x="2088" y="979"/>
                      </a:lnTo>
                      <a:lnTo>
                        <a:pt x="2093" y="1031"/>
                      </a:lnTo>
                      <a:lnTo>
                        <a:pt x="2094" y="1083"/>
                      </a:lnTo>
                      <a:lnTo>
                        <a:pt x="2094" y="1083"/>
                      </a:lnTo>
                      <a:lnTo>
                        <a:pt x="2093" y="1135"/>
                      </a:lnTo>
                      <a:lnTo>
                        <a:pt x="2088" y="1187"/>
                      </a:lnTo>
                      <a:lnTo>
                        <a:pt x="2083" y="1236"/>
                      </a:lnTo>
                      <a:lnTo>
                        <a:pt x="2073" y="1286"/>
                      </a:lnTo>
                      <a:lnTo>
                        <a:pt x="2062" y="1336"/>
                      </a:lnTo>
                      <a:lnTo>
                        <a:pt x="2048" y="1383"/>
                      </a:lnTo>
                      <a:lnTo>
                        <a:pt x="2032" y="1430"/>
                      </a:lnTo>
                      <a:lnTo>
                        <a:pt x="2014" y="1477"/>
                      </a:lnTo>
                      <a:lnTo>
                        <a:pt x="1993" y="1521"/>
                      </a:lnTo>
                      <a:lnTo>
                        <a:pt x="1972" y="1565"/>
                      </a:lnTo>
                      <a:lnTo>
                        <a:pt x="1947" y="1606"/>
                      </a:lnTo>
                      <a:lnTo>
                        <a:pt x="1921" y="1648"/>
                      </a:lnTo>
                      <a:lnTo>
                        <a:pt x="1893" y="1688"/>
                      </a:lnTo>
                      <a:lnTo>
                        <a:pt x="1863" y="1726"/>
                      </a:lnTo>
                      <a:lnTo>
                        <a:pt x="1831" y="1762"/>
                      </a:lnTo>
                      <a:lnTo>
                        <a:pt x="1797" y="1797"/>
                      </a:lnTo>
                      <a:lnTo>
                        <a:pt x="1762" y="1831"/>
                      </a:lnTo>
                      <a:lnTo>
                        <a:pt x="1726" y="1863"/>
                      </a:lnTo>
                      <a:lnTo>
                        <a:pt x="1688" y="1893"/>
                      </a:lnTo>
                      <a:lnTo>
                        <a:pt x="1648" y="1921"/>
                      </a:lnTo>
                      <a:lnTo>
                        <a:pt x="1606" y="1947"/>
                      </a:lnTo>
                      <a:lnTo>
                        <a:pt x="1565" y="1972"/>
                      </a:lnTo>
                      <a:lnTo>
                        <a:pt x="1521" y="1993"/>
                      </a:lnTo>
                      <a:lnTo>
                        <a:pt x="1477" y="2014"/>
                      </a:lnTo>
                      <a:lnTo>
                        <a:pt x="1430" y="2032"/>
                      </a:lnTo>
                      <a:lnTo>
                        <a:pt x="1383" y="2048"/>
                      </a:lnTo>
                      <a:lnTo>
                        <a:pt x="1336" y="2062"/>
                      </a:lnTo>
                      <a:lnTo>
                        <a:pt x="1286" y="2073"/>
                      </a:lnTo>
                      <a:lnTo>
                        <a:pt x="1236" y="2083"/>
                      </a:lnTo>
                      <a:lnTo>
                        <a:pt x="1187" y="2088"/>
                      </a:lnTo>
                      <a:lnTo>
                        <a:pt x="1135" y="2093"/>
                      </a:lnTo>
                      <a:lnTo>
                        <a:pt x="1083" y="2094"/>
                      </a:lnTo>
                      <a:lnTo>
                        <a:pt x="1083" y="209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7527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40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81" name="Freeform 1445">
                  <a:extLst>
                    <a:ext uri="{FF2B5EF4-FFF2-40B4-BE49-F238E27FC236}">
                      <a16:creationId xmlns:a16="http://schemas.microsoft.com/office/drawing/2014/main" id="{73928B7F-504C-6956-8F51-335B595ED76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5" y="3425"/>
                  <a:ext cx="223" cy="148"/>
                </a:xfrm>
                <a:custGeom>
                  <a:avLst/>
                  <a:gdLst>
                    <a:gd name="T0" fmla="*/ 18 w 1660"/>
                    <a:gd name="T1" fmla="*/ 1004 h 1276"/>
                    <a:gd name="T2" fmla="*/ 82 w 1660"/>
                    <a:gd name="T3" fmla="*/ 1190 h 1276"/>
                    <a:gd name="T4" fmla="*/ 345 w 1660"/>
                    <a:gd name="T5" fmla="*/ 972 h 1276"/>
                    <a:gd name="T6" fmla="*/ 336 w 1660"/>
                    <a:gd name="T7" fmla="*/ 724 h 1276"/>
                    <a:gd name="T8" fmla="*/ 449 w 1660"/>
                    <a:gd name="T9" fmla="*/ 498 h 1276"/>
                    <a:gd name="T10" fmla="*/ 665 w 1660"/>
                    <a:gd name="T11" fmla="*/ 903 h 1276"/>
                    <a:gd name="T12" fmla="*/ 823 w 1660"/>
                    <a:gd name="T13" fmla="*/ 1011 h 1276"/>
                    <a:gd name="T14" fmla="*/ 989 w 1660"/>
                    <a:gd name="T15" fmla="*/ 917 h 1276"/>
                    <a:gd name="T16" fmla="*/ 971 w 1660"/>
                    <a:gd name="T17" fmla="*/ 715 h 1276"/>
                    <a:gd name="T18" fmla="*/ 793 w 1660"/>
                    <a:gd name="T19" fmla="*/ 653 h 1276"/>
                    <a:gd name="T20" fmla="*/ 637 w 1660"/>
                    <a:gd name="T21" fmla="*/ 362 h 1276"/>
                    <a:gd name="T22" fmla="*/ 1053 w 1660"/>
                    <a:gd name="T23" fmla="*/ 375 h 1276"/>
                    <a:gd name="T24" fmla="*/ 1297 w 1660"/>
                    <a:gd name="T25" fmla="*/ 636 h 1276"/>
                    <a:gd name="T26" fmla="*/ 1284 w 1660"/>
                    <a:gd name="T27" fmla="*/ 1052 h 1276"/>
                    <a:gd name="T28" fmla="*/ 1606 w 1660"/>
                    <a:gd name="T29" fmla="*/ 1123 h 1276"/>
                    <a:gd name="T30" fmla="*/ 1654 w 1660"/>
                    <a:gd name="T31" fmla="*/ 941 h 1276"/>
                    <a:gd name="T32" fmla="*/ 1652 w 1660"/>
                    <a:gd name="T33" fmla="*/ 717 h 1276"/>
                    <a:gd name="T34" fmla="*/ 1606 w 1660"/>
                    <a:gd name="T35" fmla="*/ 533 h 1276"/>
                    <a:gd name="T36" fmla="*/ 1496 w 1660"/>
                    <a:gd name="T37" fmla="*/ 333 h 1276"/>
                    <a:gd name="T38" fmla="*/ 1362 w 1660"/>
                    <a:gd name="T39" fmla="*/ 193 h 1276"/>
                    <a:gd name="T40" fmla="*/ 1294 w 1660"/>
                    <a:gd name="T41" fmla="*/ 141 h 1276"/>
                    <a:gd name="T42" fmla="*/ 1103 w 1660"/>
                    <a:gd name="T43" fmla="*/ 45 h 1276"/>
                    <a:gd name="T44" fmla="*/ 909 w 1660"/>
                    <a:gd name="T45" fmla="*/ 3 h 1276"/>
                    <a:gd name="T46" fmla="*/ 690 w 1660"/>
                    <a:gd name="T47" fmla="*/ 11 h 1276"/>
                    <a:gd name="T48" fmla="*/ 469 w 1660"/>
                    <a:gd name="T49" fmla="*/ 81 h 1276"/>
                    <a:gd name="T50" fmla="*/ 301 w 1660"/>
                    <a:gd name="T51" fmla="*/ 189 h 1276"/>
                    <a:gd name="T52" fmla="*/ 193 w 1660"/>
                    <a:gd name="T53" fmla="*/ 297 h 1276"/>
                    <a:gd name="T54" fmla="*/ 141 w 1660"/>
                    <a:gd name="T55" fmla="*/ 365 h 1276"/>
                    <a:gd name="T56" fmla="*/ 25 w 1660"/>
                    <a:gd name="T57" fmla="*/ 628 h 1276"/>
                    <a:gd name="T58" fmla="*/ 1 w 1660"/>
                    <a:gd name="T59" fmla="*/ 788 h 1276"/>
                    <a:gd name="T60" fmla="*/ 157 w 1660"/>
                    <a:gd name="T61" fmla="*/ 482 h 1276"/>
                    <a:gd name="T62" fmla="*/ 73 w 1660"/>
                    <a:gd name="T63" fmla="*/ 787 h 1276"/>
                    <a:gd name="T64" fmla="*/ 94 w 1660"/>
                    <a:gd name="T65" fmla="*/ 646 h 1276"/>
                    <a:gd name="T66" fmla="*/ 653 w 1660"/>
                    <a:gd name="T67" fmla="*/ 280 h 1276"/>
                    <a:gd name="T68" fmla="*/ 578 w 1660"/>
                    <a:gd name="T69" fmla="*/ 114 h 1276"/>
                    <a:gd name="T70" fmla="*/ 791 w 1660"/>
                    <a:gd name="T71" fmla="*/ 72 h 1276"/>
                    <a:gd name="T72" fmla="*/ 1061 w 1660"/>
                    <a:gd name="T73" fmla="*/ 300 h 1276"/>
                    <a:gd name="T74" fmla="*/ 933 w 1660"/>
                    <a:gd name="T75" fmla="*/ 78 h 1276"/>
                    <a:gd name="T76" fmla="*/ 1585 w 1660"/>
                    <a:gd name="T77" fmla="*/ 758 h 1276"/>
                    <a:gd name="T78" fmla="*/ 1359 w 1660"/>
                    <a:gd name="T79" fmla="*/ 598 h 1276"/>
                    <a:gd name="T80" fmla="*/ 1557 w 1660"/>
                    <a:gd name="T81" fmla="*/ 614 h 1276"/>
                    <a:gd name="T82" fmla="*/ 1348 w 1660"/>
                    <a:gd name="T83" fmla="*/ 1086 h 1276"/>
                    <a:gd name="T84" fmla="*/ 1587 w 1660"/>
                    <a:gd name="T85" fmla="*/ 871 h 1276"/>
                    <a:gd name="T86" fmla="*/ 1566 w 1660"/>
                    <a:gd name="T87" fmla="*/ 1012 h 1276"/>
                    <a:gd name="T88" fmla="*/ 1149 w 1660"/>
                    <a:gd name="T89" fmla="*/ 348 h 1276"/>
                    <a:gd name="T90" fmla="*/ 1334 w 1660"/>
                    <a:gd name="T91" fmla="*/ 264 h 1276"/>
                    <a:gd name="T92" fmla="*/ 1467 w 1660"/>
                    <a:gd name="T93" fmla="*/ 419 h 1276"/>
                    <a:gd name="T94" fmla="*/ 320 w 1660"/>
                    <a:gd name="T95" fmla="*/ 268 h 1276"/>
                    <a:gd name="T96" fmla="*/ 407 w 1660"/>
                    <a:gd name="T97" fmla="*/ 200 h 1276"/>
                    <a:gd name="T98" fmla="*/ 758 w 1660"/>
                    <a:gd name="T99" fmla="*/ 837 h 1276"/>
                    <a:gd name="T100" fmla="*/ 830 w 1660"/>
                    <a:gd name="T101" fmla="*/ 901 h 1276"/>
                    <a:gd name="T102" fmla="*/ 901 w 1660"/>
                    <a:gd name="T103" fmla="*/ 844 h 1276"/>
                    <a:gd name="T104" fmla="*/ 858 w 1660"/>
                    <a:gd name="T105" fmla="*/ 762 h 1276"/>
                    <a:gd name="T106" fmla="*/ 830 w 1660"/>
                    <a:gd name="T107" fmla="*/ 721 h 1276"/>
                    <a:gd name="T108" fmla="*/ 929 w 1660"/>
                    <a:gd name="T109" fmla="*/ 787 h 1276"/>
                    <a:gd name="T110" fmla="*/ 907 w 1660"/>
                    <a:gd name="T111" fmla="*/ 906 h 1276"/>
                    <a:gd name="T112" fmla="*/ 788 w 1660"/>
                    <a:gd name="T113" fmla="*/ 928 h 1276"/>
                    <a:gd name="T114" fmla="*/ 722 w 1660"/>
                    <a:gd name="T115" fmla="*/ 829 h 1276"/>
                    <a:gd name="T116" fmla="*/ 222 w 1660"/>
                    <a:gd name="T117" fmla="*/ 375 h 1276"/>
                    <a:gd name="T118" fmla="*/ 348 w 1660"/>
                    <a:gd name="T119" fmla="*/ 510 h 1276"/>
                    <a:gd name="T120" fmla="*/ 273 w 1660"/>
                    <a:gd name="T121" fmla="*/ 979 h 1276"/>
                    <a:gd name="T122" fmla="*/ 115 w 1660"/>
                    <a:gd name="T123" fmla="*/ 1081 h 1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660" h="1276">
                      <a:moveTo>
                        <a:pt x="0" y="829"/>
                      </a:moveTo>
                      <a:lnTo>
                        <a:pt x="0" y="829"/>
                      </a:lnTo>
                      <a:lnTo>
                        <a:pt x="1" y="871"/>
                      </a:lnTo>
                      <a:lnTo>
                        <a:pt x="1" y="871"/>
                      </a:lnTo>
                      <a:lnTo>
                        <a:pt x="3" y="908"/>
                      </a:lnTo>
                      <a:lnTo>
                        <a:pt x="3" y="908"/>
                      </a:lnTo>
                      <a:lnTo>
                        <a:pt x="8" y="941"/>
                      </a:lnTo>
                      <a:lnTo>
                        <a:pt x="8" y="941"/>
                      </a:lnTo>
                      <a:lnTo>
                        <a:pt x="9" y="955"/>
                      </a:lnTo>
                      <a:lnTo>
                        <a:pt x="12" y="969"/>
                      </a:lnTo>
                      <a:lnTo>
                        <a:pt x="12" y="969"/>
                      </a:lnTo>
                      <a:lnTo>
                        <a:pt x="17" y="999"/>
                      </a:lnTo>
                      <a:lnTo>
                        <a:pt x="18" y="1004"/>
                      </a:lnTo>
                      <a:lnTo>
                        <a:pt x="18" y="1004"/>
                      </a:lnTo>
                      <a:lnTo>
                        <a:pt x="25" y="1030"/>
                      </a:lnTo>
                      <a:lnTo>
                        <a:pt x="25" y="1030"/>
                      </a:lnTo>
                      <a:lnTo>
                        <a:pt x="34" y="1065"/>
                      </a:lnTo>
                      <a:lnTo>
                        <a:pt x="46" y="1103"/>
                      </a:lnTo>
                      <a:lnTo>
                        <a:pt x="46" y="1103"/>
                      </a:lnTo>
                      <a:lnTo>
                        <a:pt x="54" y="1125"/>
                      </a:lnTo>
                      <a:lnTo>
                        <a:pt x="54" y="1125"/>
                      </a:lnTo>
                      <a:lnTo>
                        <a:pt x="65" y="1153"/>
                      </a:lnTo>
                      <a:lnTo>
                        <a:pt x="65" y="1153"/>
                      </a:lnTo>
                      <a:lnTo>
                        <a:pt x="73" y="1171"/>
                      </a:lnTo>
                      <a:lnTo>
                        <a:pt x="82" y="1190"/>
                      </a:lnTo>
                      <a:lnTo>
                        <a:pt x="82" y="1190"/>
                      </a:lnTo>
                      <a:lnTo>
                        <a:pt x="98" y="1220"/>
                      </a:lnTo>
                      <a:lnTo>
                        <a:pt x="98" y="1220"/>
                      </a:lnTo>
                      <a:lnTo>
                        <a:pt x="110" y="1244"/>
                      </a:lnTo>
                      <a:lnTo>
                        <a:pt x="128" y="1276"/>
                      </a:lnTo>
                      <a:lnTo>
                        <a:pt x="410" y="1113"/>
                      </a:lnTo>
                      <a:lnTo>
                        <a:pt x="392" y="1082"/>
                      </a:lnTo>
                      <a:lnTo>
                        <a:pt x="392" y="1082"/>
                      </a:lnTo>
                      <a:lnTo>
                        <a:pt x="382" y="1064"/>
                      </a:lnTo>
                      <a:lnTo>
                        <a:pt x="373" y="1047"/>
                      </a:lnTo>
                      <a:lnTo>
                        <a:pt x="365" y="1029"/>
                      </a:lnTo>
                      <a:lnTo>
                        <a:pt x="357" y="1010"/>
                      </a:lnTo>
                      <a:lnTo>
                        <a:pt x="352" y="991"/>
                      </a:lnTo>
                      <a:lnTo>
                        <a:pt x="345" y="972"/>
                      </a:lnTo>
                      <a:lnTo>
                        <a:pt x="340" y="954"/>
                      </a:lnTo>
                      <a:lnTo>
                        <a:pt x="336" y="935"/>
                      </a:lnTo>
                      <a:lnTo>
                        <a:pt x="331" y="916"/>
                      </a:lnTo>
                      <a:lnTo>
                        <a:pt x="329" y="897"/>
                      </a:lnTo>
                      <a:lnTo>
                        <a:pt x="327" y="878"/>
                      </a:lnTo>
                      <a:lnTo>
                        <a:pt x="326" y="858"/>
                      </a:lnTo>
                      <a:lnTo>
                        <a:pt x="325" y="839"/>
                      </a:lnTo>
                      <a:lnTo>
                        <a:pt x="325" y="820"/>
                      </a:lnTo>
                      <a:lnTo>
                        <a:pt x="326" y="801"/>
                      </a:lnTo>
                      <a:lnTo>
                        <a:pt x="327" y="782"/>
                      </a:lnTo>
                      <a:lnTo>
                        <a:pt x="329" y="762"/>
                      </a:lnTo>
                      <a:lnTo>
                        <a:pt x="332" y="743"/>
                      </a:lnTo>
                      <a:lnTo>
                        <a:pt x="336" y="724"/>
                      </a:lnTo>
                      <a:lnTo>
                        <a:pt x="340" y="705"/>
                      </a:lnTo>
                      <a:lnTo>
                        <a:pt x="345" y="687"/>
                      </a:lnTo>
                      <a:lnTo>
                        <a:pt x="352" y="669"/>
                      </a:lnTo>
                      <a:lnTo>
                        <a:pt x="357" y="650"/>
                      </a:lnTo>
                      <a:lnTo>
                        <a:pt x="365" y="632"/>
                      </a:lnTo>
                      <a:lnTo>
                        <a:pt x="373" y="615"/>
                      </a:lnTo>
                      <a:lnTo>
                        <a:pt x="382" y="597"/>
                      </a:lnTo>
                      <a:lnTo>
                        <a:pt x="391" y="580"/>
                      </a:lnTo>
                      <a:lnTo>
                        <a:pt x="401" y="563"/>
                      </a:lnTo>
                      <a:lnTo>
                        <a:pt x="413" y="546"/>
                      </a:lnTo>
                      <a:lnTo>
                        <a:pt x="424" y="530"/>
                      </a:lnTo>
                      <a:lnTo>
                        <a:pt x="436" y="514"/>
                      </a:lnTo>
                      <a:lnTo>
                        <a:pt x="449" y="498"/>
                      </a:lnTo>
                      <a:lnTo>
                        <a:pt x="680" y="730"/>
                      </a:lnTo>
                      <a:lnTo>
                        <a:pt x="680" y="730"/>
                      </a:lnTo>
                      <a:lnTo>
                        <a:pt x="671" y="744"/>
                      </a:lnTo>
                      <a:lnTo>
                        <a:pt x="663" y="760"/>
                      </a:lnTo>
                      <a:lnTo>
                        <a:pt x="657" y="776"/>
                      </a:lnTo>
                      <a:lnTo>
                        <a:pt x="654" y="792"/>
                      </a:lnTo>
                      <a:lnTo>
                        <a:pt x="651" y="808"/>
                      </a:lnTo>
                      <a:lnTo>
                        <a:pt x="650" y="824"/>
                      </a:lnTo>
                      <a:lnTo>
                        <a:pt x="650" y="840"/>
                      </a:lnTo>
                      <a:lnTo>
                        <a:pt x="652" y="857"/>
                      </a:lnTo>
                      <a:lnTo>
                        <a:pt x="655" y="873"/>
                      </a:lnTo>
                      <a:lnTo>
                        <a:pt x="660" y="889"/>
                      </a:lnTo>
                      <a:lnTo>
                        <a:pt x="665" y="903"/>
                      </a:lnTo>
                      <a:lnTo>
                        <a:pt x="673" y="918"/>
                      </a:lnTo>
                      <a:lnTo>
                        <a:pt x="681" y="933"/>
                      </a:lnTo>
                      <a:lnTo>
                        <a:pt x="691" y="945"/>
                      </a:lnTo>
                      <a:lnTo>
                        <a:pt x="704" y="958"/>
                      </a:lnTo>
                      <a:lnTo>
                        <a:pt x="716" y="970"/>
                      </a:lnTo>
                      <a:lnTo>
                        <a:pt x="716" y="970"/>
                      </a:lnTo>
                      <a:lnTo>
                        <a:pt x="730" y="980"/>
                      </a:lnTo>
                      <a:lnTo>
                        <a:pt x="744" y="989"/>
                      </a:lnTo>
                      <a:lnTo>
                        <a:pt x="759" y="996"/>
                      </a:lnTo>
                      <a:lnTo>
                        <a:pt x="775" y="1002"/>
                      </a:lnTo>
                      <a:lnTo>
                        <a:pt x="791" y="1006"/>
                      </a:lnTo>
                      <a:lnTo>
                        <a:pt x="807" y="1010"/>
                      </a:lnTo>
                      <a:lnTo>
                        <a:pt x="823" y="1011"/>
                      </a:lnTo>
                      <a:lnTo>
                        <a:pt x="839" y="1011"/>
                      </a:lnTo>
                      <a:lnTo>
                        <a:pt x="856" y="1008"/>
                      </a:lnTo>
                      <a:lnTo>
                        <a:pt x="872" y="1006"/>
                      </a:lnTo>
                      <a:lnTo>
                        <a:pt x="888" y="1002"/>
                      </a:lnTo>
                      <a:lnTo>
                        <a:pt x="903" y="996"/>
                      </a:lnTo>
                      <a:lnTo>
                        <a:pt x="918" y="988"/>
                      </a:lnTo>
                      <a:lnTo>
                        <a:pt x="933" y="979"/>
                      </a:lnTo>
                      <a:lnTo>
                        <a:pt x="946" y="969"/>
                      </a:lnTo>
                      <a:lnTo>
                        <a:pt x="959" y="958"/>
                      </a:lnTo>
                      <a:lnTo>
                        <a:pt x="959" y="958"/>
                      </a:lnTo>
                      <a:lnTo>
                        <a:pt x="970" y="945"/>
                      </a:lnTo>
                      <a:lnTo>
                        <a:pt x="980" y="932"/>
                      </a:lnTo>
                      <a:lnTo>
                        <a:pt x="989" y="917"/>
                      </a:lnTo>
                      <a:lnTo>
                        <a:pt x="997" y="902"/>
                      </a:lnTo>
                      <a:lnTo>
                        <a:pt x="1003" y="887"/>
                      </a:lnTo>
                      <a:lnTo>
                        <a:pt x="1007" y="871"/>
                      </a:lnTo>
                      <a:lnTo>
                        <a:pt x="1009" y="855"/>
                      </a:lnTo>
                      <a:lnTo>
                        <a:pt x="1012" y="838"/>
                      </a:lnTo>
                      <a:lnTo>
                        <a:pt x="1012" y="822"/>
                      </a:lnTo>
                      <a:lnTo>
                        <a:pt x="1011" y="806"/>
                      </a:lnTo>
                      <a:lnTo>
                        <a:pt x="1007" y="790"/>
                      </a:lnTo>
                      <a:lnTo>
                        <a:pt x="1003" y="774"/>
                      </a:lnTo>
                      <a:lnTo>
                        <a:pt x="997" y="758"/>
                      </a:lnTo>
                      <a:lnTo>
                        <a:pt x="990" y="743"/>
                      </a:lnTo>
                      <a:lnTo>
                        <a:pt x="981" y="729"/>
                      </a:lnTo>
                      <a:lnTo>
                        <a:pt x="971" y="715"/>
                      </a:lnTo>
                      <a:lnTo>
                        <a:pt x="971" y="715"/>
                      </a:lnTo>
                      <a:lnTo>
                        <a:pt x="959" y="703"/>
                      </a:lnTo>
                      <a:lnTo>
                        <a:pt x="946" y="690"/>
                      </a:lnTo>
                      <a:lnTo>
                        <a:pt x="934" y="680"/>
                      </a:lnTo>
                      <a:lnTo>
                        <a:pt x="919" y="672"/>
                      </a:lnTo>
                      <a:lnTo>
                        <a:pt x="904" y="664"/>
                      </a:lnTo>
                      <a:lnTo>
                        <a:pt x="890" y="659"/>
                      </a:lnTo>
                      <a:lnTo>
                        <a:pt x="874" y="654"/>
                      </a:lnTo>
                      <a:lnTo>
                        <a:pt x="858" y="651"/>
                      </a:lnTo>
                      <a:lnTo>
                        <a:pt x="841" y="649"/>
                      </a:lnTo>
                      <a:lnTo>
                        <a:pt x="825" y="649"/>
                      </a:lnTo>
                      <a:lnTo>
                        <a:pt x="809" y="650"/>
                      </a:lnTo>
                      <a:lnTo>
                        <a:pt x="793" y="653"/>
                      </a:lnTo>
                      <a:lnTo>
                        <a:pt x="777" y="656"/>
                      </a:lnTo>
                      <a:lnTo>
                        <a:pt x="761" y="662"/>
                      </a:lnTo>
                      <a:lnTo>
                        <a:pt x="745" y="670"/>
                      </a:lnTo>
                      <a:lnTo>
                        <a:pt x="731" y="679"/>
                      </a:lnTo>
                      <a:lnTo>
                        <a:pt x="499" y="448"/>
                      </a:lnTo>
                      <a:lnTo>
                        <a:pt x="499" y="448"/>
                      </a:lnTo>
                      <a:lnTo>
                        <a:pt x="519" y="432"/>
                      </a:lnTo>
                      <a:lnTo>
                        <a:pt x="537" y="417"/>
                      </a:lnTo>
                      <a:lnTo>
                        <a:pt x="557" y="404"/>
                      </a:lnTo>
                      <a:lnTo>
                        <a:pt x="577" y="391"/>
                      </a:lnTo>
                      <a:lnTo>
                        <a:pt x="577" y="391"/>
                      </a:lnTo>
                      <a:lnTo>
                        <a:pt x="607" y="375"/>
                      </a:lnTo>
                      <a:lnTo>
                        <a:pt x="637" y="362"/>
                      </a:lnTo>
                      <a:lnTo>
                        <a:pt x="669" y="351"/>
                      </a:lnTo>
                      <a:lnTo>
                        <a:pt x="700" y="342"/>
                      </a:lnTo>
                      <a:lnTo>
                        <a:pt x="733" y="334"/>
                      </a:lnTo>
                      <a:lnTo>
                        <a:pt x="765" y="329"/>
                      </a:lnTo>
                      <a:lnTo>
                        <a:pt x="797" y="326"/>
                      </a:lnTo>
                      <a:lnTo>
                        <a:pt x="830" y="325"/>
                      </a:lnTo>
                      <a:lnTo>
                        <a:pt x="863" y="326"/>
                      </a:lnTo>
                      <a:lnTo>
                        <a:pt x="895" y="329"/>
                      </a:lnTo>
                      <a:lnTo>
                        <a:pt x="927" y="334"/>
                      </a:lnTo>
                      <a:lnTo>
                        <a:pt x="960" y="342"/>
                      </a:lnTo>
                      <a:lnTo>
                        <a:pt x="991" y="351"/>
                      </a:lnTo>
                      <a:lnTo>
                        <a:pt x="1023" y="362"/>
                      </a:lnTo>
                      <a:lnTo>
                        <a:pt x="1053" y="375"/>
                      </a:lnTo>
                      <a:lnTo>
                        <a:pt x="1083" y="391"/>
                      </a:lnTo>
                      <a:lnTo>
                        <a:pt x="1083" y="391"/>
                      </a:lnTo>
                      <a:lnTo>
                        <a:pt x="1111" y="409"/>
                      </a:lnTo>
                      <a:lnTo>
                        <a:pt x="1138" y="429"/>
                      </a:lnTo>
                      <a:lnTo>
                        <a:pt x="1163" y="449"/>
                      </a:lnTo>
                      <a:lnTo>
                        <a:pt x="1188" y="471"/>
                      </a:lnTo>
                      <a:lnTo>
                        <a:pt x="1210" y="496"/>
                      </a:lnTo>
                      <a:lnTo>
                        <a:pt x="1230" y="521"/>
                      </a:lnTo>
                      <a:lnTo>
                        <a:pt x="1250" y="548"/>
                      </a:lnTo>
                      <a:lnTo>
                        <a:pt x="1268" y="576"/>
                      </a:lnTo>
                      <a:lnTo>
                        <a:pt x="1268" y="576"/>
                      </a:lnTo>
                      <a:lnTo>
                        <a:pt x="1284" y="606"/>
                      </a:lnTo>
                      <a:lnTo>
                        <a:pt x="1297" y="636"/>
                      </a:lnTo>
                      <a:lnTo>
                        <a:pt x="1309" y="668"/>
                      </a:lnTo>
                      <a:lnTo>
                        <a:pt x="1318" y="699"/>
                      </a:lnTo>
                      <a:lnTo>
                        <a:pt x="1326" y="731"/>
                      </a:lnTo>
                      <a:lnTo>
                        <a:pt x="1331" y="764"/>
                      </a:lnTo>
                      <a:lnTo>
                        <a:pt x="1334" y="796"/>
                      </a:lnTo>
                      <a:lnTo>
                        <a:pt x="1335" y="829"/>
                      </a:lnTo>
                      <a:lnTo>
                        <a:pt x="1334" y="862"/>
                      </a:lnTo>
                      <a:lnTo>
                        <a:pt x="1331" y="894"/>
                      </a:lnTo>
                      <a:lnTo>
                        <a:pt x="1326" y="927"/>
                      </a:lnTo>
                      <a:lnTo>
                        <a:pt x="1318" y="959"/>
                      </a:lnTo>
                      <a:lnTo>
                        <a:pt x="1309" y="990"/>
                      </a:lnTo>
                      <a:lnTo>
                        <a:pt x="1297" y="1022"/>
                      </a:lnTo>
                      <a:lnTo>
                        <a:pt x="1284" y="1052"/>
                      </a:lnTo>
                      <a:lnTo>
                        <a:pt x="1268" y="1082"/>
                      </a:lnTo>
                      <a:lnTo>
                        <a:pt x="1250" y="1112"/>
                      </a:lnTo>
                      <a:lnTo>
                        <a:pt x="1532" y="1275"/>
                      </a:lnTo>
                      <a:lnTo>
                        <a:pt x="1550" y="1244"/>
                      </a:lnTo>
                      <a:lnTo>
                        <a:pt x="1550" y="1244"/>
                      </a:lnTo>
                      <a:lnTo>
                        <a:pt x="1563" y="1219"/>
                      </a:lnTo>
                      <a:lnTo>
                        <a:pt x="1563" y="1219"/>
                      </a:lnTo>
                      <a:lnTo>
                        <a:pt x="1579" y="1188"/>
                      </a:lnTo>
                      <a:lnTo>
                        <a:pt x="1579" y="1188"/>
                      </a:lnTo>
                      <a:lnTo>
                        <a:pt x="1595" y="1152"/>
                      </a:lnTo>
                      <a:lnTo>
                        <a:pt x="1595" y="1152"/>
                      </a:lnTo>
                      <a:lnTo>
                        <a:pt x="1606" y="1123"/>
                      </a:lnTo>
                      <a:lnTo>
                        <a:pt x="1606" y="1123"/>
                      </a:lnTo>
                      <a:lnTo>
                        <a:pt x="1614" y="1102"/>
                      </a:lnTo>
                      <a:lnTo>
                        <a:pt x="1614" y="1102"/>
                      </a:lnTo>
                      <a:lnTo>
                        <a:pt x="1626" y="1065"/>
                      </a:lnTo>
                      <a:lnTo>
                        <a:pt x="1635" y="1030"/>
                      </a:lnTo>
                      <a:lnTo>
                        <a:pt x="1635" y="1030"/>
                      </a:lnTo>
                      <a:lnTo>
                        <a:pt x="1642" y="1004"/>
                      </a:lnTo>
                      <a:lnTo>
                        <a:pt x="1643" y="999"/>
                      </a:lnTo>
                      <a:lnTo>
                        <a:pt x="1643" y="999"/>
                      </a:lnTo>
                      <a:lnTo>
                        <a:pt x="1649" y="967"/>
                      </a:lnTo>
                      <a:lnTo>
                        <a:pt x="1649" y="967"/>
                      </a:lnTo>
                      <a:lnTo>
                        <a:pt x="1651" y="954"/>
                      </a:lnTo>
                      <a:lnTo>
                        <a:pt x="1654" y="941"/>
                      </a:lnTo>
                      <a:lnTo>
                        <a:pt x="1654" y="941"/>
                      </a:lnTo>
                      <a:lnTo>
                        <a:pt x="1657" y="908"/>
                      </a:lnTo>
                      <a:lnTo>
                        <a:pt x="1657" y="908"/>
                      </a:lnTo>
                      <a:lnTo>
                        <a:pt x="1659" y="873"/>
                      </a:lnTo>
                      <a:lnTo>
                        <a:pt x="1659" y="870"/>
                      </a:lnTo>
                      <a:lnTo>
                        <a:pt x="1659" y="870"/>
                      </a:lnTo>
                      <a:lnTo>
                        <a:pt x="1660" y="829"/>
                      </a:lnTo>
                      <a:lnTo>
                        <a:pt x="1660" y="829"/>
                      </a:lnTo>
                      <a:lnTo>
                        <a:pt x="1660" y="808"/>
                      </a:lnTo>
                      <a:lnTo>
                        <a:pt x="1659" y="787"/>
                      </a:lnTo>
                      <a:lnTo>
                        <a:pt x="1659" y="787"/>
                      </a:lnTo>
                      <a:lnTo>
                        <a:pt x="1656" y="750"/>
                      </a:lnTo>
                      <a:lnTo>
                        <a:pt x="1656" y="750"/>
                      </a:lnTo>
                      <a:lnTo>
                        <a:pt x="1652" y="717"/>
                      </a:lnTo>
                      <a:lnTo>
                        <a:pt x="1652" y="717"/>
                      </a:lnTo>
                      <a:lnTo>
                        <a:pt x="1650" y="704"/>
                      </a:lnTo>
                      <a:lnTo>
                        <a:pt x="1648" y="689"/>
                      </a:lnTo>
                      <a:lnTo>
                        <a:pt x="1648" y="689"/>
                      </a:lnTo>
                      <a:lnTo>
                        <a:pt x="1642" y="659"/>
                      </a:lnTo>
                      <a:lnTo>
                        <a:pt x="1641" y="654"/>
                      </a:lnTo>
                      <a:lnTo>
                        <a:pt x="1641" y="654"/>
                      </a:lnTo>
                      <a:lnTo>
                        <a:pt x="1635" y="628"/>
                      </a:lnTo>
                      <a:lnTo>
                        <a:pt x="1635" y="628"/>
                      </a:lnTo>
                      <a:lnTo>
                        <a:pt x="1626" y="593"/>
                      </a:lnTo>
                      <a:lnTo>
                        <a:pt x="1614" y="555"/>
                      </a:lnTo>
                      <a:lnTo>
                        <a:pt x="1614" y="555"/>
                      </a:lnTo>
                      <a:lnTo>
                        <a:pt x="1606" y="533"/>
                      </a:lnTo>
                      <a:lnTo>
                        <a:pt x="1606" y="533"/>
                      </a:lnTo>
                      <a:lnTo>
                        <a:pt x="1595" y="505"/>
                      </a:lnTo>
                      <a:lnTo>
                        <a:pt x="1595" y="505"/>
                      </a:lnTo>
                      <a:lnTo>
                        <a:pt x="1587" y="487"/>
                      </a:lnTo>
                      <a:lnTo>
                        <a:pt x="1578" y="469"/>
                      </a:lnTo>
                      <a:lnTo>
                        <a:pt x="1578" y="469"/>
                      </a:lnTo>
                      <a:lnTo>
                        <a:pt x="1562" y="438"/>
                      </a:lnTo>
                      <a:lnTo>
                        <a:pt x="1562" y="438"/>
                      </a:lnTo>
                      <a:lnTo>
                        <a:pt x="1541" y="400"/>
                      </a:lnTo>
                      <a:lnTo>
                        <a:pt x="1518" y="365"/>
                      </a:lnTo>
                      <a:lnTo>
                        <a:pt x="1518" y="365"/>
                      </a:lnTo>
                      <a:lnTo>
                        <a:pt x="1500" y="339"/>
                      </a:lnTo>
                      <a:lnTo>
                        <a:pt x="1496" y="333"/>
                      </a:lnTo>
                      <a:lnTo>
                        <a:pt x="1496" y="333"/>
                      </a:lnTo>
                      <a:lnTo>
                        <a:pt x="1494" y="331"/>
                      </a:lnTo>
                      <a:lnTo>
                        <a:pt x="1494" y="331"/>
                      </a:lnTo>
                      <a:lnTo>
                        <a:pt x="1473" y="304"/>
                      </a:lnTo>
                      <a:lnTo>
                        <a:pt x="1473" y="304"/>
                      </a:lnTo>
                      <a:lnTo>
                        <a:pt x="1467" y="298"/>
                      </a:lnTo>
                      <a:lnTo>
                        <a:pt x="1467" y="298"/>
                      </a:lnTo>
                      <a:lnTo>
                        <a:pt x="1448" y="275"/>
                      </a:lnTo>
                      <a:lnTo>
                        <a:pt x="1448" y="275"/>
                      </a:lnTo>
                      <a:lnTo>
                        <a:pt x="1417" y="242"/>
                      </a:lnTo>
                      <a:lnTo>
                        <a:pt x="1384" y="211"/>
                      </a:lnTo>
                      <a:lnTo>
                        <a:pt x="1384" y="211"/>
                      </a:lnTo>
                      <a:lnTo>
                        <a:pt x="1362" y="193"/>
                      </a:lnTo>
                      <a:lnTo>
                        <a:pt x="1359" y="189"/>
                      </a:lnTo>
                      <a:lnTo>
                        <a:pt x="1359" y="189"/>
                      </a:lnTo>
                      <a:lnTo>
                        <a:pt x="1357" y="188"/>
                      </a:lnTo>
                      <a:lnTo>
                        <a:pt x="1357" y="188"/>
                      </a:lnTo>
                      <a:lnTo>
                        <a:pt x="1341" y="175"/>
                      </a:lnTo>
                      <a:lnTo>
                        <a:pt x="1341" y="175"/>
                      </a:lnTo>
                      <a:lnTo>
                        <a:pt x="1326" y="163"/>
                      </a:lnTo>
                      <a:lnTo>
                        <a:pt x="1320" y="159"/>
                      </a:lnTo>
                      <a:lnTo>
                        <a:pt x="1320" y="159"/>
                      </a:lnTo>
                      <a:lnTo>
                        <a:pt x="1298" y="143"/>
                      </a:lnTo>
                      <a:lnTo>
                        <a:pt x="1295" y="141"/>
                      </a:lnTo>
                      <a:lnTo>
                        <a:pt x="1294" y="141"/>
                      </a:lnTo>
                      <a:lnTo>
                        <a:pt x="1294" y="141"/>
                      </a:lnTo>
                      <a:lnTo>
                        <a:pt x="1263" y="122"/>
                      </a:lnTo>
                      <a:lnTo>
                        <a:pt x="1232" y="104"/>
                      </a:lnTo>
                      <a:lnTo>
                        <a:pt x="1232" y="104"/>
                      </a:lnTo>
                      <a:lnTo>
                        <a:pt x="1220" y="97"/>
                      </a:lnTo>
                      <a:lnTo>
                        <a:pt x="1220" y="97"/>
                      </a:lnTo>
                      <a:lnTo>
                        <a:pt x="1206" y="89"/>
                      </a:lnTo>
                      <a:lnTo>
                        <a:pt x="1190" y="81"/>
                      </a:lnTo>
                      <a:lnTo>
                        <a:pt x="1190" y="81"/>
                      </a:lnTo>
                      <a:lnTo>
                        <a:pt x="1154" y="65"/>
                      </a:lnTo>
                      <a:lnTo>
                        <a:pt x="1154" y="65"/>
                      </a:lnTo>
                      <a:lnTo>
                        <a:pt x="1124" y="53"/>
                      </a:lnTo>
                      <a:lnTo>
                        <a:pt x="1124" y="53"/>
                      </a:lnTo>
                      <a:lnTo>
                        <a:pt x="1103" y="45"/>
                      </a:lnTo>
                      <a:lnTo>
                        <a:pt x="1103" y="45"/>
                      </a:lnTo>
                      <a:lnTo>
                        <a:pt x="1066" y="34"/>
                      </a:lnTo>
                      <a:lnTo>
                        <a:pt x="1031" y="24"/>
                      </a:lnTo>
                      <a:lnTo>
                        <a:pt x="1031" y="24"/>
                      </a:lnTo>
                      <a:lnTo>
                        <a:pt x="1003" y="17"/>
                      </a:lnTo>
                      <a:lnTo>
                        <a:pt x="1003" y="17"/>
                      </a:lnTo>
                      <a:lnTo>
                        <a:pt x="968" y="11"/>
                      </a:lnTo>
                      <a:lnTo>
                        <a:pt x="968" y="11"/>
                      </a:lnTo>
                      <a:lnTo>
                        <a:pt x="956" y="9"/>
                      </a:lnTo>
                      <a:lnTo>
                        <a:pt x="943" y="7"/>
                      </a:lnTo>
                      <a:lnTo>
                        <a:pt x="943" y="7"/>
                      </a:lnTo>
                      <a:lnTo>
                        <a:pt x="909" y="3"/>
                      </a:lnTo>
                      <a:lnTo>
                        <a:pt x="909" y="3"/>
                      </a:lnTo>
                      <a:lnTo>
                        <a:pt x="874" y="1"/>
                      </a:lnTo>
                      <a:lnTo>
                        <a:pt x="869" y="1"/>
                      </a:lnTo>
                      <a:lnTo>
                        <a:pt x="869" y="1"/>
                      </a:lnTo>
                      <a:lnTo>
                        <a:pt x="829" y="0"/>
                      </a:lnTo>
                      <a:lnTo>
                        <a:pt x="788" y="1"/>
                      </a:lnTo>
                      <a:lnTo>
                        <a:pt x="788" y="1"/>
                      </a:lnTo>
                      <a:lnTo>
                        <a:pt x="751" y="3"/>
                      </a:lnTo>
                      <a:lnTo>
                        <a:pt x="751" y="3"/>
                      </a:lnTo>
                      <a:lnTo>
                        <a:pt x="717" y="7"/>
                      </a:lnTo>
                      <a:lnTo>
                        <a:pt x="717" y="7"/>
                      </a:lnTo>
                      <a:lnTo>
                        <a:pt x="704" y="9"/>
                      </a:lnTo>
                      <a:lnTo>
                        <a:pt x="690" y="11"/>
                      </a:lnTo>
                      <a:lnTo>
                        <a:pt x="690" y="11"/>
                      </a:lnTo>
                      <a:lnTo>
                        <a:pt x="660" y="17"/>
                      </a:lnTo>
                      <a:lnTo>
                        <a:pt x="660" y="17"/>
                      </a:lnTo>
                      <a:lnTo>
                        <a:pt x="629" y="24"/>
                      </a:lnTo>
                      <a:lnTo>
                        <a:pt x="629" y="24"/>
                      </a:lnTo>
                      <a:lnTo>
                        <a:pt x="594" y="34"/>
                      </a:lnTo>
                      <a:lnTo>
                        <a:pt x="556" y="45"/>
                      </a:lnTo>
                      <a:lnTo>
                        <a:pt x="556" y="45"/>
                      </a:lnTo>
                      <a:lnTo>
                        <a:pt x="536" y="53"/>
                      </a:lnTo>
                      <a:lnTo>
                        <a:pt x="536" y="53"/>
                      </a:lnTo>
                      <a:lnTo>
                        <a:pt x="506" y="64"/>
                      </a:lnTo>
                      <a:lnTo>
                        <a:pt x="506" y="64"/>
                      </a:lnTo>
                      <a:lnTo>
                        <a:pt x="487" y="72"/>
                      </a:lnTo>
                      <a:lnTo>
                        <a:pt x="469" y="81"/>
                      </a:lnTo>
                      <a:lnTo>
                        <a:pt x="469" y="81"/>
                      </a:lnTo>
                      <a:lnTo>
                        <a:pt x="439" y="97"/>
                      </a:lnTo>
                      <a:lnTo>
                        <a:pt x="439" y="97"/>
                      </a:lnTo>
                      <a:lnTo>
                        <a:pt x="401" y="118"/>
                      </a:lnTo>
                      <a:lnTo>
                        <a:pt x="365" y="141"/>
                      </a:lnTo>
                      <a:lnTo>
                        <a:pt x="365" y="141"/>
                      </a:lnTo>
                      <a:lnTo>
                        <a:pt x="340" y="159"/>
                      </a:lnTo>
                      <a:lnTo>
                        <a:pt x="332" y="163"/>
                      </a:lnTo>
                      <a:lnTo>
                        <a:pt x="332" y="165"/>
                      </a:lnTo>
                      <a:lnTo>
                        <a:pt x="332" y="165"/>
                      </a:lnTo>
                      <a:lnTo>
                        <a:pt x="304" y="186"/>
                      </a:lnTo>
                      <a:lnTo>
                        <a:pt x="304" y="186"/>
                      </a:lnTo>
                      <a:lnTo>
                        <a:pt x="301" y="189"/>
                      </a:lnTo>
                      <a:lnTo>
                        <a:pt x="301" y="189"/>
                      </a:lnTo>
                      <a:lnTo>
                        <a:pt x="299" y="192"/>
                      </a:lnTo>
                      <a:lnTo>
                        <a:pt x="299" y="192"/>
                      </a:lnTo>
                      <a:lnTo>
                        <a:pt x="277" y="210"/>
                      </a:lnTo>
                      <a:lnTo>
                        <a:pt x="277" y="210"/>
                      </a:lnTo>
                      <a:lnTo>
                        <a:pt x="269" y="218"/>
                      </a:lnTo>
                      <a:lnTo>
                        <a:pt x="205" y="154"/>
                      </a:lnTo>
                      <a:lnTo>
                        <a:pt x="154" y="205"/>
                      </a:lnTo>
                      <a:lnTo>
                        <a:pt x="217" y="268"/>
                      </a:lnTo>
                      <a:lnTo>
                        <a:pt x="217" y="268"/>
                      </a:lnTo>
                      <a:lnTo>
                        <a:pt x="211" y="275"/>
                      </a:lnTo>
                      <a:lnTo>
                        <a:pt x="211" y="275"/>
                      </a:lnTo>
                      <a:lnTo>
                        <a:pt x="193" y="297"/>
                      </a:lnTo>
                      <a:lnTo>
                        <a:pt x="193" y="297"/>
                      </a:lnTo>
                      <a:lnTo>
                        <a:pt x="188" y="302"/>
                      </a:lnTo>
                      <a:lnTo>
                        <a:pt x="188" y="302"/>
                      </a:lnTo>
                      <a:lnTo>
                        <a:pt x="175" y="318"/>
                      </a:lnTo>
                      <a:lnTo>
                        <a:pt x="164" y="333"/>
                      </a:lnTo>
                      <a:lnTo>
                        <a:pt x="159" y="339"/>
                      </a:lnTo>
                      <a:lnTo>
                        <a:pt x="159" y="339"/>
                      </a:lnTo>
                      <a:lnTo>
                        <a:pt x="144" y="361"/>
                      </a:lnTo>
                      <a:lnTo>
                        <a:pt x="144" y="361"/>
                      </a:lnTo>
                      <a:lnTo>
                        <a:pt x="142" y="364"/>
                      </a:lnTo>
                      <a:lnTo>
                        <a:pt x="142" y="364"/>
                      </a:lnTo>
                      <a:lnTo>
                        <a:pt x="141" y="365"/>
                      </a:lnTo>
                      <a:lnTo>
                        <a:pt x="141" y="365"/>
                      </a:lnTo>
                      <a:lnTo>
                        <a:pt x="118" y="401"/>
                      </a:lnTo>
                      <a:lnTo>
                        <a:pt x="97" y="439"/>
                      </a:lnTo>
                      <a:lnTo>
                        <a:pt x="97" y="439"/>
                      </a:lnTo>
                      <a:lnTo>
                        <a:pt x="81" y="470"/>
                      </a:lnTo>
                      <a:lnTo>
                        <a:pt x="81" y="470"/>
                      </a:lnTo>
                      <a:lnTo>
                        <a:pt x="65" y="506"/>
                      </a:lnTo>
                      <a:lnTo>
                        <a:pt x="65" y="506"/>
                      </a:lnTo>
                      <a:lnTo>
                        <a:pt x="54" y="535"/>
                      </a:lnTo>
                      <a:lnTo>
                        <a:pt x="54" y="535"/>
                      </a:lnTo>
                      <a:lnTo>
                        <a:pt x="46" y="556"/>
                      </a:lnTo>
                      <a:lnTo>
                        <a:pt x="46" y="556"/>
                      </a:lnTo>
                      <a:lnTo>
                        <a:pt x="34" y="593"/>
                      </a:lnTo>
                      <a:lnTo>
                        <a:pt x="25" y="628"/>
                      </a:lnTo>
                      <a:lnTo>
                        <a:pt x="25" y="628"/>
                      </a:lnTo>
                      <a:lnTo>
                        <a:pt x="18" y="654"/>
                      </a:lnTo>
                      <a:lnTo>
                        <a:pt x="17" y="659"/>
                      </a:lnTo>
                      <a:lnTo>
                        <a:pt x="17" y="659"/>
                      </a:lnTo>
                      <a:lnTo>
                        <a:pt x="11" y="691"/>
                      </a:lnTo>
                      <a:lnTo>
                        <a:pt x="11" y="691"/>
                      </a:lnTo>
                      <a:lnTo>
                        <a:pt x="9" y="704"/>
                      </a:lnTo>
                      <a:lnTo>
                        <a:pt x="8" y="717"/>
                      </a:lnTo>
                      <a:lnTo>
                        <a:pt x="8" y="717"/>
                      </a:lnTo>
                      <a:lnTo>
                        <a:pt x="3" y="750"/>
                      </a:lnTo>
                      <a:lnTo>
                        <a:pt x="3" y="750"/>
                      </a:lnTo>
                      <a:lnTo>
                        <a:pt x="1" y="785"/>
                      </a:lnTo>
                      <a:lnTo>
                        <a:pt x="1" y="788"/>
                      </a:lnTo>
                      <a:lnTo>
                        <a:pt x="1" y="788"/>
                      </a:lnTo>
                      <a:lnTo>
                        <a:pt x="0" y="829"/>
                      </a:lnTo>
                      <a:lnTo>
                        <a:pt x="0" y="829"/>
                      </a:lnTo>
                      <a:close/>
                      <a:moveTo>
                        <a:pt x="115" y="579"/>
                      </a:moveTo>
                      <a:lnTo>
                        <a:pt x="115" y="579"/>
                      </a:lnTo>
                      <a:lnTo>
                        <a:pt x="122" y="559"/>
                      </a:lnTo>
                      <a:lnTo>
                        <a:pt x="122" y="559"/>
                      </a:lnTo>
                      <a:lnTo>
                        <a:pt x="132" y="535"/>
                      </a:lnTo>
                      <a:lnTo>
                        <a:pt x="132" y="535"/>
                      </a:lnTo>
                      <a:lnTo>
                        <a:pt x="138" y="518"/>
                      </a:lnTo>
                      <a:lnTo>
                        <a:pt x="146" y="501"/>
                      </a:lnTo>
                      <a:lnTo>
                        <a:pt x="146" y="501"/>
                      </a:lnTo>
                      <a:lnTo>
                        <a:pt x="157" y="482"/>
                      </a:lnTo>
                      <a:lnTo>
                        <a:pt x="312" y="572"/>
                      </a:lnTo>
                      <a:lnTo>
                        <a:pt x="312" y="572"/>
                      </a:lnTo>
                      <a:lnTo>
                        <a:pt x="301" y="598"/>
                      </a:lnTo>
                      <a:lnTo>
                        <a:pt x="290" y="625"/>
                      </a:lnTo>
                      <a:lnTo>
                        <a:pt x="281" y="652"/>
                      </a:lnTo>
                      <a:lnTo>
                        <a:pt x="272" y="679"/>
                      </a:lnTo>
                      <a:lnTo>
                        <a:pt x="265" y="707"/>
                      </a:lnTo>
                      <a:lnTo>
                        <a:pt x="260" y="735"/>
                      </a:lnTo>
                      <a:lnTo>
                        <a:pt x="256" y="765"/>
                      </a:lnTo>
                      <a:lnTo>
                        <a:pt x="254" y="793"/>
                      </a:lnTo>
                      <a:lnTo>
                        <a:pt x="73" y="793"/>
                      </a:lnTo>
                      <a:lnTo>
                        <a:pt x="73" y="791"/>
                      </a:lnTo>
                      <a:lnTo>
                        <a:pt x="73" y="787"/>
                      </a:lnTo>
                      <a:lnTo>
                        <a:pt x="73" y="787"/>
                      </a:lnTo>
                      <a:lnTo>
                        <a:pt x="74" y="774"/>
                      </a:lnTo>
                      <a:lnTo>
                        <a:pt x="74" y="774"/>
                      </a:lnTo>
                      <a:lnTo>
                        <a:pt x="75" y="758"/>
                      </a:lnTo>
                      <a:lnTo>
                        <a:pt x="75" y="758"/>
                      </a:lnTo>
                      <a:lnTo>
                        <a:pt x="79" y="726"/>
                      </a:lnTo>
                      <a:lnTo>
                        <a:pt x="79" y="726"/>
                      </a:lnTo>
                      <a:lnTo>
                        <a:pt x="82" y="705"/>
                      </a:lnTo>
                      <a:lnTo>
                        <a:pt x="82" y="705"/>
                      </a:lnTo>
                      <a:lnTo>
                        <a:pt x="88" y="674"/>
                      </a:lnTo>
                      <a:lnTo>
                        <a:pt x="89" y="670"/>
                      </a:lnTo>
                      <a:lnTo>
                        <a:pt x="89" y="670"/>
                      </a:lnTo>
                      <a:lnTo>
                        <a:pt x="94" y="646"/>
                      </a:lnTo>
                      <a:lnTo>
                        <a:pt x="94" y="646"/>
                      </a:lnTo>
                      <a:lnTo>
                        <a:pt x="103" y="614"/>
                      </a:lnTo>
                      <a:lnTo>
                        <a:pt x="115" y="579"/>
                      </a:lnTo>
                      <a:lnTo>
                        <a:pt x="115" y="579"/>
                      </a:lnTo>
                      <a:close/>
                      <a:moveTo>
                        <a:pt x="791" y="72"/>
                      </a:moveTo>
                      <a:lnTo>
                        <a:pt x="794" y="72"/>
                      </a:lnTo>
                      <a:lnTo>
                        <a:pt x="794" y="254"/>
                      </a:lnTo>
                      <a:lnTo>
                        <a:pt x="794" y="254"/>
                      </a:lnTo>
                      <a:lnTo>
                        <a:pt x="766" y="256"/>
                      </a:lnTo>
                      <a:lnTo>
                        <a:pt x="736" y="260"/>
                      </a:lnTo>
                      <a:lnTo>
                        <a:pt x="708" y="265"/>
                      </a:lnTo>
                      <a:lnTo>
                        <a:pt x="681" y="272"/>
                      </a:lnTo>
                      <a:lnTo>
                        <a:pt x="653" y="280"/>
                      </a:lnTo>
                      <a:lnTo>
                        <a:pt x="626" y="290"/>
                      </a:lnTo>
                      <a:lnTo>
                        <a:pt x="599" y="300"/>
                      </a:lnTo>
                      <a:lnTo>
                        <a:pt x="573" y="312"/>
                      </a:lnTo>
                      <a:lnTo>
                        <a:pt x="483" y="156"/>
                      </a:lnTo>
                      <a:lnTo>
                        <a:pt x="483" y="156"/>
                      </a:lnTo>
                      <a:lnTo>
                        <a:pt x="501" y="146"/>
                      </a:lnTo>
                      <a:lnTo>
                        <a:pt x="501" y="146"/>
                      </a:lnTo>
                      <a:lnTo>
                        <a:pt x="518" y="137"/>
                      </a:lnTo>
                      <a:lnTo>
                        <a:pt x="534" y="131"/>
                      </a:lnTo>
                      <a:lnTo>
                        <a:pt x="534" y="131"/>
                      </a:lnTo>
                      <a:lnTo>
                        <a:pt x="560" y="121"/>
                      </a:lnTo>
                      <a:lnTo>
                        <a:pt x="560" y="121"/>
                      </a:lnTo>
                      <a:lnTo>
                        <a:pt x="578" y="114"/>
                      </a:lnTo>
                      <a:lnTo>
                        <a:pt x="578" y="114"/>
                      </a:lnTo>
                      <a:lnTo>
                        <a:pt x="615" y="102"/>
                      </a:lnTo>
                      <a:lnTo>
                        <a:pt x="646" y="93"/>
                      </a:lnTo>
                      <a:lnTo>
                        <a:pt x="646" y="93"/>
                      </a:lnTo>
                      <a:lnTo>
                        <a:pt x="673" y="88"/>
                      </a:lnTo>
                      <a:lnTo>
                        <a:pt x="673" y="88"/>
                      </a:lnTo>
                      <a:lnTo>
                        <a:pt x="703" y="82"/>
                      </a:lnTo>
                      <a:lnTo>
                        <a:pt x="703" y="82"/>
                      </a:lnTo>
                      <a:lnTo>
                        <a:pt x="726" y="78"/>
                      </a:lnTo>
                      <a:lnTo>
                        <a:pt x="726" y="78"/>
                      </a:lnTo>
                      <a:lnTo>
                        <a:pt x="759" y="74"/>
                      </a:lnTo>
                      <a:lnTo>
                        <a:pt x="759" y="74"/>
                      </a:lnTo>
                      <a:lnTo>
                        <a:pt x="791" y="72"/>
                      </a:lnTo>
                      <a:lnTo>
                        <a:pt x="791" y="72"/>
                      </a:lnTo>
                      <a:close/>
                      <a:moveTo>
                        <a:pt x="1098" y="119"/>
                      </a:moveTo>
                      <a:lnTo>
                        <a:pt x="1098" y="119"/>
                      </a:lnTo>
                      <a:lnTo>
                        <a:pt x="1112" y="125"/>
                      </a:lnTo>
                      <a:lnTo>
                        <a:pt x="1124" y="131"/>
                      </a:lnTo>
                      <a:lnTo>
                        <a:pt x="1124" y="131"/>
                      </a:lnTo>
                      <a:lnTo>
                        <a:pt x="1141" y="137"/>
                      </a:lnTo>
                      <a:lnTo>
                        <a:pt x="1158" y="145"/>
                      </a:lnTo>
                      <a:lnTo>
                        <a:pt x="1158" y="145"/>
                      </a:lnTo>
                      <a:lnTo>
                        <a:pt x="1177" y="156"/>
                      </a:lnTo>
                      <a:lnTo>
                        <a:pt x="1087" y="312"/>
                      </a:lnTo>
                      <a:lnTo>
                        <a:pt x="1087" y="312"/>
                      </a:lnTo>
                      <a:lnTo>
                        <a:pt x="1061" y="300"/>
                      </a:lnTo>
                      <a:lnTo>
                        <a:pt x="1034" y="290"/>
                      </a:lnTo>
                      <a:lnTo>
                        <a:pt x="1007" y="280"/>
                      </a:lnTo>
                      <a:lnTo>
                        <a:pt x="979" y="272"/>
                      </a:lnTo>
                      <a:lnTo>
                        <a:pt x="952" y="265"/>
                      </a:lnTo>
                      <a:lnTo>
                        <a:pt x="924" y="260"/>
                      </a:lnTo>
                      <a:lnTo>
                        <a:pt x="894" y="257"/>
                      </a:lnTo>
                      <a:lnTo>
                        <a:pt x="866" y="254"/>
                      </a:lnTo>
                      <a:lnTo>
                        <a:pt x="866" y="72"/>
                      </a:lnTo>
                      <a:lnTo>
                        <a:pt x="872" y="72"/>
                      </a:lnTo>
                      <a:lnTo>
                        <a:pt x="872" y="72"/>
                      </a:lnTo>
                      <a:lnTo>
                        <a:pt x="901" y="74"/>
                      </a:lnTo>
                      <a:lnTo>
                        <a:pt x="901" y="74"/>
                      </a:lnTo>
                      <a:lnTo>
                        <a:pt x="933" y="78"/>
                      </a:lnTo>
                      <a:lnTo>
                        <a:pt x="933" y="78"/>
                      </a:lnTo>
                      <a:lnTo>
                        <a:pt x="954" y="81"/>
                      </a:lnTo>
                      <a:lnTo>
                        <a:pt x="954" y="81"/>
                      </a:lnTo>
                      <a:lnTo>
                        <a:pt x="985" y="87"/>
                      </a:lnTo>
                      <a:lnTo>
                        <a:pt x="985" y="87"/>
                      </a:lnTo>
                      <a:lnTo>
                        <a:pt x="1013" y="93"/>
                      </a:lnTo>
                      <a:lnTo>
                        <a:pt x="1013" y="93"/>
                      </a:lnTo>
                      <a:lnTo>
                        <a:pt x="1045" y="102"/>
                      </a:lnTo>
                      <a:lnTo>
                        <a:pt x="1080" y="114"/>
                      </a:lnTo>
                      <a:lnTo>
                        <a:pt x="1080" y="114"/>
                      </a:lnTo>
                      <a:lnTo>
                        <a:pt x="1098" y="119"/>
                      </a:lnTo>
                      <a:lnTo>
                        <a:pt x="1098" y="119"/>
                      </a:lnTo>
                      <a:close/>
                      <a:moveTo>
                        <a:pt x="1585" y="758"/>
                      </a:moveTo>
                      <a:lnTo>
                        <a:pt x="1585" y="758"/>
                      </a:lnTo>
                      <a:lnTo>
                        <a:pt x="1587" y="790"/>
                      </a:lnTo>
                      <a:lnTo>
                        <a:pt x="1587" y="790"/>
                      </a:lnTo>
                      <a:lnTo>
                        <a:pt x="1587" y="793"/>
                      </a:lnTo>
                      <a:lnTo>
                        <a:pt x="1406" y="793"/>
                      </a:lnTo>
                      <a:lnTo>
                        <a:pt x="1406" y="793"/>
                      </a:lnTo>
                      <a:lnTo>
                        <a:pt x="1404" y="765"/>
                      </a:lnTo>
                      <a:lnTo>
                        <a:pt x="1400" y="735"/>
                      </a:lnTo>
                      <a:lnTo>
                        <a:pt x="1395" y="707"/>
                      </a:lnTo>
                      <a:lnTo>
                        <a:pt x="1388" y="679"/>
                      </a:lnTo>
                      <a:lnTo>
                        <a:pt x="1379" y="652"/>
                      </a:lnTo>
                      <a:lnTo>
                        <a:pt x="1370" y="625"/>
                      </a:lnTo>
                      <a:lnTo>
                        <a:pt x="1359" y="598"/>
                      </a:lnTo>
                      <a:lnTo>
                        <a:pt x="1348" y="572"/>
                      </a:lnTo>
                      <a:lnTo>
                        <a:pt x="1503" y="482"/>
                      </a:lnTo>
                      <a:lnTo>
                        <a:pt x="1503" y="482"/>
                      </a:lnTo>
                      <a:lnTo>
                        <a:pt x="1514" y="500"/>
                      </a:lnTo>
                      <a:lnTo>
                        <a:pt x="1514" y="500"/>
                      </a:lnTo>
                      <a:lnTo>
                        <a:pt x="1522" y="517"/>
                      </a:lnTo>
                      <a:lnTo>
                        <a:pt x="1528" y="533"/>
                      </a:lnTo>
                      <a:lnTo>
                        <a:pt x="1528" y="533"/>
                      </a:lnTo>
                      <a:lnTo>
                        <a:pt x="1538" y="559"/>
                      </a:lnTo>
                      <a:lnTo>
                        <a:pt x="1538" y="559"/>
                      </a:lnTo>
                      <a:lnTo>
                        <a:pt x="1545" y="577"/>
                      </a:lnTo>
                      <a:lnTo>
                        <a:pt x="1545" y="577"/>
                      </a:lnTo>
                      <a:lnTo>
                        <a:pt x="1557" y="614"/>
                      </a:lnTo>
                      <a:lnTo>
                        <a:pt x="1566" y="645"/>
                      </a:lnTo>
                      <a:lnTo>
                        <a:pt x="1566" y="645"/>
                      </a:lnTo>
                      <a:lnTo>
                        <a:pt x="1571" y="670"/>
                      </a:lnTo>
                      <a:lnTo>
                        <a:pt x="1572" y="674"/>
                      </a:lnTo>
                      <a:lnTo>
                        <a:pt x="1572" y="674"/>
                      </a:lnTo>
                      <a:lnTo>
                        <a:pt x="1577" y="702"/>
                      </a:lnTo>
                      <a:lnTo>
                        <a:pt x="1577" y="702"/>
                      </a:lnTo>
                      <a:lnTo>
                        <a:pt x="1581" y="726"/>
                      </a:lnTo>
                      <a:lnTo>
                        <a:pt x="1581" y="726"/>
                      </a:lnTo>
                      <a:lnTo>
                        <a:pt x="1585" y="758"/>
                      </a:lnTo>
                      <a:lnTo>
                        <a:pt x="1585" y="758"/>
                      </a:lnTo>
                      <a:close/>
                      <a:moveTo>
                        <a:pt x="1348" y="1086"/>
                      </a:moveTo>
                      <a:lnTo>
                        <a:pt x="1348" y="1086"/>
                      </a:lnTo>
                      <a:lnTo>
                        <a:pt x="1359" y="1060"/>
                      </a:lnTo>
                      <a:lnTo>
                        <a:pt x="1370" y="1033"/>
                      </a:lnTo>
                      <a:lnTo>
                        <a:pt x="1379" y="1006"/>
                      </a:lnTo>
                      <a:lnTo>
                        <a:pt x="1387" y="979"/>
                      </a:lnTo>
                      <a:lnTo>
                        <a:pt x="1394" y="951"/>
                      </a:lnTo>
                      <a:lnTo>
                        <a:pt x="1400" y="923"/>
                      </a:lnTo>
                      <a:lnTo>
                        <a:pt x="1403" y="894"/>
                      </a:lnTo>
                      <a:lnTo>
                        <a:pt x="1405" y="865"/>
                      </a:lnTo>
                      <a:lnTo>
                        <a:pt x="1587" y="865"/>
                      </a:lnTo>
                      <a:lnTo>
                        <a:pt x="1587" y="865"/>
                      </a:lnTo>
                      <a:lnTo>
                        <a:pt x="1587" y="867"/>
                      </a:lnTo>
                      <a:lnTo>
                        <a:pt x="1587" y="871"/>
                      </a:lnTo>
                      <a:lnTo>
                        <a:pt x="1587" y="871"/>
                      </a:lnTo>
                      <a:lnTo>
                        <a:pt x="1586" y="884"/>
                      </a:lnTo>
                      <a:lnTo>
                        <a:pt x="1586" y="884"/>
                      </a:lnTo>
                      <a:lnTo>
                        <a:pt x="1585" y="900"/>
                      </a:lnTo>
                      <a:lnTo>
                        <a:pt x="1585" y="900"/>
                      </a:lnTo>
                      <a:lnTo>
                        <a:pt x="1581" y="932"/>
                      </a:lnTo>
                      <a:lnTo>
                        <a:pt x="1581" y="932"/>
                      </a:lnTo>
                      <a:lnTo>
                        <a:pt x="1578" y="953"/>
                      </a:lnTo>
                      <a:lnTo>
                        <a:pt x="1578" y="953"/>
                      </a:lnTo>
                      <a:lnTo>
                        <a:pt x="1572" y="984"/>
                      </a:lnTo>
                      <a:lnTo>
                        <a:pt x="1571" y="988"/>
                      </a:lnTo>
                      <a:lnTo>
                        <a:pt x="1571" y="988"/>
                      </a:lnTo>
                      <a:lnTo>
                        <a:pt x="1566" y="1012"/>
                      </a:lnTo>
                      <a:lnTo>
                        <a:pt x="1566" y="1012"/>
                      </a:lnTo>
                      <a:lnTo>
                        <a:pt x="1557" y="1044"/>
                      </a:lnTo>
                      <a:lnTo>
                        <a:pt x="1545" y="1079"/>
                      </a:lnTo>
                      <a:lnTo>
                        <a:pt x="1545" y="1079"/>
                      </a:lnTo>
                      <a:lnTo>
                        <a:pt x="1538" y="1099"/>
                      </a:lnTo>
                      <a:lnTo>
                        <a:pt x="1538" y="1099"/>
                      </a:lnTo>
                      <a:lnTo>
                        <a:pt x="1528" y="1123"/>
                      </a:lnTo>
                      <a:lnTo>
                        <a:pt x="1528" y="1123"/>
                      </a:lnTo>
                      <a:lnTo>
                        <a:pt x="1522" y="1140"/>
                      </a:lnTo>
                      <a:lnTo>
                        <a:pt x="1514" y="1157"/>
                      </a:lnTo>
                      <a:lnTo>
                        <a:pt x="1514" y="1157"/>
                      </a:lnTo>
                      <a:lnTo>
                        <a:pt x="1503" y="1176"/>
                      </a:lnTo>
                      <a:lnTo>
                        <a:pt x="1348" y="1086"/>
                      </a:lnTo>
                      <a:close/>
                      <a:moveTo>
                        <a:pt x="1149" y="348"/>
                      </a:moveTo>
                      <a:lnTo>
                        <a:pt x="1240" y="192"/>
                      </a:lnTo>
                      <a:lnTo>
                        <a:pt x="1240" y="192"/>
                      </a:lnTo>
                      <a:lnTo>
                        <a:pt x="1254" y="201"/>
                      </a:lnTo>
                      <a:lnTo>
                        <a:pt x="1254" y="201"/>
                      </a:lnTo>
                      <a:lnTo>
                        <a:pt x="1284" y="222"/>
                      </a:lnTo>
                      <a:lnTo>
                        <a:pt x="1284" y="222"/>
                      </a:lnTo>
                      <a:lnTo>
                        <a:pt x="1308" y="241"/>
                      </a:lnTo>
                      <a:lnTo>
                        <a:pt x="1308" y="241"/>
                      </a:lnTo>
                      <a:lnTo>
                        <a:pt x="1313" y="245"/>
                      </a:lnTo>
                      <a:lnTo>
                        <a:pt x="1318" y="249"/>
                      </a:lnTo>
                      <a:lnTo>
                        <a:pt x="1318" y="249"/>
                      </a:lnTo>
                      <a:lnTo>
                        <a:pt x="1334" y="264"/>
                      </a:lnTo>
                      <a:lnTo>
                        <a:pt x="1334" y="264"/>
                      </a:lnTo>
                      <a:lnTo>
                        <a:pt x="1366" y="293"/>
                      </a:lnTo>
                      <a:lnTo>
                        <a:pt x="1395" y="325"/>
                      </a:lnTo>
                      <a:lnTo>
                        <a:pt x="1395" y="325"/>
                      </a:lnTo>
                      <a:lnTo>
                        <a:pt x="1411" y="343"/>
                      </a:lnTo>
                      <a:lnTo>
                        <a:pt x="1411" y="343"/>
                      </a:lnTo>
                      <a:lnTo>
                        <a:pt x="1420" y="353"/>
                      </a:lnTo>
                      <a:lnTo>
                        <a:pt x="1420" y="353"/>
                      </a:lnTo>
                      <a:lnTo>
                        <a:pt x="1437" y="374"/>
                      </a:lnTo>
                      <a:lnTo>
                        <a:pt x="1437" y="374"/>
                      </a:lnTo>
                      <a:lnTo>
                        <a:pt x="1457" y="404"/>
                      </a:lnTo>
                      <a:lnTo>
                        <a:pt x="1458" y="405"/>
                      </a:lnTo>
                      <a:lnTo>
                        <a:pt x="1458" y="405"/>
                      </a:lnTo>
                      <a:lnTo>
                        <a:pt x="1467" y="419"/>
                      </a:lnTo>
                      <a:lnTo>
                        <a:pt x="1311" y="510"/>
                      </a:lnTo>
                      <a:lnTo>
                        <a:pt x="1311" y="510"/>
                      </a:lnTo>
                      <a:lnTo>
                        <a:pt x="1295" y="486"/>
                      </a:lnTo>
                      <a:lnTo>
                        <a:pt x="1277" y="463"/>
                      </a:lnTo>
                      <a:lnTo>
                        <a:pt x="1258" y="442"/>
                      </a:lnTo>
                      <a:lnTo>
                        <a:pt x="1238" y="421"/>
                      </a:lnTo>
                      <a:lnTo>
                        <a:pt x="1217" y="401"/>
                      </a:lnTo>
                      <a:lnTo>
                        <a:pt x="1196" y="382"/>
                      </a:lnTo>
                      <a:lnTo>
                        <a:pt x="1173" y="364"/>
                      </a:lnTo>
                      <a:lnTo>
                        <a:pt x="1149" y="348"/>
                      </a:lnTo>
                      <a:lnTo>
                        <a:pt x="1149" y="348"/>
                      </a:lnTo>
                      <a:close/>
                      <a:moveTo>
                        <a:pt x="449" y="396"/>
                      </a:moveTo>
                      <a:lnTo>
                        <a:pt x="320" y="268"/>
                      </a:lnTo>
                      <a:lnTo>
                        <a:pt x="320" y="268"/>
                      </a:lnTo>
                      <a:lnTo>
                        <a:pt x="325" y="264"/>
                      </a:lnTo>
                      <a:lnTo>
                        <a:pt x="325" y="264"/>
                      </a:lnTo>
                      <a:lnTo>
                        <a:pt x="343" y="248"/>
                      </a:lnTo>
                      <a:lnTo>
                        <a:pt x="343" y="248"/>
                      </a:lnTo>
                      <a:lnTo>
                        <a:pt x="348" y="244"/>
                      </a:lnTo>
                      <a:lnTo>
                        <a:pt x="348" y="244"/>
                      </a:lnTo>
                      <a:lnTo>
                        <a:pt x="354" y="239"/>
                      </a:lnTo>
                      <a:lnTo>
                        <a:pt x="354" y="239"/>
                      </a:lnTo>
                      <a:lnTo>
                        <a:pt x="375" y="222"/>
                      </a:lnTo>
                      <a:lnTo>
                        <a:pt x="375" y="222"/>
                      </a:lnTo>
                      <a:lnTo>
                        <a:pt x="407" y="200"/>
                      </a:lnTo>
                      <a:lnTo>
                        <a:pt x="407" y="200"/>
                      </a:lnTo>
                      <a:lnTo>
                        <a:pt x="420" y="192"/>
                      </a:lnTo>
                      <a:lnTo>
                        <a:pt x="511" y="348"/>
                      </a:lnTo>
                      <a:lnTo>
                        <a:pt x="511" y="348"/>
                      </a:lnTo>
                      <a:lnTo>
                        <a:pt x="478" y="371"/>
                      </a:lnTo>
                      <a:lnTo>
                        <a:pt x="449" y="396"/>
                      </a:lnTo>
                      <a:lnTo>
                        <a:pt x="449" y="396"/>
                      </a:lnTo>
                      <a:close/>
                      <a:moveTo>
                        <a:pt x="733" y="783"/>
                      </a:moveTo>
                      <a:lnTo>
                        <a:pt x="760" y="811"/>
                      </a:lnTo>
                      <a:lnTo>
                        <a:pt x="760" y="811"/>
                      </a:lnTo>
                      <a:lnTo>
                        <a:pt x="759" y="820"/>
                      </a:lnTo>
                      <a:lnTo>
                        <a:pt x="758" y="829"/>
                      </a:lnTo>
                      <a:lnTo>
                        <a:pt x="758" y="829"/>
                      </a:lnTo>
                      <a:lnTo>
                        <a:pt x="758" y="837"/>
                      </a:lnTo>
                      <a:lnTo>
                        <a:pt x="759" y="844"/>
                      </a:lnTo>
                      <a:lnTo>
                        <a:pt x="761" y="850"/>
                      </a:lnTo>
                      <a:lnTo>
                        <a:pt x="763" y="857"/>
                      </a:lnTo>
                      <a:lnTo>
                        <a:pt x="767" y="864"/>
                      </a:lnTo>
                      <a:lnTo>
                        <a:pt x="770" y="870"/>
                      </a:lnTo>
                      <a:lnTo>
                        <a:pt x="779" y="880"/>
                      </a:lnTo>
                      <a:lnTo>
                        <a:pt x="789" y="889"/>
                      </a:lnTo>
                      <a:lnTo>
                        <a:pt x="795" y="892"/>
                      </a:lnTo>
                      <a:lnTo>
                        <a:pt x="802" y="896"/>
                      </a:lnTo>
                      <a:lnTo>
                        <a:pt x="809" y="898"/>
                      </a:lnTo>
                      <a:lnTo>
                        <a:pt x="815" y="900"/>
                      </a:lnTo>
                      <a:lnTo>
                        <a:pt x="822" y="901"/>
                      </a:lnTo>
                      <a:lnTo>
                        <a:pt x="830" y="901"/>
                      </a:lnTo>
                      <a:lnTo>
                        <a:pt x="830" y="901"/>
                      </a:lnTo>
                      <a:lnTo>
                        <a:pt x="838" y="901"/>
                      </a:lnTo>
                      <a:lnTo>
                        <a:pt x="845" y="900"/>
                      </a:lnTo>
                      <a:lnTo>
                        <a:pt x="851" y="898"/>
                      </a:lnTo>
                      <a:lnTo>
                        <a:pt x="858" y="896"/>
                      </a:lnTo>
                      <a:lnTo>
                        <a:pt x="865" y="892"/>
                      </a:lnTo>
                      <a:lnTo>
                        <a:pt x="871" y="889"/>
                      </a:lnTo>
                      <a:lnTo>
                        <a:pt x="881" y="880"/>
                      </a:lnTo>
                      <a:lnTo>
                        <a:pt x="890" y="870"/>
                      </a:lnTo>
                      <a:lnTo>
                        <a:pt x="893" y="864"/>
                      </a:lnTo>
                      <a:lnTo>
                        <a:pt x="897" y="857"/>
                      </a:lnTo>
                      <a:lnTo>
                        <a:pt x="899" y="850"/>
                      </a:lnTo>
                      <a:lnTo>
                        <a:pt x="901" y="844"/>
                      </a:lnTo>
                      <a:lnTo>
                        <a:pt x="902" y="837"/>
                      </a:lnTo>
                      <a:lnTo>
                        <a:pt x="902" y="829"/>
                      </a:lnTo>
                      <a:lnTo>
                        <a:pt x="902" y="829"/>
                      </a:lnTo>
                      <a:lnTo>
                        <a:pt x="902" y="821"/>
                      </a:lnTo>
                      <a:lnTo>
                        <a:pt x="901" y="814"/>
                      </a:lnTo>
                      <a:lnTo>
                        <a:pt x="899" y="808"/>
                      </a:lnTo>
                      <a:lnTo>
                        <a:pt x="897" y="801"/>
                      </a:lnTo>
                      <a:lnTo>
                        <a:pt x="893" y="794"/>
                      </a:lnTo>
                      <a:lnTo>
                        <a:pt x="890" y="788"/>
                      </a:lnTo>
                      <a:lnTo>
                        <a:pt x="881" y="778"/>
                      </a:lnTo>
                      <a:lnTo>
                        <a:pt x="871" y="769"/>
                      </a:lnTo>
                      <a:lnTo>
                        <a:pt x="865" y="766"/>
                      </a:lnTo>
                      <a:lnTo>
                        <a:pt x="858" y="762"/>
                      </a:lnTo>
                      <a:lnTo>
                        <a:pt x="851" y="760"/>
                      </a:lnTo>
                      <a:lnTo>
                        <a:pt x="845" y="758"/>
                      </a:lnTo>
                      <a:lnTo>
                        <a:pt x="838" y="757"/>
                      </a:lnTo>
                      <a:lnTo>
                        <a:pt x="830" y="757"/>
                      </a:lnTo>
                      <a:lnTo>
                        <a:pt x="830" y="757"/>
                      </a:lnTo>
                      <a:lnTo>
                        <a:pt x="821" y="758"/>
                      </a:lnTo>
                      <a:lnTo>
                        <a:pt x="812" y="759"/>
                      </a:lnTo>
                      <a:lnTo>
                        <a:pt x="784" y="732"/>
                      </a:lnTo>
                      <a:lnTo>
                        <a:pt x="784" y="732"/>
                      </a:lnTo>
                      <a:lnTo>
                        <a:pt x="795" y="726"/>
                      </a:lnTo>
                      <a:lnTo>
                        <a:pt x="806" y="723"/>
                      </a:lnTo>
                      <a:lnTo>
                        <a:pt x="818" y="722"/>
                      </a:lnTo>
                      <a:lnTo>
                        <a:pt x="830" y="721"/>
                      </a:lnTo>
                      <a:lnTo>
                        <a:pt x="830" y="721"/>
                      </a:lnTo>
                      <a:lnTo>
                        <a:pt x="841" y="721"/>
                      </a:lnTo>
                      <a:lnTo>
                        <a:pt x="851" y="723"/>
                      </a:lnTo>
                      <a:lnTo>
                        <a:pt x="863" y="725"/>
                      </a:lnTo>
                      <a:lnTo>
                        <a:pt x="872" y="730"/>
                      </a:lnTo>
                      <a:lnTo>
                        <a:pt x="882" y="734"/>
                      </a:lnTo>
                      <a:lnTo>
                        <a:pt x="891" y="739"/>
                      </a:lnTo>
                      <a:lnTo>
                        <a:pt x="899" y="746"/>
                      </a:lnTo>
                      <a:lnTo>
                        <a:pt x="907" y="752"/>
                      </a:lnTo>
                      <a:lnTo>
                        <a:pt x="913" y="760"/>
                      </a:lnTo>
                      <a:lnTo>
                        <a:pt x="920" y="768"/>
                      </a:lnTo>
                      <a:lnTo>
                        <a:pt x="925" y="777"/>
                      </a:lnTo>
                      <a:lnTo>
                        <a:pt x="929" y="787"/>
                      </a:lnTo>
                      <a:lnTo>
                        <a:pt x="934" y="796"/>
                      </a:lnTo>
                      <a:lnTo>
                        <a:pt x="936" y="808"/>
                      </a:lnTo>
                      <a:lnTo>
                        <a:pt x="938" y="818"/>
                      </a:lnTo>
                      <a:lnTo>
                        <a:pt x="938" y="829"/>
                      </a:lnTo>
                      <a:lnTo>
                        <a:pt x="938" y="829"/>
                      </a:lnTo>
                      <a:lnTo>
                        <a:pt x="938" y="840"/>
                      </a:lnTo>
                      <a:lnTo>
                        <a:pt x="936" y="850"/>
                      </a:lnTo>
                      <a:lnTo>
                        <a:pt x="934" y="862"/>
                      </a:lnTo>
                      <a:lnTo>
                        <a:pt x="929" y="871"/>
                      </a:lnTo>
                      <a:lnTo>
                        <a:pt x="925" y="881"/>
                      </a:lnTo>
                      <a:lnTo>
                        <a:pt x="920" y="890"/>
                      </a:lnTo>
                      <a:lnTo>
                        <a:pt x="913" y="898"/>
                      </a:lnTo>
                      <a:lnTo>
                        <a:pt x="907" y="906"/>
                      </a:lnTo>
                      <a:lnTo>
                        <a:pt x="899" y="912"/>
                      </a:lnTo>
                      <a:lnTo>
                        <a:pt x="891" y="919"/>
                      </a:lnTo>
                      <a:lnTo>
                        <a:pt x="882" y="924"/>
                      </a:lnTo>
                      <a:lnTo>
                        <a:pt x="872" y="928"/>
                      </a:lnTo>
                      <a:lnTo>
                        <a:pt x="863" y="933"/>
                      </a:lnTo>
                      <a:lnTo>
                        <a:pt x="851" y="935"/>
                      </a:lnTo>
                      <a:lnTo>
                        <a:pt x="841" y="937"/>
                      </a:lnTo>
                      <a:lnTo>
                        <a:pt x="830" y="937"/>
                      </a:lnTo>
                      <a:lnTo>
                        <a:pt x="830" y="937"/>
                      </a:lnTo>
                      <a:lnTo>
                        <a:pt x="819" y="937"/>
                      </a:lnTo>
                      <a:lnTo>
                        <a:pt x="809" y="935"/>
                      </a:lnTo>
                      <a:lnTo>
                        <a:pt x="797" y="933"/>
                      </a:lnTo>
                      <a:lnTo>
                        <a:pt x="788" y="928"/>
                      </a:lnTo>
                      <a:lnTo>
                        <a:pt x="778" y="924"/>
                      </a:lnTo>
                      <a:lnTo>
                        <a:pt x="769" y="919"/>
                      </a:lnTo>
                      <a:lnTo>
                        <a:pt x="761" y="912"/>
                      </a:lnTo>
                      <a:lnTo>
                        <a:pt x="753" y="906"/>
                      </a:lnTo>
                      <a:lnTo>
                        <a:pt x="747" y="898"/>
                      </a:lnTo>
                      <a:lnTo>
                        <a:pt x="740" y="890"/>
                      </a:lnTo>
                      <a:lnTo>
                        <a:pt x="735" y="881"/>
                      </a:lnTo>
                      <a:lnTo>
                        <a:pt x="731" y="871"/>
                      </a:lnTo>
                      <a:lnTo>
                        <a:pt x="726" y="862"/>
                      </a:lnTo>
                      <a:lnTo>
                        <a:pt x="724" y="850"/>
                      </a:lnTo>
                      <a:lnTo>
                        <a:pt x="722" y="840"/>
                      </a:lnTo>
                      <a:lnTo>
                        <a:pt x="722" y="829"/>
                      </a:lnTo>
                      <a:lnTo>
                        <a:pt x="722" y="829"/>
                      </a:lnTo>
                      <a:lnTo>
                        <a:pt x="723" y="817"/>
                      </a:lnTo>
                      <a:lnTo>
                        <a:pt x="724" y="805"/>
                      </a:lnTo>
                      <a:lnTo>
                        <a:pt x="727" y="794"/>
                      </a:lnTo>
                      <a:lnTo>
                        <a:pt x="733" y="783"/>
                      </a:lnTo>
                      <a:lnTo>
                        <a:pt x="733" y="783"/>
                      </a:lnTo>
                      <a:close/>
                      <a:moveTo>
                        <a:pt x="348" y="510"/>
                      </a:moveTo>
                      <a:lnTo>
                        <a:pt x="193" y="419"/>
                      </a:lnTo>
                      <a:lnTo>
                        <a:pt x="193" y="419"/>
                      </a:lnTo>
                      <a:lnTo>
                        <a:pt x="201" y="405"/>
                      </a:lnTo>
                      <a:lnTo>
                        <a:pt x="201" y="405"/>
                      </a:lnTo>
                      <a:lnTo>
                        <a:pt x="222" y="375"/>
                      </a:lnTo>
                      <a:lnTo>
                        <a:pt x="222" y="375"/>
                      </a:lnTo>
                      <a:lnTo>
                        <a:pt x="222" y="375"/>
                      </a:lnTo>
                      <a:lnTo>
                        <a:pt x="242" y="351"/>
                      </a:lnTo>
                      <a:lnTo>
                        <a:pt x="242" y="351"/>
                      </a:lnTo>
                      <a:lnTo>
                        <a:pt x="250" y="341"/>
                      </a:lnTo>
                      <a:lnTo>
                        <a:pt x="250" y="341"/>
                      </a:lnTo>
                      <a:lnTo>
                        <a:pt x="265" y="324"/>
                      </a:lnTo>
                      <a:lnTo>
                        <a:pt x="265" y="324"/>
                      </a:lnTo>
                      <a:lnTo>
                        <a:pt x="269" y="319"/>
                      </a:lnTo>
                      <a:lnTo>
                        <a:pt x="397" y="447"/>
                      </a:lnTo>
                      <a:lnTo>
                        <a:pt x="397" y="447"/>
                      </a:lnTo>
                      <a:lnTo>
                        <a:pt x="384" y="462"/>
                      </a:lnTo>
                      <a:lnTo>
                        <a:pt x="372" y="477"/>
                      </a:lnTo>
                      <a:lnTo>
                        <a:pt x="360" y="494"/>
                      </a:lnTo>
                      <a:lnTo>
                        <a:pt x="348" y="510"/>
                      </a:lnTo>
                      <a:lnTo>
                        <a:pt x="348" y="510"/>
                      </a:lnTo>
                      <a:close/>
                      <a:moveTo>
                        <a:pt x="79" y="932"/>
                      </a:moveTo>
                      <a:lnTo>
                        <a:pt x="79" y="932"/>
                      </a:lnTo>
                      <a:lnTo>
                        <a:pt x="75" y="900"/>
                      </a:lnTo>
                      <a:lnTo>
                        <a:pt x="75" y="900"/>
                      </a:lnTo>
                      <a:lnTo>
                        <a:pt x="73" y="868"/>
                      </a:lnTo>
                      <a:lnTo>
                        <a:pt x="73" y="865"/>
                      </a:lnTo>
                      <a:lnTo>
                        <a:pt x="255" y="865"/>
                      </a:lnTo>
                      <a:lnTo>
                        <a:pt x="255" y="865"/>
                      </a:lnTo>
                      <a:lnTo>
                        <a:pt x="257" y="893"/>
                      </a:lnTo>
                      <a:lnTo>
                        <a:pt x="260" y="923"/>
                      </a:lnTo>
                      <a:lnTo>
                        <a:pt x="266" y="951"/>
                      </a:lnTo>
                      <a:lnTo>
                        <a:pt x="273" y="979"/>
                      </a:lnTo>
                      <a:lnTo>
                        <a:pt x="281" y="1006"/>
                      </a:lnTo>
                      <a:lnTo>
                        <a:pt x="290" y="1033"/>
                      </a:lnTo>
                      <a:lnTo>
                        <a:pt x="301" y="1060"/>
                      </a:lnTo>
                      <a:lnTo>
                        <a:pt x="312" y="1086"/>
                      </a:lnTo>
                      <a:lnTo>
                        <a:pt x="157" y="1176"/>
                      </a:lnTo>
                      <a:lnTo>
                        <a:pt x="157" y="1176"/>
                      </a:lnTo>
                      <a:lnTo>
                        <a:pt x="146" y="1158"/>
                      </a:lnTo>
                      <a:lnTo>
                        <a:pt x="146" y="1158"/>
                      </a:lnTo>
                      <a:lnTo>
                        <a:pt x="132" y="1125"/>
                      </a:lnTo>
                      <a:lnTo>
                        <a:pt x="132" y="1125"/>
                      </a:lnTo>
                      <a:lnTo>
                        <a:pt x="122" y="1099"/>
                      </a:lnTo>
                      <a:lnTo>
                        <a:pt x="122" y="1099"/>
                      </a:lnTo>
                      <a:lnTo>
                        <a:pt x="115" y="1081"/>
                      </a:lnTo>
                      <a:lnTo>
                        <a:pt x="115" y="1081"/>
                      </a:lnTo>
                      <a:lnTo>
                        <a:pt x="102" y="1044"/>
                      </a:lnTo>
                      <a:lnTo>
                        <a:pt x="94" y="1013"/>
                      </a:lnTo>
                      <a:lnTo>
                        <a:pt x="94" y="1013"/>
                      </a:lnTo>
                      <a:lnTo>
                        <a:pt x="89" y="988"/>
                      </a:lnTo>
                      <a:lnTo>
                        <a:pt x="88" y="984"/>
                      </a:lnTo>
                      <a:lnTo>
                        <a:pt x="88" y="984"/>
                      </a:lnTo>
                      <a:lnTo>
                        <a:pt x="82" y="956"/>
                      </a:lnTo>
                      <a:lnTo>
                        <a:pt x="82" y="956"/>
                      </a:lnTo>
                      <a:lnTo>
                        <a:pt x="80" y="943"/>
                      </a:lnTo>
                      <a:lnTo>
                        <a:pt x="79" y="932"/>
                      </a:lnTo>
                      <a:lnTo>
                        <a:pt x="79" y="9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7527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40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82" name="Freeform 1446">
                  <a:extLst>
                    <a:ext uri="{FF2B5EF4-FFF2-40B4-BE49-F238E27FC236}">
                      <a16:creationId xmlns:a16="http://schemas.microsoft.com/office/drawing/2014/main" id="{5B8802CE-369E-D24D-32AB-312F2F2567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77" y="3560"/>
                  <a:ext cx="133" cy="36"/>
                </a:xfrm>
                <a:custGeom>
                  <a:avLst/>
                  <a:gdLst>
                    <a:gd name="T0" fmla="*/ 0 w 794"/>
                    <a:gd name="T1" fmla="*/ 217 h 217"/>
                    <a:gd name="T2" fmla="*/ 794 w 794"/>
                    <a:gd name="T3" fmla="*/ 217 h 217"/>
                    <a:gd name="T4" fmla="*/ 794 w 794"/>
                    <a:gd name="T5" fmla="*/ 0 h 217"/>
                    <a:gd name="T6" fmla="*/ 0 w 794"/>
                    <a:gd name="T7" fmla="*/ 0 h 217"/>
                    <a:gd name="T8" fmla="*/ 0 w 794"/>
                    <a:gd name="T9" fmla="*/ 217 h 217"/>
                    <a:gd name="T10" fmla="*/ 72 w 794"/>
                    <a:gd name="T11" fmla="*/ 72 h 217"/>
                    <a:gd name="T12" fmla="*/ 722 w 794"/>
                    <a:gd name="T13" fmla="*/ 72 h 217"/>
                    <a:gd name="T14" fmla="*/ 722 w 794"/>
                    <a:gd name="T15" fmla="*/ 145 h 217"/>
                    <a:gd name="T16" fmla="*/ 72 w 794"/>
                    <a:gd name="T17" fmla="*/ 145 h 217"/>
                    <a:gd name="T18" fmla="*/ 72 w 794"/>
                    <a:gd name="T19" fmla="*/ 72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4" h="217">
                      <a:moveTo>
                        <a:pt x="0" y="217"/>
                      </a:moveTo>
                      <a:lnTo>
                        <a:pt x="794" y="217"/>
                      </a:lnTo>
                      <a:lnTo>
                        <a:pt x="794" y="0"/>
                      </a:lnTo>
                      <a:lnTo>
                        <a:pt x="0" y="0"/>
                      </a:lnTo>
                      <a:lnTo>
                        <a:pt x="0" y="217"/>
                      </a:lnTo>
                      <a:close/>
                      <a:moveTo>
                        <a:pt x="72" y="72"/>
                      </a:moveTo>
                      <a:lnTo>
                        <a:pt x="722" y="72"/>
                      </a:lnTo>
                      <a:lnTo>
                        <a:pt x="722" y="145"/>
                      </a:lnTo>
                      <a:lnTo>
                        <a:pt x="72" y="145"/>
                      </a:lnTo>
                      <a:lnTo>
                        <a:pt x="72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7527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40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</p:grp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C0F55A4F-5F04-F68B-9FE2-A0B3319C696B}"/>
                  </a:ext>
                </a:extLst>
              </p:cNvPr>
              <p:cNvSpPr txBox="1"/>
              <p:nvPr/>
            </p:nvSpPr>
            <p:spPr>
              <a:xfrm>
                <a:off x="9075" y="5944"/>
                <a:ext cx="552" cy="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I</a:t>
                </a:r>
              </a:p>
            </p:txBody>
          </p: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EBE418D-6FC7-1779-2739-8811AC2C323C}"/>
                </a:ext>
              </a:extLst>
            </p:cNvPr>
            <p:cNvSpPr txBox="1"/>
            <p:nvPr/>
          </p:nvSpPr>
          <p:spPr>
            <a:xfrm>
              <a:off x="6916" y="8796"/>
              <a:ext cx="1840" cy="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电流监测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E8E29D51-0A2F-9488-F756-96F7AA47729F}"/>
              </a:ext>
            </a:extLst>
          </p:cNvPr>
          <p:cNvGrpSpPr/>
          <p:nvPr/>
        </p:nvGrpSpPr>
        <p:grpSpPr>
          <a:xfrm>
            <a:off x="3986742" y="3393012"/>
            <a:ext cx="1561544" cy="1904729"/>
            <a:chOff x="10237" y="6625"/>
            <a:chExt cx="2324" cy="2772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A93EB978-D3A9-399D-14BC-0277AC612DAF}"/>
                </a:ext>
              </a:extLst>
            </p:cNvPr>
            <p:cNvGrpSpPr/>
            <p:nvPr/>
          </p:nvGrpSpPr>
          <p:grpSpPr>
            <a:xfrm>
              <a:off x="10237" y="6625"/>
              <a:ext cx="2324" cy="2324"/>
              <a:chOff x="12317" y="1873"/>
              <a:chExt cx="2608" cy="2608"/>
            </a:xfrm>
          </p:grpSpPr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28D64CFF-35AB-9CE4-E519-BF2EA2E06614}"/>
                  </a:ext>
                </a:extLst>
              </p:cNvPr>
              <p:cNvSpPr/>
              <p:nvPr/>
            </p:nvSpPr>
            <p:spPr>
              <a:xfrm>
                <a:off x="12317" y="1873"/>
                <a:ext cx="2608" cy="2608"/>
              </a:xfrm>
              <a:prstGeom prst="ellipse">
                <a:avLst/>
              </a:prstGeom>
              <a:solidFill>
                <a:srgbClr val="BAE5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1BEFA5F3-E9CF-67CE-395C-04CE92266CF6}"/>
                  </a:ext>
                </a:extLst>
              </p:cNvPr>
              <p:cNvSpPr/>
              <p:nvPr/>
            </p:nvSpPr>
            <p:spPr>
              <a:xfrm>
                <a:off x="12513" y="2048"/>
                <a:ext cx="2226" cy="2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4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BF04E63-75BE-F002-3F01-0D57993A0F05}"/>
                </a:ext>
              </a:extLst>
            </p:cNvPr>
            <p:cNvGrpSpPr/>
            <p:nvPr/>
          </p:nvGrpSpPr>
          <p:grpSpPr>
            <a:xfrm>
              <a:off x="10811" y="7179"/>
              <a:ext cx="1187" cy="1187"/>
              <a:chOff x="10976" y="5025"/>
              <a:chExt cx="1187" cy="1187"/>
            </a:xfrm>
          </p:grpSpPr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D042FDF8-B3E0-47FF-EC37-78620DCC7D6F}"/>
                  </a:ext>
                </a:extLst>
              </p:cNvPr>
              <p:cNvGrpSpPr/>
              <p:nvPr/>
            </p:nvGrpSpPr>
            <p:grpSpPr>
              <a:xfrm>
                <a:off x="10976" y="5025"/>
                <a:ext cx="1187" cy="1187"/>
                <a:chOff x="10976" y="5025"/>
                <a:chExt cx="1187" cy="1187"/>
              </a:xfrm>
            </p:grpSpPr>
            <p:sp>
              <p:nvSpPr>
                <p:cNvPr id="91" name="Freeform 1444">
                  <a:extLst>
                    <a:ext uri="{FF2B5EF4-FFF2-40B4-BE49-F238E27FC236}">
                      <a16:creationId xmlns:a16="http://schemas.microsoft.com/office/drawing/2014/main" id="{8D4124F4-DCCB-466F-8E59-CEF7738B09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976" y="5025"/>
                  <a:ext cx="1187" cy="1187"/>
                </a:xfrm>
                <a:custGeom>
                  <a:avLst/>
                  <a:gdLst>
                    <a:gd name="T0" fmla="*/ 1000 w 2166"/>
                    <a:gd name="T1" fmla="*/ 3 h 2166"/>
                    <a:gd name="T2" fmla="*/ 865 w 2166"/>
                    <a:gd name="T3" fmla="*/ 23 h 2166"/>
                    <a:gd name="T4" fmla="*/ 614 w 2166"/>
                    <a:gd name="T5" fmla="*/ 107 h 2166"/>
                    <a:gd name="T6" fmla="*/ 394 w 2166"/>
                    <a:gd name="T7" fmla="*/ 247 h 2166"/>
                    <a:gd name="T8" fmla="*/ 215 w 2166"/>
                    <a:gd name="T9" fmla="*/ 435 h 2166"/>
                    <a:gd name="T10" fmla="*/ 85 w 2166"/>
                    <a:gd name="T11" fmla="*/ 661 h 2166"/>
                    <a:gd name="T12" fmla="*/ 17 w 2166"/>
                    <a:gd name="T13" fmla="*/ 891 h 2166"/>
                    <a:gd name="T14" fmla="*/ 1 w 2166"/>
                    <a:gd name="T15" fmla="*/ 1028 h 2166"/>
                    <a:gd name="T16" fmla="*/ 1 w 2166"/>
                    <a:gd name="T17" fmla="*/ 1138 h 2166"/>
                    <a:gd name="T18" fmla="*/ 17 w 2166"/>
                    <a:gd name="T19" fmla="*/ 1275 h 2166"/>
                    <a:gd name="T20" fmla="*/ 85 w 2166"/>
                    <a:gd name="T21" fmla="*/ 1505 h 2166"/>
                    <a:gd name="T22" fmla="*/ 215 w 2166"/>
                    <a:gd name="T23" fmla="*/ 1731 h 2166"/>
                    <a:gd name="T24" fmla="*/ 394 w 2166"/>
                    <a:gd name="T25" fmla="*/ 1919 h 2166"/>
                    <a:gd name="T26" fmla="*/ 614 w 2166"/>
                    <a:gd name="T27" fmla="*/ 2059 h 2166"/>
                    <a:gd name="T28" fmla="*/ 865 w 2166"/>
                    <a:gd name="T29" fmla="*/ 2143 h 2166"/>
                    <a:gd name="T30" fmla="*/ 1000 w 2166"/>
                    <a:gd name="T31" fmla="*/ 2163 h 2166"/>
                    <a:gd name="T32" fmla="*/ 1111 w 2166"/>
                    <a:gd name="T33" fmla="*/ 2166 h 2166"/>
                    <a:gd name="T34" fmla="*/ 1248 w 2166"/>
                    <a:gd name="T35" fmla="*/ 2154 h 2166"/>
                    <a:gd name="T36" fmla="*/ 1455 w 2166"/>
                    <a:gd name="T37" fmla="*/ 2101 h 2166"/>
                    <a:gd name="T38" fmla="*/ 1689 w 2166"/>
                    <a:gd name="T39" fmla="*/ 1981 h 2166"/>
                    <a:gd name="T40" fmla="*/ 1885 w 2166"/>
                    <a:gd name="T41" fmla="*/ 1811 h 2166"/>
                    <a:gd name="T42" fmla="*/ 2035 w 2166"/>
                    <a:gd name="T43" fmla="*/ 1600 h 2166"/>
                    <a:gd name="T44" fmla="*/ 2132 w 2166"/>
                    <a:gd name="T45" fmla="*/ 1354 h 2166"/>
                    <a:gd name="T46" fmla="*/ 2160 w 2166"/>
                    <a:gd name="T47" fmla="*/ 1194 h 2166"/>
                    <a:gd name="T48" fmla="*/ 2166 w 2166"/>
                    <a:gd name="T49" fmla="*/ 1083 h 2166"/>
                    <a:gd name="T50" fmla="*/ 2157 w 2166"/>
                    <a:gd name="T51" fmla="*/ 945 h 2166"/>
                    <a:gd name="T52" fmla="*/ 2117 w 2166"/>
                    <a:gd name="T53" fmla="*/ 761 h 2166"/>
                    <a:gd name="T54" fmla="*/ 2009 w 2166"/>
                    <a:gd name="T55" fmla="*/ 521 h 2166"/>
                    <a:gd name="T56" fmla="*/ 1849 w 2166"/>
                    <a:gd name="T57" fmla="*/ 317 h 2166"/>
                    <a:gd name="T58" fmla="*/ 1645 w 2166"/>
                    <a:gd name="T59" fmla="*/ 157 h 2166"/>
                    <a:gd name="T60" fmla="*/ 1405 w 2166"/>
                    <a:gd name="T61" fmla="*/ 49 h 2166"/>
                    <a:gd name="T62" fmla="*/ 1221 w 2166"/>
                    <a:gd name="T63" fmla="*/ 9 h 2166"/>
                    <a:gd name="T64" fmla="*/ 1083 w 2166"/>
                    <a:gd name="T65" fmla="*/ 0 h 2166"/>
                    <a:gd name="T66" fmla="*/ 979 w 2166"/>
                    <a:gd name="T67" fmla="*/ 2088 h 2166"/>
                    <a:gd name="T68" fmla="*/ 736 w 2166"/>
                    <a:gd name="T69" fmla="*/ 2033 h 2166"/>
                    <a:gd name="T70" fmla="*/ 518 w 2166"/>
                    <a:gd name="T71" fmla="*/ 1921 h 2166"/>
                    <a:gd name="T72" fmla="*/ 335 w 2166"/>
                    <a:gd name="T73" fmla="*/ 1762 h 2166"/>
                    <a:gd name="T74" fmla="*/ 194 w 2166"/>
                    <a:gd name="T75" fmla="*/ 1565 h 2166"/>
                    <a:gd name="T76" fmla="*/ 104 w 2166"/>
                    <a:gd name="T77" fmla="*/ 1336 h 2166"/>
                    <a:gd name="T78" fmla="*/ 72 w 2166"/>
                    <a:gd name="T79" fmla="*/ 1083 h 2166"/>
                    <a:gd name="T80" fmla="*/ 93 w 2166"/>
                    <a:gd name="T81" fmla="*/ 879 h 2166"/>
                    <a:gd name="T82" fmla="*/ 171 w 2166"/>
                    <a:gd name="T83" fmla="*/ 645 h 2166"/>
                    <a:gd name="T84" fmla="*/ 303 w 2166"/>
                    <a:gd name="T85" fmla="*/ 440 h 2166"/>
                    <a:gd name="T86" fmla="*/ 478 w 2166"/>
                    <a:gd name="T87" fmla="*/ 273 h 2166"/>
                    <a:gd name="T88" fmla="*/ 689 w 2166"/>
                    <a:gd name="T89" fmla="*/ 151 h 2166"/>
                    <a:gd name="T90" fmla="*/ 930 w 2166"/>
                    <a:gd name="T91" fmla="*/ 83 h 2166"/>
                    <a:gd name="T92" fmla="*/ 1135 w 2166"/>
                    <a:gd name="T93" fmla="*/ 73 h 2166"/>
                    <a:gd name="T94" fmla="*/ 1383 w 2166"/>
                    <a:gd name="T95" fmla="*/ 117 h 2166"/>
                    <a:gd name="T96" fmla="*/ 1608 w 2166"/>
                    <a:gd name="T97" fmla="*/ 219 h 2166"/>
                    <a:gd name="T98" fmla="*/ 1798 w 2166"/>
                    <a:gd name="T99" fmla="*/ 368 h 2166"/>
                    <a:gd name="T100" fmla="*/ 1947 w 2166"/>
                    <a:gd name="T101" fmla="*/ 558 h 2166"/>
                    <a:gd name="T102" fmla="*/ 2049 w 2166"/>
                    <a:gd name="T103" fmla="*/ 783 h 2166"/>
                    <a:gd name="T104" fmla="*/ 2093 w 2166"/>
                    <a:gd name="T105" fmla="*/ 1031 h 2166"/>
                    <a:gd name="T106" fmla="*/ 2083 w 2166"/>
                    <a:gd name="T107" fmla="*/ 1236 h 2166"/>
                    <a:gd name="T108" fmla="*/ 2014 w 2166"/>
                    <a:gd name="T109" fmla="*/ 1477 h 2166"/>
                    <a:gd name="T110" fmla="*/ 1893 w 2166"/>
                    <a:gd name="T111" fmla="*/ 1688 h 2166"/>
                    <a:gd name="T112" fmla="*/ 1726 w 2166"/>
                    <a:gd name="T113" fmla="*/ 1863 h 2166"/>
                    <a:gd name="T114" fmla="*/ 1521 w 2166"/>
                    <a:gd name="T115" fmla="*/ 1993 h 2166"/>
                    <a:gd name="T116" fmla="*/ 1286 w 2166"/>
                    <a:gd name="T117" fmla="*/ 2073 h 2166"/>
                    <a:gd name="T118" fmla="*/ 1083 w 2166"/>
                    <a:gd name="T119" fmla="*/ 2094 h 2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66" h="2166">
                      <a:moveTo>
                        <a:pt x="1083" y="0"/>
                      </a:moveTo>
                      <a:lnTo>
                        <a:pt x="1083" y="0"/>
                      </a:lnTo>
                      <a:lnTo>
                        <a:pt x="1055" y="0"/>
                      </a:lnTo>
                      <a:lnTo>
                        <a:pt x="1028" y="1"/>
                      </a:lnTo>
                      <a:lnTo>
                        <a:pt x="1000" y="3"/>
                      </a:lnTo>
                      <a:lnTo>
                        <a:pt x="972" y="6"/>
                      </a:lnTo>
                      <a:lnTo>
                        <a:pt x="945" y="9"/>
                      </a:lnTo>
                      <a:lnTo>
                        <a:pt x="918" y="12"/>
                      </a:lnTo>
                      <a:lnTo>
                        <a:pt x="891" y="17"/>
                      </a:lnTo>
                      <a:lnTo>
                        <a:pt x="865" y="23"/>
                      </a:lnTo>
                      <a:lnTo>
                        <a:pt x="812" y="34"/>
                      </a:lnTo>
                      <a:lnTo>
                        <a:pt x="761" y="49"/>
                      </a:lnTo>
                      <a:lnTo>
                        <a:pt x="711" y="65"/>
                      </a:lnTo>
                      <a:lnTo>
                        <a:pt x="661" y="85"/>
                      </a:lnTo>
                      <a:lnTo>
                        <a:pt x="614" y="107"/>
                      </a:lnTo>
                      <a:lnTo>
                        <a:pt x="566" y="131"/>
                      </a:lnTo>
                      <a:lnTo>
                        <a:pt x="521" y="157"/>
                      </a:lnTo>
                      <a:lnTo>
                        <a:pt x="477" y="185"/>
                      </a:lnTo>
                      <a:lnTo>
                        <a:pt x="435" y="215"/>
                      </a:lnTo>
                      <a:lnTo>
                        <a:pt x="394" y="247"/>
                      </a:lnTo>
                      <a:lnTo>
                        <a:pt x="355" y="281"/>
                      </a:lnTo>
                      <a:lnTo>
                        <a:pt x="317" y="317"/>
                      </a:lnTo>
                      <a:lnTo>
                        <a:pt x="281" y="355"/>
                      </a:lnTo>
                      <a:lnTo>
                        <a:pt x="247" y="394"/>
                      </a:lnTo>
                      <a:lnTo>
                        <a:pt x="215" y="435"/>
                      </a:lnTo>
                      <a:lnTo>
                        <a:pt x="185" y="477"/>
                      </a:lnTo>
                      <a:lnTo>
                        <a:pt x="157" y="521"/>
                      </a:lnTo>
                      <a:lnTo>
                        <a:pt x="131" y="566"/>
                      </a:lnTo>
                      <a:lnTo>
                        <a:pt x="107" y="614"/>
                      </a:lnTo>
                      <a:lnTo>
                        <a:pt x="85" y="661"/>
                      </a:lnTo>
                      <a:lnTo>
                        <a:pt x="65" y="711"/>
                      </a:lnTo>
                      <a:lnTo>
                        <a:pt x="49" y="761"/>
                      </a:lnTo>
                      <a:lnTo>
                        <a:pt x="34" y="812"/>
                      </a:lnTo>
                      <a:lnTo>
                        <a:pt x="23" y="865"/>
                      </a:lnTo>
                      <a:lnTo>
                        <a:pt x="17" y="891"/>
                      </a:lnTo>
                      <a:lnTo>
                        <a:pt x="12" y="918"/>
                      </a:lnTo>
                      <a:lnTo>
                        <a:pt x="9" y="945"/>
                      </a:lnTo>
                      <a:lnTo>
                        <a:pt x="6" y="972"/>
                      </a:lnTo>
                      <a:lnTo>
                        <a:pt x="3" y="1000"/>
                      </a:lnTo>
                      <a:lnTo>
                        <a:pt x="1" y="1028"/>
                      </a:lnTo>
                      <a:lnTo>
                        <a:pt x="0" y="1055"/>
                      </a:lnTo>
                      <a:lnTo>
                        <a:pt x="0" y="1083"/>
                      </a:lnTo>
                      <a:lnTo>
                        <a:pt x="0" y="1083"/>
                      </a:lnTo>
                      <a:lnTo>
                        <a:pt x="0" y="1111"/>
                      </a:lnTo>
                      <a:lnTo>
                        <a:pt x="1" y="1138"/>
                      </a:lnTo>
                      <a:lnTo>
                        <a:pt x="3" y="1166"/>
                      </a:lnTo>
                      <a:lnTo>
                        <a:pt x="6" y="1194"/>
                      </a:lnTo>
                      <a:lnTo>
                        <a:pt x="9" y="1221"/>
                      </a:lnTo>
                      <a:lnTo>
                        <a:pt x="12" y="1248"/>
                      </a:lnTo>
                      <a:lnTo>
                        <a:pt x="17" y="1275"/>
                      </a:lnTo>
                      <a:lnTo>
                        <a:pt x="23" y="1301"/>
                      </a:lnTo>
                      <a:lnTo>
                        <a:pt x="34" y="1354"/>
                      </a:lnTo>
                      <a:lnTo>
                        <a:pt x="49" y="1405"/>
                      </a:lnTo>
                      <a:lnTo>
                        <a:pt x="65" y="1455"/>
                      </a:lnTo>
                      <a:lnTo>
                        <a:pt x="85" y="1505"/>
                      </a:lnTo>
                      <a:lnTo>
                        <a:pt x="107" y="1552"/>
                      </a:lnTo>
                      <a:lnTo>
                        <a:pt x="131" y="1600"/>
                      </a:lnTo>
                      <a:lnTo>
                        <a:pt x="157" y="1645"/>
                      </a:lnTo>
                      <a:lnTo>
                        <a:pt x="185" y="1689"/>
                      </a:lnTo>
                      <a:lnTo>
                        <a:pt x="215" y="1731"/>
                      </a:lnTo>
                      <a:lnTo>
                        <a:pt x="247" y="1772"/>
                      </a:lnTo>
                      <a:lnTo>
                        <a:pt x="281" y="1811"/>
                      </a:lnTo>
                      <a:lnTo>
                        <a:pt x="317" y="1849"/>
                      </a:lnTo>
                      <a:lnTo>
                        <a:pt x="355" y="1885"/>
                      </a:lnTo>
                      <a:lnTo>
                        <a:pt x="394" y="1919"/>
                      </a:lnTo>
                      <a:lnTo>
                        <a:pt x="435" y="1951"/>
                      </a:lnTo>
                      <a:lnTo>
                        <a:pt x="477" y="1981"/>
                      </a:lnTo>
                      <a:lnTo>
                        <a:pt x="521" y="2009"/>
                      </a:lnTo>
                      <a:lnTo>
                        <a:pt x="566" y="2035"/>
                      </a:lnTo>
                      <a:lnTo>
                        <a:pt x="614" y="2059"/>
                      </a:lnTo>
                      <a:lnTo>
                        <a:pt x="661" y="2081"/>
                      </a:lnTo>
                      <a:lnTo>
                        <a:pt x="711" y="2101"/>
                      </a:lnTo>
                      <a:lnTo>
                        <a:pt x="761" y="2117"/>
                      </a:lnTo>
                      <a:lnTo>
                        <a:pt x="812" y="2132"/>
                      </a:lnTo>
                      <a:lnTo>
                        <a:pt x="865" y="2143"/>
                      </a:lnTo>
                      <a:lnTo>
                        <a:pt x="891" y="2149"/>
                      </a:lnTo>
                      <a:lnTo>
                        <a:pt x="918" y="2154"/>
                      </a:lnTo>
                      <a:lnTo>
                        <a:pt x="945" y="2157"/>
                      </a:lnTo>
                      <a:lnTo>
                        <a:pt x="972" y="2160"/>
                      </a:lnTo>
                      <a:lnTo>
                        <a:pt x="1000" y="2163"/>
                      </a:lnTo>
                      <a:lnTo>
                        <a:pt x="1028" y="2165"/>
                      </a:lnTo>
                      <a:lnTo>
                        <a:pt x="1055" y="2166"/>
                      </a:lnTo>
                      <a:lnTo>
                        <a:pt x="1083" y="2166"/>
                      </a:lnTo>
                      <a:lnTo>
                        <a:pt x="1083" y="2166"/>
                      </a:lnTo>
                      <a:lnTo>
                        <a:pt x="1111" y="2166"/>
                      </a:lnTo>
                      <a:lnTo>
                        <a:pt x="1138" y="2165"/>
                      </a:lnTo>
                      <a:lnTo>
                        <a:pt x="1166" y="2163"/>
                      </a:lnTo>
                      <a:lnTo>
                        <a:pt x="1194" y="2160"/>
                      </a:lnTo>
                      <a:lnTo>
                        <a:pt x="1221" y="2157"/>
                      </a:lnTo>
                      <a:lnTo>
                        <a:pt x="1248" y="2154"/>
                      </a:lnTo>
                      <a:lnTo>
                        <a:pt x="1275" y="2149"/>
                      </a:lnTo>
                      <a:lnTo>
                        <a:pt x="1301" y="2143"/>
                      </a:lnTo>
                      <a:lnTo>
                        <a:pt x="1354" y="2132"/>
                      </a:lnTo>
                      <a:lnTo>
                        <a:pt x="1405" y="2117"/>
                      </a:lnTo>
                      <a:lnTo>
                        <a:pt x="1455" y="2101"/>
                      </a:lnTo>
                      <a:lnTo>
                        <a:pt x="1505" y="2081"/>
                      </a:lnTo>
                      <a:lnTo>
                        <a:pt x="1552" y="2059"/>
                      </a:lnTo>
                      <a:lnTo>
                        <a:pt x="1600" y="2035"/>
                      </a:lnTo>
                      <a:lnTo>
                        <a:pt x="1645" y="2009"/>
                      </a:lnTo>
                      <a:lnTo>
                        <a:pt x="1689" y="1981"/>
                      </a:lnTo>
                      <a:lnTo>
                        <a:pt x="1731" y="1951"/>
                      </a:lnTo>
                      <a:lnTo>
                        <a:pt x="1772" y="1919"/>
                      </a:lnTo>
                      <a:lnTo>
                        <a:pt x="1811" y="1885"/>
                      </a:lnTo>
                      <a:lnTo>
                        <a:pt x="1849" y="1849"/>
                      </a:lnTo>
                      <a:lnTo>
                        <a:pt x="1885" y="1811"/>
                      </a:lnTo>
                      <a:lnTo>
                        <a:pt x="1919" y="1772"/>
                      </a:lnTo>
                      <a:lnTo>
                        <a:pt x="1951" y="1731"/>
                      </a:lnTo>
                      <a:lnTo>
                        <a:pt x="1981" y="1689"/>
                      </a:lnTo>
                      <a:lnTo>
                        <a:pt x="2009" y="1645"/>
                      </a:lnTo>
                      <a:lnTo>
                        <a:pt x="2035" y="1600"/>
                      </a:lnTo>
                      <a:lnTo>
                        <a:pt x="2059" y="1552"/>
                      </a:lnTo>
                      <a:lnTo>
                        <a:pt x="2081" y="1505"/>
                      </a:lnTo>
                      <a:lnTo>
                        <a:pt x="2101" y="1455"/>
                      </a:lnTo>
                      <a:lnTo>
                        <a:pt x="2117" y="1405"/>
                      </a:lnTo>
                      <a:lnTo>
                        <a:pt x="2132" y="1354"/>
                      </a:lnTo>
                      <a:lnTo>
                        <a:pt x="2143" y="1301"/>
                      </a:lnTo>
                      <a:lnTo>
                        <a:pt x="2149" y="1275"/>
                      </a:lnTo>
                      <a:lnTo>
                        <a:pt x="2154" y="1248"/>
                      </a:lnTo>
                      <a:lnTo>
                        <a:pt x="2157" y="1221"/>
                      </a:lnTo>
                      <a:lnTo>
                        <a:pt x="2160" y="1194"/>
                      </a:lnTo>
                      <a:lnTo>
                        <a:pt x="2163" y="1166"/>
                      </a:lnTo>
                      <a:lnTo>
                        <a:pt x="2165" y="1138"/>
                      </a:lnTo>
                      <a:lnTo>
                        <a:pt x="2166" y="1111"/>
                      </a:lnTo>
                      <a:lnTo>
                        <a:pt x="2166" y="1083"/>
                      </a:lnTo>
                      <a:lnTo>
                        <a:pt x="2166" y="1083"/>
                      </a:lnTo>
                      <a:lnTo>
                        <a:pt x="2166" y="1055"/>
                      </a:lnTo>
                      <a:lnTo>
                        <a:pt x="2165" y="1028"/>
                      </a:lnTo>
                      <a:lnTo>
                        <a:pt x="2163" y="1000"/>
                      </a:lnTo>
                      <a:lnTo>
                        <a:pt x="2160" y="972"/>
                      </a:lnTo>
                      <a:lnTo>
                        <a:pt x="2157" y="945"/>
                      </a:lnTo>
                      <a:lnTo>
                        <a:pt x="2154" y="918"/>
                      </a:lnTo>
                      <a:lnTo>
                        <a:pt x="2149" y="891"/>
                      </a:lnTo>
                      <a:lnTo>
                        <a:pt x="2143" y="865"/>
                      </a:lnTo>
                      <a:lnTo>
                        <a:pt x="2132" y="812"/>
                      </a:lnTo>
                      <a:lnTo>
                        <a:pt x="2117" y="761"/>
                      </a:lnTo>
                      <a:lnTo>
                        <a:pt x="2099" y="711"/>
                      </a:lnTo>
                      <a:lnTo>
                        <a:pt x="2080" y="662"/>
                      </a:lnTo>
                      <a:lnTo>
                        <a:pt x="2059" y="614"/>
                      </a:lnTo>
                      <a:lnTo>
                        <a:pt x="2035" y="567"/>
                      </a:lnTo>
                      <a:lnTo>
                        <a:pt x="2009" y="521"/>
                      </a:lnTo>
                      <a:lnTo>
                        <a:pt x="1981" y="478"/>
                      </a:lnTo>
                      <a:lnTo>
                        <a:pt x="1951" y="435"/>
                      </a:lnTo>
                      <a:lnTo>
                        <a:pt x="1918" y="395"/>
                      </a:lnTo>
                      <a:lnTo>
                        <a:pt x="1884" y="355"/>
                      </a:lnTo>
                      <a:lnTo>
                        <a:pt x="1849" y="317"/>
                      </a:lnTo>
                      <a:lnTo>
                        <a:pt x="1811" y="282"/>
                      </a:lnTo>
                      <a:lnTo>
                        <a:pt x="1771" y="248"/>
                      </a:lnTo>
                      <a:lnTo>
                        <a:pt x="1731" y="215"/>
                      </a:lnTo>
                      <a:lnTo>
                        <a:pt x="1688" y="185"/>
                      </a:lnTo>
                      <a:lnTo>
                        <a:pt x="1645" y="157"/>
                      </a:lnTo>
                      <a:lnTo>
                        <a:pt x="1599" y="131"/>
                      </a:lnTo>
                      <a:lnTo>
                        <a:pt x="1552" y="107"/>
                      </a:lnTo>
                      <a:lnTo>
                        <a:pt x="1504" y="86"/>
                      </a:lnTo>
                      <a:lnTo>
                        <a:pt x="1455" y="67"/>
                      </a:lnTo>
                      <a:lnTo>
                        <a:pt x="1405" y="49"/>
                      </a:lnTo>
                      <a:lnTo>
                        <a:pt x="1354" y="34"/>
                      </a:lnTo>
                      <a:lnTo>
                        <a:pt x="1301" y="23"/>
                      </a:lnTo>
                      <a:lnTo>
                        <a:pt x="1275" y="17"/>
                      </a:lnTo>
                      <a:lnTo>
                        <a:pt x="1248" y="12"/>
                      </a:lnTo>
                      <a:lnTo>
                        <a:pt x="1221" y="9"/>
                      </a:lnTo>
                      <a:lnTo>
                        <a:pt x="1194" y="6"/>
                      </a:lnTo>
                      <a:lnTo>
                        <a:pt x="1166" y="3"/>
                      </a:lnTo>
                      <a:lnTo>
                        <a:pt x="1138" y="1"/>
                      </a:lnTo>
                      <a:lnTo>
                        <a:pt x="1111" y="0"/>
                      </a:lnTo>
                      <a:lnTo>
                        <a:pt x="1083" y="0"/>
                      </a:lnTo>
                      <a:lnTo>
                        <a:pt x="1083" y="0"/>
                      </a:lnTo>
                      <a:close/>
                      <a:moveTo>
                        <a:pt x="1083" y="2094"/>
                      </a:moveTo>
                      <a:lnTo>
                        <a:pt x="1083" y="2094"/>
                      </a:lnTo>
                      <a:lnTo>
                        <a:pt x="1031" y="2093"/>
                      </a:lnTo>
                      <a:lnTo>
                        <a:pt x="979" y="2088"/>
                      </a:lnTo>
                      <a:lnTo>
                        <a:pt x="930" y="2083"/>
                      </a:lnTo>
                      <a:lnTo>
                        <a:pt x="879" y="2073"/>
                      </a:lnTo>
                      <a:lnTo>
                        <a:pt x="830" y="2062"/>
                      </a:lnTo>
                      <a:lnTo>
                        <a:pt x="783" y="2049"/>
                      </a:lnTo>
                      <a:lnTo>
                        <a:pt x="736" y="2033"/>
                      </a:lnTo>
                      <a:lnTo>
                        <a:pt x="689" y="2015"/>
                      </a:lnTo>
                      <a:lnTo>
                        <a:pt x="645" y="1995"/>
                      </a:lnTo>
                      <a:lnTo>
                        <a:pt x="601" y="1972"/>
                      </a:lnTo>
                      <a:lnTo>
                        <a:pt x="558" y="1947"/>
                      </a:lnTo>
                      <a:lnTo>
                        <a:pt x="518" y="1921"/>
                      </a:lnTo>
                      <a:lnTo>
                        <a:pt x="478" y="1893"/>
                      </a:lnTo>
                      <a:lnTo>
                        <a:pt x="440" y="1863"/>
                      </a:lnTo>
                      <a:lnTo>
                        <a:pt x="404" y="1831"/>
                      </a:lnTo>
                      <a:lnTo>
                        <a:pt x="368" y="1798"/>
                      </a:lnTo>
                      <a:lnTo>
                        <a:pt x="335" y="1762"/>
                      </a:lnTo>
                      <a:lnTo>
                        <a:pt x="303" y="1726"/>
                      </a:lnTo>
                      <a:lnTo>
                        <a:pt x="273" y="1688"/>
                      </a:lnTo>
                      <a:lnTo>
                        <a:pt x="245" y="1648"/>
                      </a:lnTo>
                      <a:lnTo>
                        <a:pt x="219" y="1608"/>
                      </a:lnTo>
                      <a:lnTo>
                        <a:pt x="194" y="1565"/>
                      </a:lnTo>
                      <a:lnTo>
                        <a:pt x="171" y="1521"/>
                      </a:lnTo>
                      <a:lnTo>
                        <a:pt x="151" y="1477"/>
                      </a:lnTo>
                      <a:lnTo>
                        <a:pt x="133" y="1430"/>
                      </a:lnTo>
                      <a:lnTo>
                        <a:pt x="117" y="1383"/>
                      </a:lnTo>
                      <a:lnTo>
                        <a:pt x="104" y="1336"/>
                      </a:lnTo>
                      <a:lnTo>
                        <a:pt x="93" y="1287"/>
                      </a:lnTo>
                      <a:lnTo>
                        <a:pt x="83" y="1236"/>
                      </a:lnTo>
                      <a:lnTo>
                        <a:pt x="78" y="1187"/>
                      </a:lnTo>
                      <a:lnTo>
                        <a:pt x="73" y="1135"/>
                      </a:lnTo>
                      <a:lnTo>
                        <a:pt x="72" y="1083"/>
                      </a:lnTo>
                      <a:lnTo>
                        <a:pt x="72" y="1083"/>
                      </a:lnTo>
                      <a:lnTo>
                        <a:pt x="73" y="1031"/>
                      </a:lnTo>
                      <a:lnTo>
                        <a:pt x="78" y="979"/>
                      </a:lnTo>
                      <a:lnTo>
                        <a:pt x="83" y="930"/>
                      </a:lnTo>
                      <a:lnTo>
                        <a:pt x="93" y="879"/>
                      </a:lnTo>
                      <a:lnTo>
                        <a:pt x="104" y="830"/>
                      </a:lnTo>
                      <a:lnTo>
                        <a:pt x="117" y="783"/>
                      </a:lnTo>
                      <a:lnTo>
                        <a:pt x="133" y="736"/>
                      </a:lnTo>
                      <a:lnTo>
                        <a:pt x="151" y="689"/>
                      </a:lnTo>
                      <a:lnTo>
                        <a:pt x="171" y="645"/>
                      </a:lnTo>
                      <a:lnTo>
                        <a:pt x="194" y="601"/>
                      </a:lnTo>
                      <a:lnTo>
                        <a:pt x="219" y="558"/>
                      </a:lnTo>
                      <a:lnTo>
                        <a:pt x="245" y="518"/>
                      </a:lnTo>
                      <a:lnTo>
                        <a:pt x="273" y="478"/>
                      </a:lnTo>
                      <a:lnTo>
                        <a:pt x="303" y="440"/>
                      </a:lnTo>
                      <a:lnTo>
                        <a:pt x="335" y="404"/>
                      </a:lnTo>
                      <a:lnTo>
                        <a:pt x="368" y="368"/>
                      </a:lnTo>
                      <a:lnTo>
                        <a:pt x="404" y="335"/>
                      </a:lnTo>
                      <a:lnTo>
                        <a:pt x="440" y="303"/>
                      </a:lnTo>
                      <a:lnTo>
                        <a:pt x="478" y="273"/>
                      </a:lnTo>
                      <a:lnTo>
                        <a:pt x="518" y="245"/>
                      </a:lnTo>
                      <a:lnTo>
                        <a:pt x="558" y="219"/>
                      </a:lnTo>
                      <a:lnTo>
                        <a:pt x="601" y="194"/>
                      </a:lnTo>
                      <a:lnTo>
                        <a:pt x="645" y="171"/>
                      </a:lnTo>
                      <a:lnTo>
                        <a:pt x="689" y="151"/>
                      </a:lnTo>
                      <a:lnTo>
                        <a:pt x="736" y="133"/>
                      </a:lnTo>
                      <a:lnTo>
                        <a:pt x="783" y="117"/>
                      </a:lnTo>
                      <a:lnTo>
                        <a:pt x="830" y="104"/>
                      </a:lnTo>
                      <a:lnTo>
                        <a:pt x="879" y="93"/>
                      </a:lnTo>
                      <a:lnTo>
                        <a:pt x="930" y="83"/>
                      </a:lnTo>
                      <a:lnTo>
                        <a:pt x="979" y="78"/>
                      </a:lnTo>
                      <a:lnTo>
                        <a:pt x="1031" y="73"/>
                      </a:lnTo>
                      <a:lnTo>
                        <a:pt x="1083" y="72"/>
                      </a:lnTo>
                      <a:lnTo>
                        <a:pt x="1083" y="72"/>
                      </a:lnTo>
                      <a:lnTo>
                        <a:pt x="1135" y="73"/>
                      </a:lnTo>
                      <a:lnTo>
                        <a:pt x="1187" y="78"/>
                      </a:lnTo>
                      <a:lnTo>
                        <a:pt x="1236" y="83"/>
                      </a:lnTo>
                      <a:lnTo>
                        <a:pt x="1287" y="93"/>
                      </a:lnTo>
                      <a:lnTo>
                        <a:pt x="1336" y="104"/>
                      </a:lnTo>
                      <a:lnTo>
                        <a:pt x="1383" y="117"/>
                      </a:lnTo>
                      <a:lnTo>
                        <a:pt x="1430" y="133"/>
                      </a:lnTo>
                      <a:lnTo>
                        <a:pt x="1477" y="151"/>
                      </a:lnTo>
                      <a:lnTo>
                        <a:pt x="1521" y="171"/>
                      </a:lnTo>
                      <a:lnTo>
                        <a:pt x="1565" y="194"/>
                      </a:lnTo>
                      <a:lnTo>
                        <a:pt x="1608" y="219"/>
                      </a:lnTo>
                      <a:lnTo>
                        <a:pt x="1648" y="245"/>
                      </a:lnTo>
                      <a:lnTo>
                        <a:pt x="1688" y="273"/>
                      </a:lnTo>
                      <a:lnTo>
                        <a:pt x="1726" y="303"/>
                      </a:lnTo>
                      <a:lnTo>
                        <a:pt x="1762" y="335"/>
                      </a:lnTo>
                      <a:lnTo>
                        <a:pt x="1798" y="368"/>
                      </a:lnTo>
                      <a:lnTo>
                        <a:pt x="1831" y="404"/>
                      </a:lnTo>
                      <a:lnTo>
                        <a:pt x="1863" y="440"/>
                      </a:lnTo>
                      <a:lnTo>
                        <a:pt x="1893" y="478"/>
                      </a:lnTo>
                      <a:lnTo>
                        <a:pt x="1921" y="518"/>
                      </a:lnTo>
                      <a:lnTo>
                        <a:pt x="1947" y="558"/>
                      </a:lnTo>
                      <a:lnTo>
                        <a:pt x="1972" y="601"/>
                      </a:lnTo>
                      <a:lnTo>
                        <a:pt x="1995" y="645"/>
                      </a:lnTo>
                      <a:lnTo>
                        <a:pt x="2015" y="689"/>
                      </a:lnTo>
                      <a:lnTo>
                        <a:pt x="2033" y="736"/>
                      </a:lnTo>
                      <a:lnTo>
                        <a:pt x="2049" y="783"/>
                      </a:lnTo>
                      <a:lnTo>
                        <a:pt x="2062" y="830"/>
                      </a:lnTo>
                      <a:lnTo>
                        <a:pt x="2073" y="879"/>
                      </a:lnTo>
                      <a:lnTo>
                        <a:pt x="2083" y="930"/>
                      </a:lnTo>
                      <a:lnTo>
                        <a:pt x="2088" y="979"/>
                      </a:lnTo>
                      <a:lnTo>
                        <a:pt x="2093" y="1031"/>
                      </a:lnTo>
                      <a:lnTo>
                        <a:pt x="2094" y="1083"/>
                      </a:lnTo>
                      <a:lnTo>
                        <a:pt x="2094" y="1083"/>
                      </a:lnTo>
                      <a:lnTo>
                        <a:pt x="2093" y="1135"/>
                      </a:lnTo>
                      <a:lnTo>
                        <a:pt x="2088" y="1187"/>
                      </a:lnTo>
                      <a:lnTo>
                        <a:pt x="2083" y="1236"/>
                      </a:lnTo>
                      <a:lnTo>
                        <a:pt x="2073" y="1286"/>
                      </a:lnTo>
                      <a:lnTo>
                        <a:pt x="2062" y="1336"/>
                      </a:lnTo>
                      <a:lnTo>
                        <a:pt x="2048" y="1383"/>
                      </a:lnTo>
                      <a:lnTo>
                        <a:pt x="2032" y="1430"/>
                      </a:lnTo>
                      <a:lnTo>
                        <a:pt x="2014" y="1477"/>
                      </a:lnTo>
                      <a:lnTo>
                        <a:pt x="1993" y="1521"/>
                      </a:lnTo>
                      <a:lnTo>
                        <a:pt x="1972" y="1565"/>
                      </a:lnTo>
                      <a:lnTo>
                        <a:pt x="1947" y="1606"/>
                      </a:lnTo>
                      <a:lnTo>
                        <a:pt x="1921" y="1648"/>
                      </a:lnTo>
                      <a:lnTo>
                        <a:pt x="1893" y="1688"/>
                      </a:lnTo>
                      <a:lnTo>
                        <a:pt x="1863" y="1726"/>
                      </a:lnTo>
                      <a:lnTo>
                        <a:pt x="1831" y="1762"/>
                      </a:lnTo>
                      <a:lnTo>
                        <a:pt x="1797" y="1797"/>
                      </a:lnTo>
                      <a:lnTo>
                        <a:pt x="1762" y="1831"/>
                      </a:lnTo>
                      <a:lnTo>
                        <a:pt x="1726" y="1863"/>
                      </a:lnTo>
                      <a:lnTo>
                        <a:pt x="1688" y="1893"/>
                      </a:lnTo>
                      <a:lnTo>
                        <a:pt x="1648" y="1921"/>
                      </a:lnTo>
                      <a:lnTo>
                        <a:pt x="1606" y="1947"/>
                      </a:lnTo>
                      <a:lnTo>
                        <a:pt x="1565" y="1972"/>
                      </a:lnTo>
                      <a:lnTo>
                        <a:pt x="1521" y="1993"/>
                      </a:lnTo>
                      <a:lnTo>
                        <a:pt x="1477" y="2014"/>
                      </a:lnTo>
                      <a:lnTo>
                        <a:pt x="1430" y="2032"/>
                      </a:lnTo>
                      <a:lnTo>
                        <a:pt x="1383" y="2048"/>
                      </a:lnTo>
                      <a:lnTo>
                        <a:pt x="1336" y="2062"/>
                      </a:lnTo>
                      <a:lnTo>
                        <a:pt x="1286" y="2073"/>
                      </a:lnTo>
                      <a:lnTo>
                        <a:pt x="1236" y="2083"/>
                      </a:lnTo>
                      <a:lnTo>
                        <a:pt x="1187" y="2088"/>
                      </a:lnTo>
                      <a:lnTo>
                        <a:pt x="1135" y="2093"/>
                      </a:lnTo>
                      <a:lnTo>
                        <a:pt x="1083" y="2094"/>
                      </a:lnTo>
                      <a:lnTo>
                        <a:pt x="1083" y="2094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967527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400">
                    <a:latin typeface="微软雅黑 Light" panose="020B0502040204020203" pitchFamily="34" charset="-122"/>
                    <a:ea typeface="微软雅黑 Light" panose="020B0502040204020203" pitchFamily="34" charset="-122"/>
                  </a:endParaRPr>
                </a:p>
              </p:txBody>
            </p:sp>
            <p:sp>
              <p:nvSpPr>
                <p:cNvPr id="92" name="Freeform 10">
                  <a:extLst>
                    <a:ext uri="{FF2B5EF4-FFF2-40B4-BE49-F238E27FC236}">
                      <a16:creationId xmlns:a16="http://schemas.microsoft.com/office/drawing/2014/main" id="{4585D91D-6F29-C964-75F3-D72CE3B0781F}"/>
                    </a:ext>
                  </a:extLst>
                </p:cNvPr>
                <p:cNvSpPr/>
                <p:nvPr/>
              </p:nvSpPr>
              <p:spPr bwMode="auto">
                <a:xfrm>
                  <a:off x="11432" y="5103"/>
                  <a:ext cx="275" cy="680"/>
                </a:xfrm>
                <a:custGeom>
                  <a:avLst/>
                  <a:gdLst>
                    <a:gd name="T0" fmla="*/ 1132 w 1408"/>
                    <a:gd name="T1" fmla="*/ 314 h 4096"/>
                    <a:gd name="T2" fmla="*/ 988 w 1408"/>
                    <a:gd name="T3" fmla="*/ 102 h 4096"/>
                    <a:gd name="T4" fmla="*/ 750 w 1408"/>
                    <a:gd name="T5" fmla="*/ 2 h 4096"/>
                    <a:gd name="T6" fmla="*/ 530 w 1408"/>
                    <a:gd name="T7" fmla="*/ 36 h 4096"/>
                    <a:gd name="T8" fmla="*/ 332 w 1408"/>
                    <a:gd name="T9" fmla="*/ 198 h 4096"/>
                    <a:gd name="T10" fmla="*/ 256 w 1408"/>
                    <a:gd name="T11" fmla="*/ 448 h 4096"/>
                    <a:gd name="T12" fmla="*/ 274 w 1408"/>
                    <a:gd name="T13" fmla="*/ 1774 h 4096"/>
                    <a:gd name="T14" fmla="*/ 334 w 1408"/>
                    <a:gd name="T15" fmla="*/ 1790 h 4096"/>
                    <a:gd name="T16" fmla="*/ 382 w 1408"/>
                    <a:gd name="T17" fmla="*/ 1740 h 4096"/>
                    <a:gd name="T18" fmla="*/ 398 w 1408"/>
                    <a:gd name="T19" fmla="*/ 352 h 4096"/>
                    <a:gd name="T20" fmla="*/ 500 w 1408"/>
                    <a:gd name="T21" fmla="*/ 202 h 4096"/>
                    <a:gd name="T22" fmla="*/ 672 w 1408"/>
                    <a:gd name="T23" fmla="*/ 130 h 4096"/>
                    <a:gd name="T24" fmla="*/ 828 w 1408"/>
                    <a:gd name="T25" fmla="*/ 154 h 4096"/>
                    <a:gd name="T26" fmla="*/ 970 w 1408"/>
                    <a:gd name="T27" fmla="*/ 270 h 4096"/>
                    <a:gd name="T28" fmla="*/ 1024 w 1408"/>
                    <a:gd name="T29" fmla="*/ 448 h 4096"/>
                    <a:gd name="T30" fmla="*/ 1050 w 1408"/>
                    <a:gd name="T31" fmla="*/ 2932 h 4096"/>
                    <a:gd name="T32" fmla="*/ 1168 w 1408"/>
                    <a:gd name="T33" fmla="*/ 3050 h 4096"/>
                    <a:gd name="T34" fmla="*/ 1256 w 1408"/>
                    <a:gd name="T35" fmla="*/ 3226 h 4096"/>
                    <a:gd name="T36" fmla="*/ 1280 w 1408"/>
                    <a:gd name="T37" fmla="*/ 3392 h 4096"/>
                    <a:gd name="T38" fmla="*/ 1254 w 1408"/>
                    <a:gd name="T39" fmla="*/ 3564 h 4096"/>
                    <a:gd name="T40" fmla="*/ 1182 w 1408"/>
                    <a:gd name="T41" fmla="*/ 3714 h 4096"/>
                    <a:gd name="T42" fmla="*/ 1070 w 1408"/>
                    <a:gd name="T43" fmla="*/ 3836 h 4096"/>
                    <a:gd name="T44" fmla="*/ 928 w 1408"/>
                    <a:gd name="T45" fmla="*/ 3922 h 4096"/>
                    <a:gd name="T46" fmla="*/ 762 w 1408"/>
                    <a:gd name="T47" fmla="*/ 3966 h 4096"/>
                    <a:gd name="T48" fmla="*/ 616 w 1408"/>
                    <a:gd name="T49" fmla="*/ 3962 h 4096"/>
                    <a:gd name="T50" fmla="*/ 454 w 1408"/>
                    <a:gd name="T51" fmla="*/ 3912 h 4096"/>
                    <a:gd name="T52" fmla="*/ 318 w 1408"/>
                    <a:gd name="T53" fmla="*/ 3818 h 4096"/>
                    <a:gd name="T54" fmla="*/ 212 w 1408"/>
                    <a:gd name="T55" fmla="*/ 3690 h 4096"/>
                    <a:gd name="T56" fmla="*/ 146 w 1408"/>
                    <a:gd name="T57" fmla="*/ 3536 h 4096"/>
                    <a:gd name="T58" fmla="*/ 128 w 1408"/>
                    <a:gd name="T59" fmla="*/ 3392 h 4096"/>
                    <a:gd name="T60" fmla="*/ 162 w 1408"/>
                    <a:gd name="T61" fmla="*/ 3194 h 4096"/>
                    <a:gd name="T62" fmla="*/ 260 w 1408"/>
                    <a:gd name="T63" fmla="*/ 3024 h 4096"/>
                    <a:gd name="T64" fmla="*/ 370 w 1408"/>
                    <a:gd name="T65" fmla="*/ 2920 h 4096"/>
                    <a:gd name="T66" fmla="*/ 382 w 1408"/>
                    <a:gd name="T67" fmla="*/ 2228 h 4096"/>
                    <a:gd name="T68" fmla="*/ 334 w 1408"/>
                    <a:gd name="T69" fmla="*/ 2178 h 4096"/>
                    <a:gd name="T70" fmla="*/ 274 w 1408"/>
                    <a:gd name="T71" fmla="*/ 2194 h 4096"/>
                    <a:gd name="T72" fmla="*/ 256 w 1408"/>
                    <a:gd name="T73" fmla="*/ 2848 h 4096"/>
                    <a:gd name="T74" fmla="*/ 104 w 1408"/>
                    <a:gd name="T75" fmla="*/ 3024 h 4096"/>
                    <a:gd name="T76" fmla="*/ 18 w 1408"/>
                    <a:gd name="T77" fmla="*/ 3236 h 4096"/>
                    <a:gd name="T78" fmla="*/ 2 w 1408"/>
                    <a:gd name="T79" fmla="*/ 3428 h 4096"/>
                    <a:gd name="T80" fmla="*/ 42 w 1408"/>
                    <a:gd name="T81" fmla="*/ 3634 h 4096"/>
                    <a:gd name="T82" fmla="*/ 140 w 1408"/>
                    <a:gd name="T83" fmla="*/ 3812 h 4096"/>
                    <a:gd name="T84" fmla="*/ 284 w 1408"/>
                    <a:gd name="T85" fmla="*/ 3956 h 4096"/>
                    <a:gd name="T86" fmla="*/ 462 w 1408"/>
                    <a:gd name="T87" fmla="*/ 4054 h 4096"/>
                    <a:gd name="T88" fmla="*/ 668 w 1408"/>
                    <a:gd name="T89" fmla="*/ 4096 h 4096"/>
                    <a:gd name="T90" fmla="*/ 846 w 1408"/>
                    <a:gd name="T91" fmla="*/ 4082 h 4096"/>
                    <a:gd name="T92" fmla="*/ 1040 w 1408"/>
                    <a:gd name="T93" fmla="*/ 4010 h 4096"/>
                    <a:gd name="T94" fmla="*/ 1202 w 1408"/>
                    <a:gd name="T95" fmla="*/ 3890 h 4096"/>
                    <a:gd name="T96" fmla="*/ 1324 w 1408"/>
                    <a:gd name="T97" fmla="*/ 3728 h 4096"/>
                    <a:gd name="T98" fmla="*/ 1394 w 1408"/>
                    <a:gd name="T99" fmla="*/ 3534 h 4096"/>
                    <a:gd name="T100" fmla="*/ 1408 w 1408"/>
                    <a:gd name="T101" fmla="*/ 3352 h 4096"/>
                    <a:gd name="T102" fmla="*/ 1356 w 1408"/>
                    <a:gd name="T103" fmla="*/ 3126 h 4096"/>
                    <a:gd name="T104" fmla="*/ 1236 w 1408"/>
                    <a:gd name="T105" fmla="*/ 2930 h 40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408" h="4096">
                      <a:moveTo>
                        <a:pt x="1152" y="2848"/>
                      </a:moveTo>
                      <a:lnTo>
                        <a:pt x="1152" y="448"/>
                      </a:lnTo>
                      <a:lnTo>
                        <a:pt x="1152" y="448"/>
                      </a:lnTo>
                      <a:lnTo>
                        <a:pt x="1150" y="402"/>
                      </a:lnTo>
                      <a:lnTo>
                        <a:pt x="1144" y="358"/>
                      </a:lnTo>
                      <a:lnTo>
                        <a:pt x="1132" y="314"/>
                      </a:lnTo>
                      <a:lnTo>
                        <a:pt x="1116" y="274"/>
                      </a:lnTo>
                      <a:lnTo>
                        <a:pt x="1098" y="234"/>
                      </a:lnTo>
                      <a:lnTo>
                        <a:pt x="1076" y="198"/>
                      </a:lnTo>
                      <a:lnTo>
                        <a:pt x="1050" y="164"/>
                      </a:lnTo>
                      <a:lnTo>
                        <a:pt x="1020" y="132"/>
                      </a:lnTo>
                      <a:lnTo>
                        <a:pt x="988" y="102"/>
                      </a:lnTo>
                      <a:lnTo>
                        <a:pt x="954" y="76"/>
                      </a:lnTo>
                      <a:lnTo>
                        <a:pt x="918" y="54"/>
                      </a:lnTo>
                      <a:lnTo>
                        <a:pt x="878" y="36"/>
                      </a:lnTo>
                      <a:lnTo>
                        <a:pt x="838" y="20"/>
                      </a:lnTo>
                      <a:lnTo>
                        <a:pt x="794" y="10"/>
                      </a:lnTo>
                      <a:lnTo>
                        <a:pt x="750" y="2"/>
                      </a:lnTo>
                      <a:lnTo>
                        <a:pt x="704" y="0"/>
                      </a:lnTo>
                      <a:lnTo>
                        <a:pt x="704" y="0"/>
                      </a:lnTo>
                      <a:lnTo>
                        <a:pt x="658" y="2"/>
                      </a:lnTo>
                      <a:lnTo>
                        <a:pt x="614" y="10"/>
                      </a:lnTo>
                      <a:lnTo>
                        <a:pt x="572" y="20"/>
                      </a:lnTo>
                      <a:lnTo>
                        <a:pt x="530" y="36"/>
                      </a:lnTo>
                      <a:lnTo>
                        <a:pt x="490" y="54"/>
                      </a:lnTo>
                      <a:lnTo>
                        <a:pt x="454" y="76"/>
                      </a:lnTo>
                      <a:lnTo>
                        <a:pt x="420" y="102"/>
                      </a:lnTo>
                      <a:lnTo>
                        <a:pt x="388" y="132"/>
                      </a:lnTo>
                      <a:lnTo>
                        <a:pt x="358" y="164"/>
                      </a:lnTo>
                      <a:lnTo>
                        <a:pt x="332" y="198"/>
                      </a:lnTo>
                      <a:lnTo>
                        <a:pt x="310" y="234"/>
                      </a:lnTo>
                      <a:lnTo>
                        <a:pt x="292" y="274"/>
                      </a:lnTo>
                      <a:lnTo>
                        <a:pt x="276" y="314"/>
                      </a:lnTo>
                      <a:lnTo>
                        <a:pt x="266" y="358"/>
                      </a:lnTo>
                      <a:lnTo>
                        <a:pt x="258" y="402"/>
                      </a:lnTo>
                      <a:lnTo>
                        <a:pt x="256" y="448"/>
                      </a:lnTo>
                      <a:lnTo>
                        <a:pt x="256" y="1728"/>
                      </a:lnTo>
                      <a:lnTo>
                        <a:pt x="256" y="1728"/>
                      </a:lnTo>
                      <a:lnTo>
                        <a:pt x="258" y="1740"/>
                      </a:lnTo>
                      <a:lnTo>
                        <a:pt x="262" y="1752"/>
                      </a:lnTo>
                      <a:lnTo>
                        <a:pt x="268" y="1764"/>
                      </a:lnTo>
                      <a:lnTo>
                        <a:pt x="274" y="1774"/>
                      </a:lnTo>
                      <a:lnTo>
                        <a:pt x="284" y="1782"/>
                      </a:lnTo>
                      <a:lnTo>
                        <a:pt x="296" y="1786"/>
                      </a:lnTo>
                      <a:lnTo>
                        <a:pt x="308" y="1790"/>
                      </a:lnTo>
                      <a:lnTo>
                        <a:pt x="320" y="1792"/>
                      </a:lnTo>
                      <a:lnTo>
                        <a:pt x="320" y="1792"/>
                      </a:lnTo>
                      <a:lnTo>
                        <a:pt x="334" y="1790"/>
                      </a:lnTo>
                      <a:lnTo>
                        <a:pt x="346" y="1786"/>
                      </a:lnTo>
                      <a:lnTo>
                        <a:pt x="356" y="1782"/>
                      </a:lnTo>
                      <a:lnTo>
                        <a:pt x="366" y="1774"/>
                      </a:lnTo>
                      <a:lnTo>
                        <a:pt x="374" y="1764"/>
                      </a:lnTo>
                      <a:lnTo>
                        <a:pt x="380" y="1752"/>
                      </a:lnTo>
                      <a:lnTo>
                        <a:pt x="382" y="1740"/>
                      </a:lnTo>
                      <a:lnTo>
                        <a:pt x="384" y="1728"/>
                      </a:lnTo>
                      <a:lnTo>
                        <a:pt x="384" y="448"/>
                      </a:lnTo>
                      <a:lnTo>
                        <a:pt x="384" y="448"/>
                      </a:lnTo>
                      <a:lnTo>
                        <a:pt x="386" y="416"/>
                      </a:lnTo>
                      <a:lnTo>
                        <a:pt x="390" y="384"/>
                      </a:lnTo>
                      <a:lnTo>
                        <a:pt x="398" y="352"/>
                      </a:lnTo>
                      <a:lnTo>
                        <a:pt x="410" y="324"/>
                      </a:lnTo>
                      <a:lnTo>
                        <a:pt x="422" y="296"/>
                      </a:lnTo>
                      <a:lnTo>
                        <a:pt x="438" y="270"/>
                      </a:lnTo>
                      <a:lnTo>
                        <a:pt x="458" y="244"/>
                      </a:lnTo>
                      <a:lnTo>
                        <a:pt x="478" y="222"/>
                      </a:lnTo>
                      <a:lnTo>
                        <a:pt x="500" y="202"/>
                      </a:lnTo>
                      <a:lnTo>
                        <a:pt x="526" y="182"/>
                      </a:lnTo>
                      <a:lnTo>
                        <a:pt x="552" y="166"/>
                      </a:lnTo>
                      <a:lnTo>
                        <a:pt x="580" y="154"/>
                      </a:lnTo>
                      <a:lnTo>
                        <a:pt x="610" y="142"/>
                      </a:lnTo>
                      <a:lnTo>
                        <a:pt x="640" y="134"/>
                      </a:lnTo>
                      <a:lnTo>
                        <a:pt x="672" y="130"/>
                      </a:lnTo>
                      <a:lnTo>
                        <a:pt x="704" y="128"/>
                      </a:lnTo>
                      <a:lnTo>
                        <a:pt x="704" y="128"/>
                      </a:lnTo>
                      <a:lnTo>
                        <a:pt x="736" y="130"/>
                      </a:lnTo>
                      <a:lnTo>
                        <a:pt x="768" y="134"/>
                      </a:lnTo>
                      <a:lnTo>
                        <a:pt x="800" y="142"/>
                      </a:lnTo>
                      <a:lnTo>
                        <a:pt x="828" y="154"/>
                      </a:lnTo>
                      <a:lnTo>
                        <a:pt x="856" y="166"/>
                      </a:lnTo>
                      <a:lnTo>
                        <a:pt x="882" y="182"/>
                      </a:lnTo>
                      <a:lnTo>
                        <a:pt x="908" y="202"/>
                      </a:lnTo>
                      <a:lnTo>
                        <a:pt x="930" y="222"/>
                      </a:lnTo>
                      <a:lnTo>
                        <a:pt x="950" y="244"/>
                      </a:lnTo>
                      <a:lnTo>
                        <a:pt x="970" y="270"/>
                      </a:lnTo>
                      <a:lnTo>
                        <a:pt x="986" y="296"/>
                      </a:lnTo>
                      <a:lnTo>
                        <a:pt x="998" y="324"/>
                      </a:lnTo>
                      <a:lnTo>
                        <a:pt x="1010" y="352"/>
                      </a:lnTo>
                      <a:lnTo>
                        <a:pt x="1018" y="384"/>
                      </a:lnTo>
                      <a:lnTo>
                        <a:pt x="1022" y="416"/>
                      </a:lnTo>
                      <a:lnTo>
                        <a:pt x="1024" y="448"/>
                      </a:lnTo>
                      <a:lnTo>
                        <a:pt x="1024" y="2880"/>
                      </a:lnTo>
                      <a:lnTo>
                        <a:pt x="1024" y="2880"/>
                      </a:lnTo>
                      <a:lnTo>
                        <a:pt x="1026" y="2894"/>
                      </a:lnTo>
                      <a:lnTo>
                        <a:pt x="1030" y="2908"/>
                      </a:lnTo>
                      <a:lnTo>
                        <a:pt x="1038" y="2920"/>
                      </a:lnTo>
                      <a:lnTo>
                        <a:pt x="1050" y="2932"/>
                      </a:lnTo>
                      <a:lnTo>
                        <a:pt x="1050" y="2932"/>
                      </a:lnTo>
                      <a:lnTo>
                        <a:pt x="1076" y="2952"/>
                      </a:lnTo>
                      <a:lnTo>
                        <a:pt x="1102" y="2974"/>
                      </a:lnTo>
                      <a:lnTo>
                        <a:pt x="1126" y="2998"/>
                      </a:lnTo>
                      <a:lnTo>
                        <a:pt x="1148" y="3024"/>
                      </a:lnTo>
                      <a:lnTo>
                        <a:pt x="1168" y="3050"/>
                      </a:lnTo>
                      <a:lnTo>
                        <a:pt x="1186" y="3078"/>
                      </a:lnTo>
                      <a:lnTo>
                        <a:pt x="1204" y="3106"/>
                      </a:lnTo>
                      <a:lnTo>
                        <a:pt x="1220" y="3134"/>
                      </a:lnTo>
                      <a:lnTo>
                        <a:pt x="1234" y="3164"/>
                      </a:lnTo>
                      <a:lnTo>
                        <a:pt x="1246" y="3194"/>
                      </a:lnTo>
                      <a:lnTo>
                        <a:pt x="1256" y="3226"/>
                      </a:lnTo>
                      <a:lnTo>
                        <a:pt x="1264" y="3258"/>
                      </a:lnTo>
                      <a:lnTo>
                        <a:pt x="1272" y="3290"/>
                      </a:lnTo>
                      <a:lnTo>
                        <a:pt x="1276" y="3324"/>
                      </a:lnTo>
                      <a:lnTo>
                        <a:pt x="1280" y="3358"/>
                      </a:lnTo>
                      <a:lnTo>
                        <a:pt x="1280" y="3392"/>
                      </a:lnTo>
                      <a:lnTo>
                        <a:pt x="1280" y="3392"/>
                      </a:lnTo>
                      <a:lnTo>
                        <a:pt x="1280" y="3422"/>
                      </a:lnTo>
                      <a:lnTo>
                        <a:pt x="1278" y="3450"/>
                      </a:lnTo>
                      <a:lnTo>
                        <a:pt x="1274" y="3480"/>
                      </a:lnTo>
                      <a:lnTo>
                        <a:pt x="1268" y="3508"/>
                      </a:lnTo>
                      <a:lnTo>
                        <a:pt x="1262" y="3536"/>
                      </a:lnTo>
                      <a:lnTo>
                        <a:pt x="1254" y="3564"/>
                      </a:lnTo>
                      <a:lnTo>
                        <a:pt x="1246" y="3590"/>
                      </a:lnTo>
                      <a:lnTo>
                        <a:pt x="1234" y="3616"/>
                      </a:lnTo>
                      <a:lnTo>
                        <a:pt x="1224" y="3642"/>
                      </a:lnTo>
                      <a:lnTo>
                        <a:pt x="1210" y="3666"/>
                      </a:lnTo>
                      <a:lnTo>
                        <a:pt x="1196" y="3690"/>
                      </a:lnTo>
                      <a:lnTo>
                        <a:pt x="1182" y="3714"/>
                      </a:lnTo>
                      <a:lnTo>
                        <a:pt x="1166" y="3736"/>
                      </a:lnTo>
                      <a:lnTo>
                        <a:pt x="1148" y="3758"/>
                      </a:lnTo>
                      <a:lnTo>
                        <a:pt x="1130" y="3780"/>
                      </a:lnTo>
                      <a:lnTo>
                        <a:pt x="1112" y="3800"/>
                      </a:lnTo>
                      <a:lnTo>
                        <a:pt x="1092" y="3818"/>
                      </a:lnTo>
                      <a:lnTo>
                        <a:pt x="1070" y="3836"/>
                      </a:lnTo>
                      <a:lnTo>
                        <a:pt x="1048" y="3854"/>
                      </a:lnTo>
                      <a:lnTo>
                        <a:pt x="1026" y="3870"/>
                      </a:lnTo>
                      <a:lnTo>
                        <a:pt x="1002" y="3884"/>
                      </a:lnTo>
                      <a:lnTo>
                        <a:pt x="978" y="3898"/>
                      </a:lnTo>
                      <a:lnTo>
                        <a:pt x="954" y="3912"/>
                      </a:lnTo>
                      <a:lnTo>
                        <a:pt x="928" y="3922"/>
                      </a:lnTo>
                      <a:lnTo>
                        <a:pt x="902" y="3932"/>
                      </a:lnTo>
                      <a:lnTo>
                        <a:pt x="876" y="3942"/>
                      </a:lnTo>
                      <a:lnTo>
                        <a:pt x="848" y="3950"/>
                      </a:lnTo>
                      <a:lnTo>
                        <a:pt x="820" y="3956"/>
                      </a:lnTo>
                      <a:lnTo>
                        <a:pt x="792" y="3962"/>
                      </a:lnTo>
                      <a:lnTo>
                        <a:pt x="762" y="3966"/>
                      </a:lnTo>
                      <a:lnTo>
                        <a:pt x="734" y="3968"/>
                      </a:lnTo>
                      <a:lnTo>
                        <a:pt x="704" y="3968"/>
                      </a:lnTo>
                      <a:lnTo>
                        <a:pt x="704" y="3968"/>
                      </a:lnTo>
                      <a:lnTo>
                        <a:pt x="674" y="3968"/>
                      </a:lnTo>
                      <a:lnTo>
                        <a:pt x="646" y="3966"/>
                      </a:lnTo>
                      <a:lnTo>
                        <a:pt x="616" y="3962"/>
                      </a:lnTo>
                      <a:lnTo>
                        <a:pt x="588" y="3956"/>
                      </a:lnTo>
                      <a:lnTo>
                        <a:pt x="560" y="3950"/>
                      </a:lnTo>
                      <a:lnTo>
                        <a:pt x="534" y="3942"/>
                      </a:lnTo>
                      <a:lnTo>
                        <a:pt x="506" y="3932"/>
                      </a:lnTo>
                      <a:lnTo>
                        <a:pt x="480" y="3922"/>
                      </a:lnTo>
                      <a:lnTo>
                        <a:pt x="454" y="3912"/>
                      </a:lnTo>
                      <a:lnTo>
                        <a:pt x="430" y="3898"/>
                      </a:lnTo>
                      <a:lnTo>
                        <a:pt x="406" y="3884"/>
                      </a:lnTo>
                      <a:lnTo>
                        <a:pt x="382" y="3870"/>
                      </a:lnTo>
                      <a:lnTo>
                        <a:pt x="360" y="3854"/>
                      </a:lnTo>
                      <a:lnTo>
                        <a:pt x="338" y="3836"/>
                      </a:lnTo>
                      <a:lnTo>
                        <a:pt x="318" y="3818"/>
                      </a:lnTo>
                      <a:lnTo>
                        <a:pt x="298" y="3800"/>
                      </a:lnTo>
                      <a:lnTo>
                        <a:pt x="278" y="3780"/>
                      </a:lnTo>
                      <a:lnTo>
                        <a:pt x="260" y="3758"/>
                      </a:lnTo>
                      <a:lnTo>
                        <a:pt x="242" y="3736"/>
                      </a:lnTo>
                      <a:lnTo>
                        <a:pt x="226" y="3714"/>
                      </a:lnTo>
                      <a:lnTo>
                        <a:pt x="212" y="3690"/>
                      </a:lnTo>
                      <a:lnTo>
                        <a:pt x="198" y="3666"/>
                      </a:lnTo>
                      <a:lnTo>
                        <a:pt x="186" y="3642"/>
                      </a:lnTo>
                      <a:lnTo>
                        <a:pt x="174" y="3616"/>
                      </a:lnTo>
                      <a:lnTo>
                        <a:pt x="164" y="3590"/>
                      </a:lnTo>
                      <a:lnTo>
                        <a:pt x="154" y="3564"/>
                      </a:lnTo>
                      <a:lnTo>
                        <a:pt x="146" y="3536"/>
                      </a:lnTo>
                      <a:lnTo>
                        <a:pt x="140" y="3508"/>
                      </a:lnTo>
                      <a:lnTo>
                        <a:pt x="134" y="3480"/>
                      </a:lnTo>
                      <a:lnTo>
                        <a:pt x="132" y="3450"/>
                      </a:lnTo>
                      <a:lnTo>
                        <a:pt x="128" y="3422"/>
                      </a:lnTo>
                      <a:lnTo>
                        <a:pt x="128" y="3392"/>
                      </a:lnTo>
                      <a:lnTo>
                        <a:pt x="128" y="3392"/>
                      </a:lnTo>
                      <a:lnTo>
                        <a:pt x="130" y="3358"/>
                      </a:lnTo>
                      <a:lnTo>
                        <a:pt x="132" y="3324"/>
                      </a:lnTo>
                      <a:lnTo>
                        <a:pt x="136" y="3290"/>
                      </a:lnTo>
                      <a:lnTo>
                        <a:pt x="144" y="3258"/>
                      </a:lnTo>
                      <a:lnTo>
                        <a:pt x="152" y="3226"/>
                      </a:lnTo>
                      <a:lnTo>
                        <a:pt x="162" y="3194"/>
                      </a:lnTo>
                      <a:lnTo>
                        <a:pt x="174" y="3164"/>
                      </a:lnTo>
                      <a:lnTo>
                        <a:pt x="188" y="3134"/>
                      </a:lnTo>
                      <a:lnTo>
                        <a:pt x="204" y="3106"/>
                      </a:lnTo>
                      <a:lnTo>
                        <a:pt x="222" y="3078"/>
                      </a:lnTo>
                      <a:lnTo>
                        <a:pt x="240" y="3050"/>
                      </a:lnTo>
                      <a:lnTo>
                        <a:pt x="260" y="3024"/>
                      </a:lnTo>
                      <a:lnTo>
                        <a:pt x="282" y="2998"/>
                      </a:lnTo>
                      <a:lnTo>
                        <a:pt x="306" y="2974"/>
                      </a:lnTo>
                      <a:lnTo>
                        <a:pt x="332" y="2952"/>
                      </a:lnTo>
                      <a:lnTo>
                        <a:pt x="358" y="2932"/>
                      </a:lnTo>
                      <a:lnTo>
                        <a:pt x="358" y="2932"/>
                      </a:lnTo>
                      <a:lnTo>
                        <a:pt x="370" y="2920"/>
                      </a:lnTo>
                      <a:lnTo>
                        <a:pt x="378" y="2908"/>
                      </a:lnTo>
                      <a:lnTo>
                        <a:pt x="382" y="2894"/>
                      </a:lnTo>
                      <a:lnTo>
                        <a:pt x="384" y="2880"/>
                      </a:lnTo>
                      <a:lnTo>
                        <a:pt x="384" y="2240"/>
                      </a:lnTo>
                      <a:lnTo>
                        <a:pt x="384" y="2240"/>
                      </a:lnTo>
                      <a:lnTo>
                        <a:pt x="382" y="2228"/>
                      </a:lnTo>
                      <a:lnTo>
                        <a:pt x="380" y="2216"/>
                      </a:lnTo>
                      <a:lnTo>
                        <a:pt x="374" y="2204"/>
                      </a:lnTo>
                      <a:lnTo>
                        <a:pt x="366" y="2194"/>
                      </a:lnTo>
                      <a:lnTo>
                        <a:pt x="356" y="2186"/>
                      </a:lnTo>
                      <a:lnTo>
                        <a:pt x="346" y="2182"/>
                      </a:lnTo>
                      <a:lnTo>
                        <a:pt x="334" y="2178"/>
                      </a:lnTo>
                      <a:lnTo>
                        <a:pt x="320" y="2176"/>
                      </a:lnTo>
                      <a:lnTo>
                        <a:pt x="320" y="2176"/>
                      </a:lnTo>
                      <a:lnTo>
                        <a:pt x="308" y="2178"/>
                      </a:lnTo>
                      <a:lnTo>
                        <a:pt x="296" y="2182"/>
                      </a:lnTo>
                      <a:lnTo>
                        <a:pt x="284" y="2186"/>
                      </a:lnTo>
                      <a:lnTo>
                        <a:pt x="274" y="2194"/>
                      </a:lnTo>
                      <a:lnTo>
                        <a:pt x="268" y="2204"/>
                      </a:lnTo>
                      <a:lnTo>
                        <a:pt x="262" y="2216"/>
                      </a:lnTo>
                      <a:lnTo>
                        <a:pt x="258" y="2228"/>
                      </a:lnTo>
                      <a:lnTo>
                        <a:pt x="256" y="2240"/>
                      </a:lnTo>
                      <a:lnTo>
                        <a:pt x="256" y="2848"/>
                      </a:lnTo>
                      <a:lnTo>
                        <a:pt x="256" y="2848"/>
                      </a:lnTo>
                      <a:lnTo>
                        <a:pt x="226" y="2874"/>
                      </a:lnTo>
                      <a:lnTo>
                        <a:pt x="198" y="2902"/>
                      </a:lnTo>
                      <a:lnTo>
                        <a:pt x="172" y="2930"/>
                      </a:lnTo>
                      <a:lnTo>
                        <a:pt x="148" y="2960"/>
                      </a:lnTo>
                      <a:lnTo>
                        <a:pt x="124" y="2992"/>
                      </a:lnTo>
                      <a:lnTo>
                        <a:pt x="104" y="3024"/>
                      </a:lnTo>
                      <a:lnTo>
                        <a:pt x="84" y="3056"/>
                      </a:lnTo>
                      <a:lnTo>
                        <a:pt x="66" y="3092"/>
                      </a:lnTo>
                      <a:lnTo>
                        <a:pt x="52" y="3126"/>
                      </a:lnTo>
                      <a:lnTo>
                        <a:pt x="38" y="3162"/>
                      </a:lnTo>
                      <a:lnTo>
                        <a:pt x="26" y="3198"/>
                      </a:lnTo>
                      <a:lnTo>
                        <a:pt x="18" y="3236"/>
                      </a:lnTo>
                      <a:lnTo>
                        <a:pt x="10" y="3274"/>
                      </a:lnTo>
                      <a:lnTo>
                        <a:pt x="4" y="3314"/>
                      </a:lnTo>
                      <a:lnTo>
                        <a:pt x="2" y="3352"/>
                      </a:lnTo>
                      <a:lnTo>
                        <a:pt x="0" y="3392"/>
                      </a:lnTo>
                      <a:lnTo>
                        <a:pt x="0" y="3392"/>
                      </a:lnTo>
                      <a:lnTo>
                        <a:pt x="2" y="3428"/>
                      </a:lnTo>
                      <a:lnTo>
                        <a:pt x="4" y="3464"/>
                      </a:lnTo>
                      <a:lnTo>
                        <a:pt x="8" y="3500"/>
                      </a:lnTo>
                      <a:lnTo>
                        <a:pt x="14" y="3534"/>
                      </a:lnTo>
                      <a:lnTo>
                        <a:pt x="22" y="3568"/>
                      </a:lnTo>
                      <a:lnTo>
                        <a:pt x="32" y="3602"/>
                      </a:lnTo>
                      <a:lnTo>
                        <a:pt x="42" y="3634"/>
                      </a:lnTo>
                      <a:lnTo>
                        <a:pt x="56" y="3666"/>
                      </a:lnTo>
                      <a:lnTo>
                        <a:pt x="70" y="3696"/>
                      </a:lnTo>
                      <a:lnTo>
                        <a:pt x="86" y="3728"/>
                      </a:lnTo>
                      <a:lnTo>
                        <a:pt x="102" y="3756"/>
                      </a:lnTo>
                      <a:lnTo>
                        <a:pt x="120" y="3786"/>
                      </a:lnTo>
                      <a:lnTo>
                        <a:pt x="140" y="3812"/>
                      </a:lnTo>
                      <a:lnTo>
                        <a:pt x="162" y="3840"/>
                      </a:lnTo>
                      <a:lnTo>
                        <a:pt x="184" y="3866"/>
                      </a:lnTo>
                      <a:lnTo>
                        <a:pt x="206" y="3890"/>
                      </a:lnTo>
                      <a:lnTo>
                        <a:pt x="232" y="3912"/>
                      </a:lnTo>
                      <a:lnTo>
                        <a:pt x="256" y="3936"/>
                      </a:lnTo>
                      <a:lnTo>
                        <a:pt x="284" y="3956"/>
                      </a:lnTo>
                      <a:lnTo>
                        <a:pt x="310" y="3976"/>
                      </a:lnTo>
                      <a:lnTo>
                        <a:pt x="340" y="3994"/>
                      </a:lnTo>
                      <a:lnTo>
                        <a:pt x="368" y="4010"/>
                      </a:lnTo>
                      <a:lnTo>
                        <a:pt x="400" y="4026"/>
                      </a:lnTo>
                      <a:lnTo>
                        <a:pt x="430" y="4040"/>
                      </a:lnTo>
                      <a:lnTo>
                        <a:pt x="462" y="4054"/>
                      </a:lnTo>
                      <a:lnTo>
                        <a:pt x="496" y="4064"/>
                      </a:lnTo>
                      <a:lnTo>
                        <a:pt x="528" y="4074"/>
                      </a:lnTo>
                      <a:lnTo>
                        <a:pt x="562" y="4082"/>
                      </a:lnTo>
                      <a:lnTo>
                        <a:pt x="598" y="4088"/>
                      </a:lnTo>
                      <a:lnTo>
                        <a:pt x="632" y="4092"/>
                      </a:lnTo>
                      <a:lnTo>
                        <a:pt x="668" y="4096"/>
                      </a:lnTo>
                      <a:lnTo>
                        <a:pt x="704" y="4096"/>
                      </a:lnTo>
                      <a:lnTo>
                        <a:pt x="704" y="4096"/>
                      </a:lnTo>
                      <a:lnTo>
                        <a:pt x="740" y="4096"/>
                      </a:lnTo>
                      <a:lnTo>
                        <a:pt x="776" y="4092"/>
                      </a:lnTo>
                      <a:lnTo>
                        <a:pt x="812" y="4088"/>
                      </a:lnTo>
                      <a:lnTo>
                        <a:pt x="846" y="4082"/>
                      </a:lnTo>
                      <a:lnTo>
                        <a:pt x="880" y="4074"/>
                      </a:lnTo>
                      <a:lnTo>
                        <a:pt x="914" y="4064"/>
                      </a:lnTo>
                      <a:lnTo>
                        <a:pt x="946" y="4054"/>
                      </a:lnTo>
                      <a:lnTo>
                        <a:pt x="978" y="4040"/>
                      </a:lnTo>
                      <a:lnTo>
                        <a:pt x="1010" y="4026"/>
                      </a:lnTo>
                      <a:lnTo>
                        <a:pt x="1040" y="4010"/>
                      </a:lnTo>
                      <a:lnTo>
                        <a:pt x="1068" y="3994"/>
                      </a:lnTo>
                      <a:lnTo>
                        <a:pt x="1098" y="3976"/>
                      </a:lnTo>
                      <a:lnTo>
                        <a:pt x="1126" y="3956"/>
                      </a:lnTo>
                      <a:lnTo>
                        <a:pt x="1152" y="3936"/>
                      </a:lnTo>
                      <a:lnTo>
                        <a:pt x="1178" y="3912"/>
                      </a:lnTo>
                      <a:lnTo>
                        <a:pt x="1202" y="3890"/>
                      </a:lnTo>
                      <a:lnTo>
                        <a:pt x="1226" y="3866"/>
                      </a:lnTo>
                      <a:lnTo>
                        <a:pt x="1248" y="3840"/>
                      </a:lnTo>
                      <a:lnTo>
                        <a:pt x="1268" y="3812"/>
                      </a:lnTo>
                      <a:lnTo>
                        <a:pt x="1288" y="3786"/>
                      </a:lnTo>
                      <a:lnTo>
                        <a:pt x="1306" y="3756"/>
                      </a:lnTo>
                      <a:lnTo>
                        <a:pt x="1324" y="3728"/>
                      </a:lnTo>
                      <a:lnTo>
                        <a:pt x="1338" y="3696"/>
                      </a:lnTo>
                      <a:lnTo>
                        <a:pt x="1352" y="3666"/>
                      </a:lnTo>
                      <a:lnTo>
                        <a:pt x="1366" y="3634"/>
                      </a:lnTo>
                      <a:lnTo>
                        <a:pt x="1376" y="3602"/>
                      </a:lnTo>
                      <a:lnTo>
                        <a:pt x="1386" y="3568"/>
                      </a:lnTo>
                      <a:lnTo>
                        <a:pt x="1394" y="3534"/>
                      </a:lnTo>
                      <a:lnTo>
                        <a:pt x="1400" y="3500"/>
                      </a:lnTo>
                      <a:lnTo>
                        <a:pt x="1404" y="3464"/>
                      </a:lnTo>
                      <a:lnTo>
                        <a:pt x="1408" y="3428"/>
                      </a:lnTo>
                      <a:lnTo>
                        <a:pt x="1408" y="3392"/>
                      </a:lnTo>
                      <a:lnTo>
                        <a:pt x="1408" y="3392"/>
                      </a:lnTo>
                      <a:lnTo>
                        <a:pt x="1408" y="3352"/>
                      </a:lnTo>
                      <a:lnTo>
                        <a:pt x="1404" y="3314"/>
                      </a:lnTo>
                      <a:lnTo>
                        <a:pt x="1398" y="3274"/>
                      </a:lnTo>
                      <a:lnTo>
                        <a:pt x="1392" y="3236"/>
                      </a:lnTo>
                      <a:lnTo>
                        <a:pt x="1382" y="3198"/>
                      </a:lnTo>
                      <a:lnTo>
                        <a:pt x="1370" y="3162"/>
                      </a:lnTo>
                      <a:lnTo>
                        <a:pt x="1356" y="3126"/>
                      </a:lnTo>
                      <a:lnTo>
                        <a:pt x="1342" y="3092"/>
                      </a:lnTo>
                      <a:lnTo>
                        <a:pt x="1324" y="3056"/>
                      </a:lnTo>
                      <a:lnTo>
                        <a:pt x="1304" y="3024"/>
                      </a:lnTo>
                      <a:lnTo>
                        <a:pt x="1284" y="2992"/>
                      </a:lnTo>
                      <a:lnTo>
                        <a:pt x="1260" y="2960"/>
                      </a:lnTo>
                      <a:lnTo>
                        <a:pt x="1236" y="2930"/>
                      </a:lnTo>
                      <a:lnTo>
                        <a:pt x="1210" y="2902"/>
                      </a:lnTo>
                      <a:lnTo>
                        <a:pt x="1182" y="2874"/>
                      </a:lnTo>
                      <a:lnTo>
                        <a:pt x="1152" y="2848"/>
                      </a:lnTo>
                      <a:lnTo>
                        <a:pt x="1152" y="284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:pPr defTabSz="967527" eaLnBrk="0" fontAlgn="base" hangingPunct="0">
                    <a:defRPr/>
                  </a:pPr>
                  <a:endParaRPr lang="zh-CN" altLang="en-US" sz="140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endParaRPr>
                </a:p>
              </p:txBody>
            </p:sp>
          </p:grp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02E6FEBB-8EFA-0DA3-2C10-CE74D0B13FF5}"/>
                  </a:ext>
                </a:extLst>
              </p:cNvPr>
              <p:cNvSpPr txBox="1"/>
              <p:nvPr/>
            </p:nvSpPr>
            <p:spPr>
              <a:xfrm>
                <a:off x="11327" y="5708"/>
                <a:ext cx="552" cy="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</a:t>
                </a:r>
              </a:p>
            </p:txBody>
          </p:sp>
        </p:grp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506ADC8-A099-252A-7289-09C0D1142FAC}"/>
                </a:ext>
              </a:extLst>
            </p:cNvPr>
            <p:cNvSpPr txBox="1"/>
            <p:nvPr/>
          </p:nvSpPr>
          <p:spPr>
            <a:xfrm>
              <a:off x="10691" y="8949"/>
              <a:ext cx="1494" cy="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</a:lstStyle>
            <a:p>
              <a:r>
                <a:rPr lang="zh-CN" altLang="en-US" dirty="0"/>
                <a:t>温度监测</a:t>
              </a:r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8CF813FB-F992-0EBF-55ED-05E67FA8A3F5}"/>
              </a:ext>
            </a:extLst>
          </p:cNvPr>
          <p:cNvSpPr txBox="1"/>
          <p:nvPr/>
        </p:nvSpPr>
        <p:spPr>
          <a:xfrm>
            <a:off x="6702120" y="5287618"/>
            <a:ext cx="247540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66" indent="-1523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独立的组电压模块采集整组UPS电池组电压，比多节电池电压逻辑累加更精准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A7F0E339-D146-23FD-20D1-5DE4C3CC8B9B}"/>
              </a:ext>
            </a:extLst>
          </p:cNvPr>
          <p:cNvSpPr txBox="1"/>
          <p:nvPr/>
        </p:nvSpPr>
        <p:spPr>
          <a:xfrm>
            <a:off x="9776010" y="5287618"/>
            <a:ext cx="19754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366" indent="-1523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高精度霍尔传感器，电流检测更精确</a:t>
            </a:r>
          </a:p>
        </p:txBody>
      </p:sp>
      <p:grpSp>
        <p:nvGrpSpPr>
          <p:cNvPr id="97" name="组合 44">
            <a:extLst>
              <a:ext uri="{FF2B5EF4-FFF2-40B4-BE49-F238E27FC236}">
                <a16:creationId xmlns:a16="http://schemas.microsoft.com/office/drawing/2014/main" id="{24B5A6E4-D261-84DF-AE88-22006A2623B9}"/>
              </a:ext>
            </a:extLst>
          </p:cNvPr>
          <p:cNvGrpSpPr/>
          <p:nvPr/>
        </p:nvGrpSpPr>
        <p:grpSpPr>
          <a:xfrm>
            <a:off x="5085333" y="1021495"/>
            <a:ext cx="2121924" cy="2075135"/>
            <a:chOff x="3885659" y="3988285"/>
            <a:chExt cx="1687619" cy="1683188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975572DC-7035-3DE3-CECA-A464C368E16F}"/>
                </a:ext>
              </a:extLst>
            </p:cNvPr>
            <p:cNvSpPr/>
            <p:nvPr/>
          </p:nvSpPr>
          <p:spPr bwMode="auto">
            <a:xfrm rot="6780130">
              <a:off x="3983911" y="4080250"/>
              <a:ext cx="1499925" cy="1499924"/>
            </a:xfrm>
            <a:prstGeom prst="ellips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39700">
                <a:srgbClr val="60B5CC">
                  <a:satMod val="175000"/>
                  <a:alpha val="4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square" lIns="96731" tIns="48366" rIns="96731" bIns="48366" numCol="1" rtlCol="0" anchor="t" anchorCtr="0" compatLnSpc="1">
              <a:noAutofit/>
            </a:bodyPr>
            <a:lstStyle/>
            <a:p>
              <a:pPr defTabSz="967527">
                <a:buClr>
                  <a:srgbClr val="CC9900"/>
                </a:buClr>
                <a:buFont typeface="Wingdings" panose="05000000000000000000" pitchFamily="2" charset="2"/>
                <a:buChar char="n"/>
                <a:defRPr/>
              </a:pPr>
              <a:endParaRPr lang="zh-CN" altLang="en-US" sz="14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4CB4F1FF-40CC-9978-8BF0-4161C4EF0C3E}"/>
                </a:ext>
              </a:extLst>
            </p:cNvPr>
            <p:cNvSpPr>
              <a:spLocks noChangeAspect="1"/>
            </p:cNvSpPr>
            <p:nvPr/>
          </p:nvSpPr>
          <p:spPr>
            <a:xfrm rot="480130">
              <a:off x="3893363" y="3991557"/>
              <a:ext cx="1679915" cy="1679916"/>
            </a:xfrm>
            <a:prstGeom prst="arc">
              <a:avLst>
                <a:gd name="adj1" fmla="val 15931186"/>
                <a:gd name="adj2" fmla="val 21212212"/>
              </a:avLst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83092">
                <a:defRPr/>
              </a:pPr>
              <a:endParaRPr lang="zh-CN" altLang="en-US" sz="14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C5D13A5D-7CE2-DA0C-9505-6C468D160C41}"/>
                </a:ext>
              </a:extLst>
            </p:cNvPr>
            <p:cNvSpPr>
              <a:spLocks noChangeAspect="1"/>
            </p:cNvSpPr>
            <p:nvPr/>
          </p:nvSpPr>
          <p:spPr>
            <a:xfrm rot="480130" flipH="1" flipV="1">
              <a:off x="3885659" y="3988285"/>
              <a:ext cx="1679915" cy="1679916"/>
            </a:xfrm>
            <a:prstGeom prst="arc">
              <a:avLst>
                <a:gd name="adj1" fmla="val 15931186"/>
                <a:gd name="adj2" fmla="val 21212212"/>
              </a:avLst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83092">
                <a:defRPr/>
              </a:pPr>
              <a:endParaRPr lang="zh-CN" altLang="en-US" sz="1400" kern="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101" name="图片 100" descr="4_1-Arrow">
            <a:extLst>
              <a:ext uri="{FF2B5EF4-FFF2-40B4-BE49-F238E27FC236}">
                <a16:creationId xmlns:a16="http://schemas.microsoft.com/office/drawing/2014/main" id="{BC62E9A2-D90D-F943-265D-C9E34812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/>
          <a:srcRect r="-24452"/>
          <a:stretch>
            <a:fillRect/>
          </a:stretch>
        </p:blipFill>
        <p:spPr bwMode="auto">
          <a:xfrm rot="5400000" flipH="1">
            <a:off x="5749861" y="-607153"/>
            <a:ext cx="968910" cy="7282276"/>
          </a:xfrm>
          <a:custGeom>
            <a:avLst/>
            <a:gdLst>
              <a:gd name="connsiteX0" fmla="*/ 2084342 w 2594009"/>
              <a:gd name="connsiteY0" fmla="*/ 2548777 h 3886200"/>
              <a:gd name="connsiteX1" fmla="*/ 2085503 w 2594009"/>
              <a:gd name="connsiteY1" fmla="*/ 2548660 h 3886200"/>
              <a:gd name="connsiteX2" fmla="*/ 2594009 w 2594009"/>
              <a:gd name="connsiteY2" fmla="*/ 1924743 h 3886200"/>
              <a:gd name="connsiteX3" fmla="*/ 2085503 w 2594009"/>
              <a:gd name="connsiteY3" fmla="*/ 1300827 h 3886200"/>
              <a:gd name="connsiteX4" fmla="*/ 2084342 w 2594009"/>
              <a:gd name="connsiteY4" fmla="*/ 1300710 h 3886200"/>
              <a:gd name="connsiteX5" fmla="*/ 0 w 2594009"/>
              <a:gd name="connsiteY5" fmla="*/ 3886200 h 3886200"/>
              <a:gd name="connsiteX6" fmla="*/ 2084342 w 2594009"/>
              <a:gd name="connsiteY6" fmla="*/ 3886200 h 3886200"/>
              <a:gd name="connsiteX7" fmla="*/ 2084342 w 2594009"/>
              <a:gd name="connsiteY7" fmla="*/ 2548777 h 3886200"/>
              <a:gd name="connsiteX8" fmla="*/ 1957154 w 2594009"/>
              <a:gd name="connsiteY8" fmla="*/ 2561598 h 3886200"/>
              <a:gd name="connsiteX9" fmla="*/ 1320299 w 2594009"/>
              <a:gd name="connsiteY9" fmla="*/ 1924743 h 3886200"/>
              <a:gd name="connsiteX10" fmla="*/ 1957154 w 2594009"/>
              <a:gd name="connsiteY10" fmla="*/ 1287888 h 3886200"/>
              <a:gd name="connsiteX11" fmla="*/ 2084342 w 2594009"/>
              <a:gd name="connsiteY11" fmla="*/ 1300710 h 3886200"/>
              <a:gd name="connsiteX12" fmla="*/ 2084342 w 2594009"/>
              <a:gd name="connsiteY12" fmla="*/ 0 h 3886200"/>
              <a:gd name="connsiteX13" fmla="*/ 0 w 2594009"/>
              <a:gd name="connsiteY13" fmla="*/ 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94009" h="3886200">
                <a:moveTo>
                  <a:pt x="2084342" y="2548777"/>
                </a:moveTo>
                <a:lnTo>
                  <a:pt x="2085503" y="2548660"/>
                </a:lnTo>
                <a:cubicBezTo>
                  <a:pt x="2375707" y="2489275"/>
                  <a:pt x="2594009" y="2232503"/>
                  <a:pt x="2594009" y="1924743"/>
                </a:cubicBezTo>
                <a:cubicBezTo>
                  <a:pt x="2594009" y="1616984"/>
                  <a:pt x="2375707" y="1360211"/>
                  <a:pt x="2085503" y="1300827"/>
                </a:cubicBezTo>
                <a:lnTo>
                  <a:pt x="2084342" y="1300710"/>
                </a:lnTo>
                <a:close/>
                <a:moveTo>
                  <a:pt x="0" y="3886200"/>
                </a:moveTo>
                <a:lnTo>
                  <a:pt x="2084342" y="3886200"/>
                </a:lnTo>
                <a:lnTo>
                  <a:pt x="2084342" y="2548777"/>
                </a:lnTo>
                <a:lnTo>
                  <a:pt x="1957154" y="2561598"/>
                </a:lnTo>
                <a:cubicBezTo>
                  <a:pt x="1605429" y="2561598"/>
                  <a:pt x="1320299" y="2276468"/>
                  <a:pt x="1320299" y="1924743"/>
                </a:cubicBezTo>
                <a:cubicBezTo>
                  <a:pt x="1320299" y="1573018"/>
                  <a:pt x="1605429" y="1287888"/>
                  <a:pt x="1957154" y="1287888"/>
                </a:cubicBezTo>
                <a:lnTo>
                  <a:pt x="2084342" y="1300710"/>
                </a:lnTo>
                <a:lnTo>
                  <a:pt x="2084342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图片 3" descr="机房监控">
            <a:extLst>
              <a:ext uri="{FF2B5EF4-FFF2-40B4-BE49-F238E27FC236}">
                <a16:creationId xmlns:a16="http://schemas.microsoft.com/office/drawing/2014/main" id="{E0BCB269-2979-8B17-BC53-22049A831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533" y="2022073"/>
            <a:ext cx="1249100" cy="61346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id="{47312C30-F535-3FEB-4B5A-147BE4B83930}"/>
              </a:ext>
            </a:extLst>
          </p:cNvPr>
          <p:cNvSpPr/>
          <p:nvPr/>
        </p:nvSpPr>
        <p:spPr>
          <a:xfrm>
            <a:off x="494098" y="5287618"/>
            <a:ext cx="26796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66" indent="-1523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采用双耳垫片设计，提高内阻测试精度</a:t>
            </a:r>
          </a:p>
          <a:p>
            <a:pPr marL="152366" indent="-1523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内阻使用</a:t>
            </a:r>
            <a:r>
              <a:rPr lang="zh-CN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低功耗的脉冲式放电测量法，保障电池运行安全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B66EF809-260C-DE7E-DA1B-C0F77B37D3C6}"/>
              </a:ext>
            </a:extLst>
          </p:cNvPr>
          <p:cNvSpPr/>
          <p:nvPr/>
        </p:nvSpPr>
        <p:spPr>
          <a:xfrm>
            <a:off x="3213505" y="5287618"/>
            <a:ext cx="34099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66" indent="-1523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内置半导体芯片温度传感器，极柱式测温，提高测量精度且无寿命容差问题</a:t>
            </a:r>
          </a:p>
          <a:p>
            <a:pPr marL="152366" indent="-1523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热失控监测，采用比对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5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秒前后温升变化率，进行热失控预警。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A11996C1-30CA-5DA6-88D2-AC2AFFFECCE1}"/>
              </a:ext>
            </a:extLst>
          </p:cNvPr>
          <p:cNvSpPr txBox="1"/>
          <p:nvPr/>
        </p:nvSpPr>
        <p:spPr>
          <a:xfrm>
            <a:off x="3531861" y="3018188"/>
            <a:ext cx="540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内阻监测是最有效揭示电池性能特性和老化趋势的方法，多维度全面监测蓄电池健康状态，提前预知电池恶化趋势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D11AE80B-99AB-5B8F-EB26-4A802ACF63CB}"/>
              </a:ext>
            </a:extLst>
          </p:cNvPr>
          <p:cNvSpPr txBox="1"/>
          <p:nvPr/>
        </p:nvSpPr>
        <p:spPr>
          <a:xfrm>
            <a:off x="5538943" y="1515782"/>
            <a:ext cx="1125782" cy="313144"/>
          </a:xfrm>
          <a:prstGeom prst="rect">
            <a:avLst/>
          </a:prstGeom>
          <a:noFill/>
        </p:spPr>
        <p:txBody>
          <a:bodyPr wrap="square" lIns="96757" tIns="48378" rIns="96757" bIns="48378" rtlCol="0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8800">
                <a:solidFill>
                  <a:schemeClr val="bg1"/>
                </a:solidFill>
                <a:latin typeface="Huawei Script Regular" pitchFamily="50" charset="0"/>
                <a:ea typeface="+mj-ea"/>
                <a:cs typeface="Calibri" panose="020F0502020204030204" charset="0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ea"/>
              </a:rPr>
              <a:t>多维度监测</a:t>
            </a:r>
          </a:p>
        </p:txBody>
      </p:sp>
    </p:spTree>
    <p:extLst>
      <p:ext uri="{BB962C8B-B14F-4D97-AF65-F5344CB8AC3E}">
        <p14:creationId xmlns:p14="http://schemas.microsoft.com/office/powerpoint/2010/main" val="2011526508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131389" y="114620"/>
            <a:ext cx="11762263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0" dirty="0">
                <a:sym typeface="+mn-ea"/>
              </a:rPr>
              <a:t>XBM</a:t>
            </a:r>
            <a:r>
              <a:rPr lang="zh-CN" altLang="en-US" sz="3200" b="0" dirty="0">
                <a:sym typeface="+mn-ea"/>
              </a:rPr>
              <a:t>蓄电池监测产品参数</a:t>
            </a: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4" y="164994"/>
            <a:ext cx="1939448" cy="52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E2A3B8E-951D-A2CE-9E6C-F7054316F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99249"/>
              </p:ext>
            </p:extLst>
          </p:nvPr>
        </p:nvGraphicFramePr>
        <p:xfrm>
          <a:off x="5943599" y="896981"/>
          <a:ext cx="5257801" cy="3098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9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8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4766">
                <a:tc gridSpan="3"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2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905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产品型号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XBM-R2100-H-T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XBM-R2100-L-T</a:t>
                      </a:r>
                      <a:endParaRPr lang="zh-CN" alt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9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电压测量范围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5.00V~15.00V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0.9V~2.75V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9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电压测量精度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±0.1%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9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阻抗测量范围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0.001~100mΩ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9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阻抗测量精度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±2%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9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温度测量范围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-40~60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℃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9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温度测量精度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±1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℃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9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可测电池节数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节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9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支持通讯接口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RJ11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9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工作电压范围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5V~25V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0.9V~4.0V</a:t>
                      </a:r>
                      <a:endParaRPr lang="zh-CN" alt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9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尺寸</a:t>
                      </a:r>
                      <a:r>
                        <a:rPr lang="en-US" alt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(mm</a:t>
                      </a:r>
                      <a:r>
                        <a:rPr lang="zh-CN" alt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）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66.5mm *51.5 mm *24mm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AA93D3-1680-FAAA-23E5-A77AF15BF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642771"/>
              </p:ext>
            </p:extLst>
          </p:nvPr>
        </p:nvGraphicFramePr>
        <p:xfrm>
          <a:off x="378459" y="896381"/>
          <a:ext cx="5469890" cy="3090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5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3696">
                <a:tc gridSpan="2"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2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1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宋体" panose="02010600030101010101" pitchFamily="2" charset="-122"/>
                        </a:rPr>
                        <a:t>产品型号</a:t>
                      </a:r>
                      <a:endParaRPr lang="zh-CN" alt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XBM-G3000</a:t>
                      </a:r>
                      <a:endParaRPr lang="zh-CN" alt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CPU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处理器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ARM926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处理器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操作系统支持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Linux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操作系统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内存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DDR2 64MB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存储器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256MB NANDFLASH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串口</a:t>
                      </a:r>
                      <a:r>
                        <a:rPr lang="en-US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RS485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路，</a:t>
                      </a: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RJ45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DO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数字量输出接口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路</a:t>
                      </a: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DO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</a:t>
                      </a: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RJ45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，为继电器干接点输出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以太网接口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100M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以太网接口，</a:t>
                      </a: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RJ45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USB</a:t>
                      </a: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口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路</a:t>
                      </a: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USB2.0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额定工作电压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85V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～</a:t>
                      </a: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264VAC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；（</a:t>
                      </a: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47~63HZ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）</a:t>
                      </a:r>
                      <a:r>
                        <a:rPr lang="zh-CN" alt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；</a:t>
                      </a: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120V~373V DC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；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18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尺寸（</a:t>
                      </a: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mm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）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440mm*150mm*44mm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（单边挂耳宽度为</a:t>
                      </a: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24mm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）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56511" marR="56511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AB0EDB2-8AA9-747A-0408-466903F06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89" y="964729"/>
            <a:ext cx="991632" cy="72497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093942E-0AB1-4278-3C54-95387C63D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234781"/>
              </p:ext>
            </p:extLst>
          </p:nvPr>
        </p:nvGraphicFramePr>
        <p:xfrm>
          <a:off x="359410" y="4012985"/>
          <a:ext cx="5479415" cy="20594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601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7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产品</a:t>
                      </a:r>
                      <a:r>
                        <a:rPr lang="zh-CN" alt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型号</a:t>
                      </a:r>
                      <a:endParaRPr lang="zh-CN" alt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XBM-I2100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2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传感器输入电压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12V 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（由智能网关提供）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70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solidFill>
                            <a:schemeClr val="lt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测量通道数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单通道电流或双通道电流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70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solidFill>
                            <a:schemeClr val="lt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电流测量范围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0~±1000A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（可选择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100A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、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200A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、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300A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、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500A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、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1000A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五种）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23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solidFill>
                            <a:schemeClr val="lt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电流测量精度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±1% F.S.</a:t>
                      </a:r>
                      <a:endParaRPr lang="zh-CN" sz="1000" b="0" kern="100" dirty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2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模块尺寸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66.3mm *51.2 mm *26mm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E66469C9-44D9-91AC-D9E3-5CCBA4973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00" y="4084187"/>
            <a:ext cx="907610" cy="688271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1F9115D-4A3C-98A1-085D-3C879788B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73477"/>
              </p:ext>
            </p:extLst>
          </p:nvPr>
        </p:nvGraphicFramePr>
        <p:xfrm>
          <a:off x="5902960" y="4012985"/>
          <a:ext cx="5298440" cy="2462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1957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833">
                <a:tc>
                  <a:txBody>
                    <a:bodyPr/>
                    <a:lstStyle/>
                    <a:p>
                      <a:pPr indent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产品</a:t>
                      </a: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型号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XBM-I2100-V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4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传感器输入电压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12V </a:t>
                      </a: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（由智能网关提供）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6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solidFill>
                            <a:schemeClr val="lt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电流测量范围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0~±1000A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（可选择的霍尔传感器有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100A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、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200A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、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300A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、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500A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、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1000A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五种）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3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solidFill>
                            <a:schemeClr val="lt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电流测量精度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±1% F.S.</a:t>
                      </a:r>
                      <a:endParaRPr lang="zh-CN" sz="1000" b="0" kern="100" dirty="0">
                        <a:solidFill>
                          <a:schemeClr val="dk1"/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8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电压测量范围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0~±1000V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（可选择的组电压传感器有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100V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、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700V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、</a:t>
                      </a:r>
                      <a:r>
                        <a:rPr lang="en-US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1000V</a:t>
                      </a:r>
                      <a:r>
                        <a:rPr lang="zh-CN" sz="1000" b="0" kern="100" dirty="0">
                          <a:solidFill>
                            <a:schemeClr val="dk1"/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三种）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4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组电压测量精度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±0.5% F.S.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4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0" kern="1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模块尺寸</a:t>
                      </a:r>
                      <a:endParaRPr lang="zh-CN" sz="1000" b="0" kern="10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66.3mm *51.2 mm *26mm</a:t>
                      </a:r>
                      <a:endParaRPr lang="zh-CN" sz="1000" b="0" kern="100" dirty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A768CE34-4268-555B-050A-6B3EBD37E2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08" y="4084453"/>
            <a:ext cx="852448" cy="6464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B5C066C-010E-CE22-4201-CEA90F2BD7AE}"/>
              </a:ext>
            </a:extLst>
          </p:cNvPr>
          <p:cNvSpPr txBox="1"/>
          <p:nvPr/>
        </p:nvSpPr>
        <p:spPr>
          <a:xfrm>
            <a:off x="359410" y="1090642"/>
            <a:ext cx="1153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智能网关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8ED899-5AF0-34CB-235E-66C312B8488A}"/>
              </a:ext>
            </a:extLst>
          </p:cNvPr>
          <p:cNvSpPr txBox="1"/>
          <p:nvPr/>
        </p:nvSpPr>
        <p:spPr>
          <a:xfrm>
            <a:off x="5875304" y="1090642"/>
            <a:ext cx="1636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内阻采集模块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4B3B1B-4AE6-1D53-139F-8BC6E85CF59C}"/>
              </a:ext>
            </a:extLst>
          </p:cNvPr>
          <p:cNvSpPr txBox="1"/>
          <p:nvPr/>
        </p:nvSpPr>
        <p:spPr>
          <a:xfrm>
            <a:off x="295275" y="4243185"/>
            <a:ext cx="1636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电流采集模块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8FCDB4-F12E-7009-B44E-3DE91DE3F39F}"/>
              </a:ext>
            </a:extLst>
          </p:cNvPr>
          <p:cNvSpPr txBox="1"/>
          <p:nvPr/>
        </p:nvSpPr>
        <p:spPr>
          <a:xfrm>
            <a:off x="5902960" y="4243185"/>
            <a:ext cx="1820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组电压采集模块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777BBC-F724-5661-3043-6C644A7CF7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3" b="18298"/>
          <a:stretch/>
        </p:blipFill>
        <p:spPr>
          <a:xfrm>
            <a:off x="2321298" y="898206"/>
            <a:ext cx="2597765" cy="7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91134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131389" y="114620"/>
            <a:ext cx="11762263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b="0" dirty="0">
                <a:sym typeface="+mn-ea"/>
              </a:rPr>
              <a:t>环境监测产品</a:t>
            </a: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4" y="164994"/>
            <a:ext cx="1939448" cy="52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ED4B663-C566-F8A6-53AF-EF799FF7787B}"/>
              </a:ext>
            </a:extLst>
          </p:cNvPr>
          <p:cNvGrpSpPr/>
          <p:nvPr/>
        </p:nvGrpSpPr>
        <p:grpSpPr>
          <a:xfrm>
            <a:off x="-6350" y="852318"/>
            <a:ext cx="9680206" cy="5746602"/>
            <a:chOff x="65650" y="844698"/>
            <a:chExt cx="9680206" cy="574660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724EBA7-6169-56C0-D9B5-A072416D0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602"/>
            <a:stretch/>
          </p:blipFill>
          <p:spPr>
            <a:xfrm>
              <a:off x="65650" y="844698"/>
              <a:ext cx="9680206" cy="279004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FC383EB-D586-08E4-47E8-5B15BDC9C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1116" y="2044058"/>
              <a:ext cx="879838" cy="94441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C1E9B2E-8BA3-CD4F-AB7F-B3CC738EEA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833"/>
            <a:stretch/>
          </p:blipFill>
          <p:spPr>
            <a:xfrm>
              <a:off x="65650" y="3634740"/>
              <a:ext cx="9680206" cy="2956560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29955AA-5C2A-C5C0-E85A-E8A80D43EE5A}"/>
              </a:ext>
            </a:extLst>
          </p:cNvPr>
          <p:cNvSpPr/>
          <p:nvPr/>
        </p:nvSpPr>
        <p:spPr>
          <a:xfrm>
            <a:off x="9490869" y="1267152"/>
            <a:ext cx="2551661" cy="3610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66" indent="-1523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机柜内温度传感器、温度巡检仪、机柜温湿度传感器均支持磁吸安装，现场实施更高效便捷；</a:t>
            </a:r>
          </a:p>
          <a:p>
            <a:pPr marL="152366" indent="-1523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环境温湿度、机柜温湿度传感器均支持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LCD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展示，数显更大更直观。</a:t>
            </a:r>
          </a:p>
          <a:p>
            <a:pPr marL="152366" indent="-15236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针对机柜温湿度检测的场景，采集器供电功率不足时，亦可采用机架式电源模块给传感器供电。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E17BC2-3EB1-8D21-6FD1-0645B6AC32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17" y="2051678"/>
            <a:ext cx="968604" cy="979019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F3A6A9A-B659-975A-B360-9F3E5732D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111570"/>
              </p:ext>
            </p:extLst>
          </p:nvPr>
        </p:nvGraphicFramePr>
        <p:xfrm>
          <a:off x="265047" y="1236319"/>
          <a:ext cx="3295302" cy="23423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6596">
                  <a:extLst>
                    <a:ext uri="{9D8B030D-6E8A-4147-A177-3AD203B41FA5}">
                      <a16:colId xmlns:a16="http://schemas.microsoft.com/office/drawing/2014/main" val="1427020577"/>
                    </a:ext>
                  </a:extLst>
                </a:gridCol>
                <a:gridCol w="2348706">
                  <a:extLst>
                    <a:ext uri="{9D8B030D-6E8A-4147-A177-3AD203B41FA5}">
                      <a16:colId xmlns:a16="http://schemas.microsoft.com/office/drawing/2014/main" val="807616090"/>
                    </a:ext>
                  </a:extLst>
                </a:gridCol>
              </a:tblGrid>
              <a:tr h="10770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型号</a:t>
                      </a:r>
                    </a:p>
                  </a:txBody>
                  <a:tcPr marL="68580" marR="68580" marT="0" marB="0" anchor="ctr">
                    <a:solidFill>
                      <a:srgbClr val="4EB4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TH-09</a:t>
                      </a:r>
                      <a:endParaRPr lang="zh-CN" sz="7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4EB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398662"/>
                  </a:ext>
                </a:extLst>
              </a:tr>
              <a:tr h="10770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输入电压范围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DC5V~16V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（典型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DC12V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451741"/>
                  </a:ext>
                </a:extLst>
              </a:tr>
              <a:tr h="229208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测量范围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温度：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-40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℃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~130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℃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湿度：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0~100%RH</a:t>
                      </a:r>
                      <a:endParaRPr lang="zh-CN" altLang="en-US" sz="7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7786304"/>
                  </a:ext>
                </a:extLst>
              </a:tr>
              <a:tr h="229208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测量精度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温度：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±0.5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℃ 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湿度：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±3%RH </a:t>
                      </a:r>
                      <a:endParaRPr lang="zh-CN" altLang="en-US" sz="7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7285597"/>
                  </a:ext>
                </a:extLst>
              </a:tr>
              <a:tr h="35070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LCD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显示范围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温度：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 -40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℃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~99.99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℃</a:t>
                      </a:r>
                    </a:p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湿度： 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0~99.99%RH</a:t>
                      </a:r>
                      <a:endParaRPr lang="zh-CN" altLang="en-US" sz="7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露点温度：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0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℃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~99.99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℃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331035"/>
                  </a:ext>
                </a:extLst>
              </a:tr>
              <a:tr h="10770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通讯方式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RS485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输出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6529830"/>
                  </a:ext>
                </a:extLst>
              </a:tr>
              <a:tr h="10770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按键类型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电容感应式触摸按键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8080435"/>
                  </a:ext>
                </a:extLst>
              </a:tr>
              <a:tr h="10770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尺寸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86mm*86mm*25mm</a:t>
                      </a:r>
                      <a:endParaRPr lang="zh-CN" altLang="en-US" sz="700" kern="1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7083459"/>
                  </a:ext>
                </a:extLst>
              </a:tr>
              <a:tr h="10770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重量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主体：约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200g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（底座：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50g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645924"/>
                  </a:ext>
                </a:extLst>
              </a:tr>
              <a:tr h="10770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材料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ABS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树脂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6717320"/>
                  </a:ext>
                </a:extLst>
              </a:tr>
              <a:tr h="10770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有效工作面积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20~30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㎡</a:t>
                      </a:r>
                      <a:r>
                        <a:rPr 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/</a:t>
                      </a: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只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3464204"/>
                  </a:ext>
                </a:extLst>
              </a:tr>
              <a:tr h="10770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安装方式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700" kern="1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室内墙面安装，天花板吸顶安装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9521664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6FA91C89-2F1D-3D39-FD9B-5D7195DD0F0E}"/>
              </a:ext>
            </a:extLst>
          </p:cNvPr>
          <p:cNvSpPr/>
          <p:nvPr/>
        </p:nvSpPr>
        <p:spPr>
          <a:xfrm>
            <a:off x="305290" y="933284"/>
            <a:ext cx="1757707" cy="22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2BEE83F7-3C99-A0CC-9085-CCCAF8984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028" y="831222"/>
            <a:ext cx="23988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40A5CD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TH-09</a:t>
            </a:r>
            <a:r>
              <a:rPr lang="zh-CN" altLang="en-US" sz="1600" b="1" dirty="0">
                <a:solidFill>
                  <a:srgbClr val="40A5CD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温湿度传感器</a:t>
            </a:r>
          </a:p>
        </p:txBody>
      </p:sp>
    </p:spTree>
    <p:extLst>
      <p:ext uri="{BB962C8B-B14F-4D97-AF65-F5344CB8AC3E}">
        <p14:creationId xmlns:p14="http://schemas.microsoft.com/office/powerpoint/2010/main" val="949127018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131389" y="114620"/>
            <a:ext cx="11762263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b="0" dirty="0">
                <a:sym typeface="+mn-ea"/>
              </a:rPr>
              <a:t>漏水监测产品</a:t>
            </a: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4" y="164994"/>
            <a:ext cx="1939448" cy="52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5139C9-C3BE-BCB2-89DE-7FD732E0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877" y="774594"/>
            <a:ext cx="9443285" cy="58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05514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131389" y="114620"/>
            <a:ext cx="11762263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0" dirty="0">
                <a:sym typeface="+mn-ea"/>
              </a:rPr>
              <a:t>U</a:t>
            </a:r>
            <a:r>
              <a:rPr lang="zh-CN" altLang="en-US" sz="3200" b="0" dirty="0">
                <a:sym typeface="+mn-ea"/>
              </a:rPr>
              <a:t>位资产管理产品</a:t>
            </a: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4" y="164994"/>
            <a:ext cx="1939448" cy="52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9">
            <a:extLst>
              <a:ext uri="{FF2B5EF4-FFF2-40B4-BE49-F238E27FC236}">
                <a16:creationId xmlns:a16="http://schemas.microsoft.com/office/drawing/2014/main" id="{64ABC394-504C-CBDC-8C1B-B3559E47EE09}"/>
              </a:ext>
            </a:extLst>
          </p:cNvPr>
          <p:cNvSpPr/>
          <p:nvPr/>
        </p:nvSpPr>
        <p:spPr>
          <a:xfrm>
            <a:off x="723900" y="3621694"/>
            <a:ext cx="2258261" cy="2236181"/>
          </a:xfrm>
          <a:prstGeom prst="roundRect">
            <a:avLst>
              <a:gd name="adj" fmla="val 1364"/>
            </a:avLst>
          </a:prstGeom>
          <a:solidFill>
            <a:srgbClr val="76D8A5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圆角矩形 20">
            <a:extLst>
              <a:ext uri="{FF2B5EF4-FFF2-40B4-BE49-F238E27FC236}">
                <a16:creationId xmlns:a16="http://schemas.microsoft.com/office/drawing/2014/main" id="{E8DF6641-7333-265A-8A02-7E02B5B209D2}"/>
              </a:ext>
            </a:extLst>
          </p:cNvPr>
          <p:cNvSpPr/>
          <p:nvPr/>
        </p:nvSpPr>
        <p:spPr>
          <a:xfrm>
            <a:off x="3401551" y="3621694"/>
            <a:ext cx="2434130" cy="2236181"/>
          </a:xfrm>
          <a:prstGeom prst="roundRect">
            <a:avLst>
              <a:gd name="adj" fmla="val 87"/>
            </a:avLst>
          </a:prstGeom>
          <a:solidFill>
            <a:schemeClr val="accent5">
              <a:lumMod val="60000"/>
              <a:lumOff val="40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圆角矩形 21">
            <a:extLst>
              <a:ext uri="{FF2B5EF4-FFF2-40B4-BE49-F238E27FC236}">
                <a16:creationId xmlns:a16="http://schemas.microsoft.com/office/drawing/2014/main" id="{1958A05E-AFF6-C517-5802-8EEBA731967B}"/>
              </a:ext>
            </a:extLst>
          </p:cNvPr>
          <p:cNvSpPr/>
          <p:nvPr/>
        </p:nvSpPr>
        <p:spPr>
          <a:xfrm>
            <a:off x="6271549" y="3621694"/>
            <a:ext cx="2434130" cy="2236181"/>
          </a:xfrm>
          <a:prstGeom prst="roundRect">
            <a:avLst>
              <a:gd name="adj" fmla="val 0"/>
            </a:avLst>
          </a:prstGeom>
          <a:solidFill>
            <a:srgbClr val="71E1E1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圆角矩形 129">
            <a:extLst>
              <a:ext uri="{FF2B5EF4-FFF2-40B4-BE49-F238E27FC236}">
                <a16:creationId xmlns:a16="http://schemas.microsoft.com/office/drawing/2014/main" id="{F06DBB0D-D9F8-B03D-B308-0DA6B3BD69C5}"/>
              </a:ext>
            </a:extLst>
          </p:cNvPr>
          <p:cNvSpPr/>
          <p:nvPr/>
        </p:nvSpPr>
        <p:spPr>
          <a:xfrm>
            <a:off x="9187851" y="3621694"/>
            <a:ext cx="2434130" cy="2236181"/>
          </a:xfrm>
          <a:prstGeom prst="roundRect">
            <a:avLst>
              <a:gd name="adj" fmla="val 2216"/>
            </a:avLst>
          </a:prstGeom>
          <a:solidFill>
            <a:schemeClr val="accent5">
              <a:lumMod val="7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圆角矩形 147">
            <a:extLst>
              <a:ext uri="{FF2B5EF4-FFF2-40B4-BE49-F238E27FC236}">
                <a16:creationId xmlns:a16="http://schemas.microsoft.com/office/drawing/2014/main" id="{F3FDA88D-F87C-922E-D09D-92CE070AA27F}"/>
              </a:ext>
            </a:extLst>
          </p:cNvPr>
          <p:cNvSpPr/>
          <p:nvPr/>
        </p:nvSpPr>
        <p:spPr>
          <a:xfrm>
            <a:off x="723064" y="3488344"/>
            <a:ext cx="2258261" cy="467045"/>
          </a:xfrm>
          <a:prstGeom prst="roundRect">
            <a:avLst>
              <a:gd name="adj" fmla="val 13291"/>
            </a:avLst>
          </a:prstGeom>
          <a:solidFill>
            <a:srgbClr val="76D8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圆角矩形 155">
            <a:extLst>
              <a:ext uri="{FF2B5EF4-FFF2-40B4-BE49-F238E27FC236}">
                <a16:creationId xmlns:a16="http://schemas.microsoft.com/office/drawing/2014/main" id="{DB3A2CAE-7EC6-7C0B-263F-D4E67802FCED}"/>
              </a:ext>
            </a:extLst>
          </p:cNvPr>
          <p:cNvSpPr/>
          <p:nvPr/>
        </p:nvSpPr>
        <p:spPr>
          <a:xfrm>
            <a:off x="3400715" y="3488344"/>
            <a:ext cx="2434130" cy="467045"/>
          </a:xfrm>
          <a:prstGeom prst="roundRect">
            <a:avLst>
              <a:gd name="adj" fmla="val 1329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圆角矩形 163">
            <a:extLst>
              <a:ext uri="{FF2B5EF4-FFF2-40B4-BE49-F238E27FC236}">
                <a16:creationId xmlns:a16="http://schemas.microsoft.com/office/drawing/2014/main" id="{EDDB9978-E16E-DE6E-905C-5C5CFEDDFFED}"/>
              </a:ext>
            </a:extLst>
          </p:cNvPr>
          <p:cNvSpPr/>
          <p:nvPr/>
        </p:nvSpPr>
        <p:spPr>
          <a:xfrm>
            <a:off x="6270713" y="3488344"/>
            <a:ext cx="2434130" cy="467045"/>
          </a:xfrm>
          <a:prstGeom prst="roundRect">
            <a:avLst>
              <a:gd name="adj" fmla="val 1533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圆角矩形 129">
            <a:extLst>
              <a:ext uri="{FF2B5EF4-FFF2-40B4-BE49-F238E27FC236}">
                <a16:creationId xmlns:a16="http://schemas.microsoft.com/office/drawing/2014/main" id="{0467B59A-D396-B78F-4A5F-6334DAA16531}"/>
              </a:ext>
            </a:extLst>
          </p:cNvPr>
          <p:cNvSpPr/>
          <p:nvPr/>
        </p:nvSpPr>
        <p:spPr>
          <a:xfrm>
            <a:off x="9187015" y="3488344"/>
            <a:ext cx="2434130" cy="467045"/>
          </a:xfrm>
          <a:prstGeom prst="roundRect">
            <a:avLst>
              <a:gd name="adj" fmla="val 1329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70C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9998FF40-856C-43BA-B746-B4846385F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205" y="3567978"/>
            <a:ext cx="14526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EIC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电子标签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D6772611-3856-9264-E34D-1E69CA6CD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4" y="4149969"/>
            <a:ext cx="18722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资产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ID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唯一标识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磁吸式接触连接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资产信息读写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0958153-A802-1088-E54E-AD6E623B0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467" y="3567978"/>
            <a:ext cx="15811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资产检测条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735C875-FCFE-E8FB-0A04-DA5D35D23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1110" y="4149969"/>
            <a:ext cx="18722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资产信息采集主体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柔性设计、磁吸安装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内置温度传感器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设备状态指示灯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CD3B26A-04A2-3358-A1FB-0E7023E9A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7149" y="3567978"/>
            <a:ext cx="16338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集中管理器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C53CD6A-4E27-4AEE-C050-9C28BF071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754" y="4149969"/>
            <a:ext cx="1872208" cy="107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环路式资产采集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多类型接口配置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双网双电设计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内置电源供电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B0669AD6-C097-DE9C-19D6-2DAFB134F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395" y="3567978"/>
            <a:ext cx="17359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资产管理系统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BCBB6AE3-DFDE-8E83-24C1-D63B5E0E3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7976" y="4149969"/>
            <a:ext cx="18722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资产全生命周期管理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资产盘点、定位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容量部署规划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资产营收分析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72E1AE3-666B-0F1A-2B5C-E93B845C6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16" y="1687115"/>
            <a:ext cx="2636443" cy="1534831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  <a:headEnd/>
            <a:tailEnd/>
          </a:ln>
          <a:effectLst>
            <a:softEdge rad="317500"/>
          </a:effectLst>
        </p:spPr>
      </p:pic>
      <p:pic>
        <p:nvPicPr>
          <p:cNvPr id="19" name="图片 18" descr="资产盘点交互-04">
            <a:extLst>
              <a:ext uri="{FF2B5EF4-FFF2-40B4-BE49-F238E27FC236}">
                <a16:creationId xmlns:a16="http://schemas.microsoft.com/office/drawing/2014/main" id="{E17536C4-686D-5E28-C5C6-E9458EA3D3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9" t="2281" b="9297"/>
          <a:stretch>
            <a:fillRect/>
          </a:stretch>
        </p:blipFill>
        <p:spPr>
          <a:xfrm>
            <a:off x="9227127" y="1645130"/>
            <a:ext cx="2335876" cy="1527596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  <a:headEnd/>
            <a:tailEnd/>
          </a:ln>
          <a:effectLst/>
        </p:spPr>
      </p:pic>
      <p:pic>
        <p:nvPicPr>
          <p:cNvPr id="20" name="图片 -2147482622" descr="rainbow a frontperspect">
            <a:extLst>
              <a:ext uri="{FF2B5EF4-FFF2-40B4-BE49-F238E27FC236}">
                <a16:creationId xmlns:a16="http://schemas.microsoft.com/office/drawing/2014/main" id="{206EBEDB-3A82-CF7A-995B-A16FE51026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62" t="8449" r="2505" b="10890"/>
          <a:stretch>
            <a:fillRect/>
          </a:stretch>
        </p:blipFill>
        <p:spPr>
          <a:xfrm>
            <a:off x="6099065" y="1794296"/>
            <a:ext cx="2549216" cy="1443696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  <a:headEnd/>
            <a:tailEnd/>
          </a:ln>
          <a:effectLst/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D90DCA4-5619-CB65-8D6E-55EA67036F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61" y="1663983"/>
            <a:ext cx="2470996" cy="1458638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  <a:headEnd/>
            <a:tailEnd/>
          </a:ln>
          <a:effectLst/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CD9794C-D52A-BFE1-978B-D10ABACF45CE}"/>
              </a:ext>
            </a:extLst>
          </p:cNvPr>
          <p:cNvSpPr/>
          <p:nvPr/>
        </p:nvSpPr>
        <p:spPr>
          <a:xfrm>
            <a:off x="194928" y="686237"/>
            <a:ext cx="59544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首创全国产化芯片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EIC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电子资产标签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位级资产管理设备</a:t>
            </a:r>
          </a:p>
        </p:txBody>
      </p:sp>
    </p:spTree>
    <p:extLst>
      <p:ext uri="{BB962C8B-B14F-4D97-AF65-F5344CB8AC3E}">
        <p14:creationId xmlns:p14="http://schemas.microsoft.com/office/powerpoint/2010/main" val="3871793513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131389" y="114620"/>
            <a:ext cx="11762263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0" dirty="0">
                <a:sym typeface="+mn-ea"/>
              </a:rPr>
              <a:t>U</a:t>
            </a:r>
            <a:r>
              <a:rPr lang="zh-CN" altLang="en-US" sz="3200" b="0" dirty="0">
                <a:sym typeface="+mn-ea"/>
              </a:rPr>
              <a:t>位资产管理产品</a:t>
            </a: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4" y="164994"/>
            <a:ext cx="1939448" cy="52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CA0850-5C34-7662-349A-C6F83C25A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2" y="783590"/>
            <a:ext cx="5267787" cy="61011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B4A1CD-F9D7-9652-C3F1-784CDD7DF5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06"/>
          <a:stretch/>
        </p:blipFill>
        <p:spPr>
          <a:xfrm>
            <a:off x="6012520" y="173990"/>
            <a:ext cx="5164336" cy="660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14201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131389" y="114620"/>
            <a:ext cx="11762263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b="0" dirty="0">
                <a:sym typeface="+mn-ea"/>
              </a:rPr>
              <a:t>信创及国产化适配</a:t>
            </a:r>
          </a:p>
        </p:txBody>
      </p:sp>
      <p:pic>
        <p:nvPicPr>
          <p:cNvPr id="2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4" y="164994"/>
            <a:ext cx="1939448" cy="52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Freeform 20">
            <a:extLst>
              <a:ext uri="{FF2B5EF4-FFF2-40B4-BE49-F238E27FC236}">
                <a16:creationId xmlns:a16="http://schemas.microsoft.com/office/drawing/2014/main" id="{E7A4A8C4-5E4A-2157-3544-DBA14CE238CC}"/>
              </a:ext>
            </a:extLst>
          </p:cNvPr>
          <p:cNvSpPr/>
          <p:nvPr/>
        </p:nvSpPr>
        <p:spPr bwMode="auto">
          <a:xfrm>
            <a:off x="4261722" y="2068783"/>
            <a:ext cx="1671597" cy="1670767"/>
          </a:xfrm>
          <a:custGeom>
            <a:avLst/>
            <a:gdLst/>
            <a:ahLst/>
            <a:cxnLst>
              <a:cxn ang="0">
                <a:pos x="982" y="0"/>
              </a:cxn>
              <a:cxn ang="0">
                <a:pos x="957" y="12"/>
              </a:cxn>
              <a:cxn ang="0">
                <a:pos x="719" y="251"/>
              </a:cxn>
              <a:cxn ang="0">
                <a:pos x="534" y="67"/>
              </a:cxn>
              <a:cxn ang="0">
                <a:pos x="504" y="55"/>
              </a:cxn>
              <a:cxn ang="0">
                <a:pos x="438" y="87"/>
              </a:cxn>
              <a:cxn ang="0">
                <a:pos x="49" y="476"/>
              </a:cxn>
              <a:cxn ang="0">
                <a:pos x="20" y="523"/>
              </a:cxn>
              <a:cxn ang="0">
                <a:pos x="29" y="572"/>
              </a:cxn>
              <a:cxn ang="0">
                <a:pos x="213" y="756"/>
              </a:cxn>
              <a:cxn ang="0">
                <a:pos x="15" y="955"/>
              </a:cxn>
              <a:cxn ang="0">
                <a:pos x="4" y="989"/>
              </a:cxn>
              <a:cxn ang="0">
                <a:pos x="36" y="1005"/>
              </a:cxn>
              <a:cxn ang="0">
                <a:pos x="956" y="1005"/>
              </a:cxn>
              <a:cxn ang="0">
                <a:pos x="1007" y="953"/>
              </a:cxn>
              <a:cxn ang="0">
                <a:pos x="1007" y="33"/>
              </a:cxn>
              <a:cxn ang="0">
                <a:pos x="982" y="0"/>
              </a:cxn>
            </a:cxnLst>
            <a:rect l="0" t="0" r="r" b="b"/>
            <a:pathLst>
              <a:path w="1007" h="1005">
                <a:moveTo>
                  <a:pt x="982" y="0"/>
                </a:moveTo>
                <a:cubicBezTo>
                  <a:pt x="974" y="0"/>
                  <a:pt x="966" y="4"/>
                  <a:pt x="957" y="12"/>
                </a:cubicBezTo>
                <a:cubicBezTo>
                  <a:pt x="719" y="251"/>
                  <a:pt x="719" y="251"/>
                  <a:pt x="719" y="251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27" y="59"/>
                  <a:pt x="516" y="55"/>
                  <a:pt x="504" y="55"/>
                </a:cubicBezTo>
                <a:cubicBezTo>
                  <a:pt x="482" y="55"/>
                  <a:pt x="458" y="67"/>
                  <a:pt x="438" y="87"/>
                </a:cubicBezTo>
                <a:cubicBezTo>
                  <a:pt x="49" y="476"/>
                  <a:pt x="49" y="476"/>
                  <a:pt x="49" y="476"/>
                </a:cubicBezTo>
                <a:cubicBezTo>
                  <a:pt x="35" y="490"/>
                  <a:pt x="24" y="507"/>
                  <a:pt x="20" y="523"/>
                </a:cubicBezTo>
                <a:cubicBezTo>
                  <a:pt x="14" y="543"/>
                  <a:pt x="17" y="561"/>
                  <a:pt x="29" y="572"/>
                </a:cubicBezTo>
                <a:cubicBezTo>
                  <a:pt x="213" y="756"/>
                  <a:pt x="213" y="756"/>
                  <a:pt x="213" y="756"/>
                </a:cubicBezTo>
                <a:cubicBezTo>
                  <a:pt x="15" y="955"/>
                  <a:pt x="15" y="955"/>
                  <a:pt x="15" y="955"/>
                </a:cubicBezTo>
                <a:cubicBezTo>
                  <a:pt x="0" y="970"/>
                  <a:pt x="2" y="983"/>
                  <a:pt x="4" y="989"/>
                </a:cubicBezTo>
                <a:cubicBezTo>
                  <a:pt x="7" y="995"/>
                  <a:pt x="14" y="1005"/>
                  <a:pt x="36" y="1005"/>
                </a:cubicBezTo>
                <a:cubicBezTo>
                  <a:pt x="956" y="1005"/>
                  <a:pt x="956" y="1005"/>
                  <a:pt x="956" y="1005"/>
                </a:cubicBezTo>
                <a:cubicBezTo>
                  <a:pt x="984" y="1005"/>
                  <a:pt x="1007" y="982"/>
                  <a:pt x="1007" y="953"/>
                </a:cubicBezTo>
                <a:cubicBezTo>
                  <a:pt x="1007" y="33"/>
                  <a:pt x="1007" y="33"/>
                  <a:pt x="1007" y="33"/>
                </a:cubicBezTo>
                <a:cubicBezTo>
                  <a:pt x="1007" y="9"/>
                  <a:pt x="994" y="0"/>
                  <a:pt x="982" y="0"/>
                </a:cubicBezTo>
                <a:close/>
              </a:path>
            </a:pathLst>
          </a:custGeom>
          <a:solidFill>
            <a:schemeClr val="accent1"/>
          </a:solidFill>
          <a:ln w="28575" cap="flat">
            <a:noFill/>
            <a:prstDash val="solid"/>
            <a:miter lim="800000"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121888" tIns="60944" rIns="121888" bIns="60944" numCol="1" anchor="t" anchorCtr="0" compatLnSpc="1"/>
          <a:lstStyle/>
          <a:p>
            <a:endParaRPr lang="en-US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5E65EB5A-F1AF-1976-982C-D46677F11F54}"/>
              </a:ext>
            </a:extLst>
          </p:cNvPr>
          <p:cNvSpPr/>
          <p:nvPr/>
        </p:nvSpPr>
        <p:spPr bwMode="auto">
          <a:xfrm>
            <a:off x="6096000" y="2072102"/>
            <a:ext cx="1673256" cy="1670767"/>
          </a:xfrm>
          <a:custGeom>
            <a:avLst/>
            <a:gdLst/>
            <a:ahLst/>
            <a:cxnLst>
              <a:cxn ang="0">
                <a:pos x="993" y="955"/>
              </a:cxn>
              <a:cxn ang="0">
                <a:pos x="788" y="750"/>
              </a:cxn>
              <a:cxn ang="0">
                <a:pos x="963" y="576"/>
              </a:cxn>
              <a:cxn ang="0">
                <a:pos x="972" y="527"/>
              </a:cxn>
              <a:cxn ang="0">
                <a:pos x="943" y="480"/>
              </a:cxn>
              <a:cxn ang="0">
                <a:pos x="554" y="91"/>
              </a:cxn>
              <a:cxn ang="0">
                <a:pos x="488" y="59"/>
              </a:cxn>
              <a:cxn ang="0">
                <a:pos x="457" y="71"/>
              </a:cxn>
              <a:cxn ang="0">
                <a:pos x="283" y="245"/>
              </a:cxn>
              <a:cxn ang="0">
                <a:pos x="50" y="12"/>
              </a:cxn>
              <a:cxn ang="0">
                <a:pos x="25" y="0"/>
              </a:cxn>
              <a:cxn ang="0">
                <a:pos x="0" y="33"/>
              </a:cxn>
              <a:cxn ang="0">
                <a:pos x="0" y="953"/>
              </a:cxn>
              <a:cxn ang="0">
                <a:pos x="52" y="1005"/>
              </a:cxn>
              <a:cxn ang="0">
                <a:pos x="972" y="1005"/>
              </a:cxn>
              <a:cxn ang="0">
                <a:pos x="1003" y="988"/>
              </a:cxn>
              <a:cxn ang="0">
                <a:pos x="993" y="955"/>
              </a:cxn>
            </a:cxnLst>
            <a:rect l="0" t="0" r="r" b="b"/>
            <a:pathLst>
              <a:path w="1008" h="1005">
                <a:moveTo>
                  <a:pt x="993" y="955"/>
                </a:moveTo>
                <a:cubicBezTo>
                  <a:pt x="788" y="750"/>
                  <a:pt x="788" y="750"/>
                  <a:pt x="788" y="750"/>
                </a:cubicBezTo>
                <a:cubicBezTo>
                  <a:pt x="963" y="576"/>
                  <a:pt x="963" y="576"/>
                  <a:pt x="963" y="576"/>
                </a:cubicBezTo>
                <a:cubicBezTo>
                  <a:pt x="974" y="564"/>
                  <a:pt x="978" y="546"/>
                  <a:pt x="972" y="527"/>
                </a:cubicBezTo>
                <a:cubicBezTo>
                  <a:pt x="967" y="510"/>
                  <a:pt x="957" y="494"/>
                  <a:pt x="943" y="480"/>
                </a:cubicBezTo>
                <a:cubicBezTo>
                  <a:pt x="554" y="91"/>
                  <a:pt x="554" y="91"/>
                  <a:pt x="554" y="91"/>
                </a:cubicBezTo>
                <a:cubicBezTo>
                  <a:pt x="534" y="71"/>
                  <a:pt x="509" y="59"/>
                  <a:pt x="488" y="59"/>
                </a:cubicBezTo>
                <a:cubicBezTo>
                  <a:pt x="476" y="59"/>
                  <a:pt x="465" y="63"/>
                  <a:pt x="457" y="71"/>
                </a:cubicBezTo>
                <a:cubicBezTo>
                  <a:pt x="283" y="245"/>
                  <a:pt x="283" y="245"/>
                  <a:pt x="283" y="245"/>
                </a:cubicBezTo>
                <a:cubicBezTo>
                  <a:pt x="50" y="12"/>
                  <a:pt x="50" y="12"/>
                  <a:pt x="50" y="12"/>
                </a:cubicBezTo>
                <a:cubicBezTo>
                  <a:pt x="42" y="4"/>
                  <a:pt x="33" y="0"/>
                  <a:pt x="25" y="0"/>
                </a:cubicBezTo>
                <a:cubicBezTo>
                  <a:pt x="13" y="0"/>
                  <a:pt x="0" y="8"/>
                  <a:pt x="0" y="33"/>
                </a:cubicBezTo>
                <a:cubicBezTo>
                  <a:pt x="0" y="953"/>
                  <a:pt x="0" y="953"/>
                  <a:pt x="0" y="953"/>
                </a:cubicBezTo>
                <a:cubicBezTo>
                  <a:pt x="0" y="982"/>
                  <a:pt x="23" y="1005"/>
                  <a:pt x="52" y="1005"/>
                </a:cubicBezTo>
                <a:cubicBezTo>
                  <a:pt x="972" y="1005"/>
                  <a:pt x="972" y="1005"/>
                  <a:pt x="972" y="1005"/>
                </a:cubicBezTo>
                <a:cubicBezTo>
                  <a:pt x="993" y="1005"/>
                  <a:pt x="1001" y="995"/>
                  <a:pt x="1003" y="988"/>
                </a:cubicBezTo>
                <a:cubicBezTo>
                  <a:pt x="1006" y="982"/>
                  <a:pt x="1008" y="970"/>
                  <a:pt x="993" y="9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 cap="flat">
            <a:noFill/>
            <a:prstDash val="solid"/>
            <a:miter lim="800000"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121888" tIns="60944" rIns="121888" bIns="60944" numCol="1" anchor="t" anchorCtr="0" compatLnSpc="1"/>
          <a:lstStyle/>
          <a:p>
            <a:endParaRPr lang="en-US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54AC3338-99B8-8581-EDC2-BBBED1816EFC}"/>
              </a:ext>
            </a:extLst>
          </p:cNvPr>
          <p:cNvSpPr/>
          <p:nvPr/>
        </p:nvSpPr>
        <p:spPr bwMode="auto">
          <a:xfrm>
            <a:off x="4255083" y="3908868"/>
            <a:ext cx="1671597" cy="1670767"/>
          </a:xfrm>
          <a:custGeom>
            <a:avLst/>
            <a:gdLst/>
            <a:ahLst/>
            <a:cxnLst>
              <a:cxn ang="0">
                <a:pos x="956" y="0"/>
              </a:cxn>
              <a:cxn ang="0">
                <a:pos x="36" y="0"/>
              </a:cxn>
              <a:cxn ang="0">
                <a:pos x="4" y="16"/>
              </a:cxn>
              <a:cxn ang="0">
                <a:pos x="15" y="50"/>
              </a:cxn>
              <a:cxn ang="0">
                <a:pos x="237" y="272"/>
              </a:cxn>
              <a:cxn ang="0">
                <a:pos x="47" y="462"/>
              </a:cxn>
              <a:cxn ang="0">
                <a:pos x="68" y="559"/>
              </a:cxn>
              <a:cxn ang="0">
                <a:pos x="456" y="948"/>
              </a:cxn>
              <a:cxn ang="0">
                <a:pos x="522" y="980"/>
              </a:cxn>
              <a:cxn ang="0">
                <a:pos x="522" y="980"/>
              </a:cxn>
              <a:cxn ang="0">
                <a:pos x="553" y="968"/>
              </a:cxn>
              <a:cxn ang="0">
                <a:pos x="743" y="778"/>
              </a:cxn>
              <a:cxn ang="0">
                <a:pos x="957" y="993"/>
              </a:cxn>
              <a:cxn ang="0">
                <a:pos x="982" y="1005"/>
              </a:cxn>
              <a:cxn ang="0">
                <a:pos x="1002" y="994"/>
              </a:cxn>
              <a:cxn ang="0">
                <a:pos x="1007" y="972"/>
              </a:cxn>
              <a:cxn ang="0">
                <a:pos x="1007" y="52"/>
              </a:cxn>
              <a:cxn ang="0">
                <a:pos x="956" y="0"/>
              </a:cxn>
            </a:cxnLst>
            <a:rect l="0" t="0" r="r" b="b"/>
            <a:pathLst>
              <a:path w="1007" h="1005">
                <a:moveTo>
                  <a:pt x="956" y="0"/>
                </a:moveTo>
                <a:cubicBezTo>
                  <a:pt x="36" y="0"/>
                  <a:pt x="36" y="0"/>
                  <a:pt x="36" y="0"/>
                </a:cubicBezTo>
                <a:cubicBezTo>
                  <a:pt x="14" y="0"/>
                  <a:pt x="7" y="10"/>
                  <a:pt x="4" y="16"/>
                </a:cubicBezTo>
                <a:cubicBezTo>
                  <a:pt x="2" y="22"/>
                  <a:pt x="0" y="35"/>
                  <a:pt x="15" y="50"/>
                </a:cubicBezTo>
                <a:cubicBezTo>
                  <a:pt x="237" y="272"/>
                  <a:pt x="237" y="272"/>
                  <a:pt x="237" y="272"/>
                </a:cubicBezTo>
                <a:cubicBezTo>
                  <a:pt x="47" y="462"/>
                  <a:pt x="47" y="462"/>
                  <a:pt x="47" y="462"/>
                </a:cubicBezTo>
                <a:cubicBezTo>
                  <a:pt x="26" y="484"/>
                  <a:pt x="34" y="526"/>
                  <a:pt x="68" y="559"/>
                </a:cubicBezTo>
                <a:cubicBezTo>
                  <a:pt x="456" y="948"/>
                  <a:pt x="456" y="948"/>
                  <a:pt x="456" y="948"/>
                </a:cubicBezTo>
                <a:cubicBezTo>
                  <a:pt x="476" y="968"/>
                  <a:pt x="501" y="980"/>
                  <a:pt x="522" y="980"/>
                </a:cubicBezTo>
                <a:cubicBezTo>
                  <a:pt x="522" y="980"/>
                  <a:pt x="522" y="980"/>
                  <a:pt x="522" y="980"/>
                </a:cubicBezTo>
                <a:cubicBezTo>
                  <a:pt x="534" y="980"/>
                  <a:pt x="545" y="976"/>
                  <a:pt x="553" y="968"/>
                </a:cubicBezTo>
                <a:cubicBezTo>
                  <a:pt x="743" y="778"/>
                  <a:pt x="743" y="778"/>
                  <a:pt x="743" y="778"/>
                </a:cubicBezTo>
                <a:cubicBezTo>
                  <a:pt x="957" y="993"/>
                  <a:pt x="957" y="993"/>
                  <a:pt x="957" y="993"/>
                </a:cubicBezTo>
                <a:cubicBezTo>
                  <a:pt x="966" y="1001"/>
                  <a:pt x="974" y="1005"/>
                  <a:pt x="982" y="1005"/>
                </a:cubicBezTo>
                <a:cubicBezTo>
                  <a:pt x="991" y="1005"/>
                  <a:pt x="998" y="1001"/>
                  <a:pt x="1002" y="994"/>
                </a:cubicBezTo>
                <a:cubicBezTo>
                  <a:pt x="1006" y="988"/>
                  <a:pt x="1007" y="981"/>
                  <a:pt x="1007" y="972"/>
                </a:cubicBezTo>
                <a:cubicBezTo>
                  <a:pt x="1007" y="52"/>
                  <a:pt x="1007" y="52"/>
                  <a:pt x="1007" y="52"/>
                </a:cubicBezTo>
                <a:cubicBezTo>
                  <a:pt x="1007" y="23"/>
                  <a:pt x="984" y="0"/>
                  <a:pt x="956" y="0"/>
                </a:cubicBezTo>
                <a:close/>
              </a:path>
            </a:pathLst>
          </a:custGeom>
          <a:solidFill>
            <a:schemeClr val="accent3"/>
          </a:solidFill>
          <a:ln w="28575" cap="flat">
            <a:noFill/>
            <a:prstDash val="solid"/>
            <a:miter lim="800000"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121888" tIns="60944" rIns="121888" bIns="60944" numCol="1" anchor="t" anchorCtr="0" compatLnSpc="1"/>
          <a:lstStyle/>
          <a:p>
            <a:endParaRPr lang="en-US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reeform 23">
            <a:extLst>
              <a:ext uri="{FF2B5EF4-FFF2-40B4-BE49-F238E27FC236}">
                <a16:creationId xmlns:a16="http://schemas.microsoft.com/office/drawing/2014/main" id="{503C2236-2AC3-7A4A-322A-F59164159FCA}"/>
              </a:ext>
            </a:extLst>
          </p:cNvPr>
          <p:cNvSpPr/>
          <p:nvPr/>
        </p:nvSpPr>
        <p:spPr bwMode="auto">
          <a:xfrm>
            <a:off x="6096000" y="3908868"/>
            <a:ext cx="1673256" cy="1670767"/>
          </a:xfrm>
          <a:custGeom>
            <a:avLst/>
            <a:gdLst/>
            <a:ahLst/>
            <a:cxnLst>
              <a:cxn ang="0">
                <a:pos x="1003" y="16"/>
              </a:cxn>
              <a:cxn ang="0">
                <a:pos x="972" y="0"/>
              </a:cxn>
              <a:cxn ang="0">
                <a:pos x="52" y="0"/>
              </a:cxn>
              <a:cxn ang="0">
                <a:pos x="0" y="52"/>
              </a:cxn>
              <a:cxn ang="0">
                <a:pos x="0" y="972"/>
              </a:cxn>
              <a:cxn ang="0">
                <a:pos x="25" y="1005"/>
              </a:cxn>
              <a:cxn ang="0">
                <a:pos x="50" y="993"/>
              </a:cxn>
              <a:cxn ang="0">
                <a:pos x="268" y="775"/>
              </a:cxn>
              <a:cxn ang="0">
                <a:pos x="455" y="962"/>
              </a:cxn>
              <a:cxn ang="0">
                <a:pos x="486" y="974"/>
              </a:cxn>
              <a:cxn ang="0">
                <a:pos x="551" y="942"/>
              </a:cxn>
              <a:cxn ang="0">
                <a:pos x="940" y="553"/>
              </a:cxn>
              <a:cxn ang="0">
                <a:pos x="960" y="457"/>
              </a:cxn>
              <a:cxn ang="0">
                <a:pos x="773" y="269"/>
              </a:cxn>
              <a:cxn ang="0">
                <a:pos x="993" y="50"/>
              </a:cxn>
              <a:cxn ang="0">
                <a:pos x="1003" y="16"/>
              </a:cxn>
            </a:cxnLst>
            <a:rect l="0" t="0" r="r" b="b"/>
            <a:pathLst>
              <a:path w="1008" h="1005">
                <a:moveTo>
                  <a:pt x="1003" y="16"/>
                </a:moveTo>
                <a:cubicBezTo>
                  <a:pt x="1001" y="10"/>
                  <a:pt x="993" y="0"/>
                  <a:pt x="97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23" y="0"/>
                  <a:pt x="0" y="23"/>
                  <a:pt x="0" y="52"/>
                </a:cubicBezTo>
                <a:cubicBezTo>
                  <a:pt x="0" y="972"/>
                  <a:pt x="0" y="972"/>
                  <a:pt x="0" y="972"/>
                </a:cubicBezTo>
                <a:cubicBezTo>
                  <a:pt x="0" y="996"/>
                  <a:pt x="13" y="1005"/>
                  <a:pt x="25" y="1005"/>
                </a:cubicBezTo>
                <a:cubicBezTo>
                  <a:pt x="33" y="1005"/>
                  <a:pt x="42" y="1001"/>
                  <a:pt x="50" y="993"/>
                </a:cubicBezTo>
                <a:cubicBezTo>
                  <a:pt x="268" y="775"/>
                  <a:pt x="268" y="775"/>
                  <a:pt x="268" y="775"/>
                </a:cubicBezTo>
                <a:cubicBezTo>
                  <a:pt x="455" y="962"/>
                  <a:pt x="455" y="962"/>
                  <a:pt x="455" y="962"/>
                </a:cubicBezTo>
                <a:cubicBezTo>
                  <a:pt x="463" y="970"/>
                  <a:pt x="473" y="974"/>
                  <a:pt x="486" y="974"/>
                </a:cubicBezTo>
                <a:cubicBezTo>
                  <a:pt x="507" y="974"/>
                  <a:pt x="531" y="962"/>
                  <a:pt x="551" y="942"/>
                </a:cubicBezTo>
                <a:cubicBezTo>
                  <a:pt x="940" y="553"/>
                  <a:pt x="940" y="553"/>
                  <a:pt x="940" y="553"/>
                </a:cubicBezTo>
                <a:cubicBezTo>
                  <a:pt x="973" y="520"/>
                  <a:pt x="982" y="478"/>
                  <a:pt x="960" y="457"/>
                </a:cubicBezTo>
                <a:cubicBezTo>
                  <a:pt x="773" y="269"/>
                  <a:pt x="773" y="269"/>
                  <a:pt x="773" y="269"/>
                </a:cubicBezTo>
                <a:cubicBezTo>
                  <a:pt x="993" y="50"/>
                  <a:pt x="993" y="50"/>
                  <a:pt x="993" y="50"/>
                </a:cubicBezTo>
                <a:cubicBezTo>
                  <a:pt x="1008" y="35"/>
                  <a:pt x="1006" y="22"/>
                  <a:pt x="1003" y="16"/>
                </a:cubicBezTo>
                <a:close/>
              </a:path>
            </a:pathLst>
          </a:custGeom>
          <a:solidFill>
            <a:srgbClr val="0070C0"/>
          </a:solidFill>
          <a:ln w="28575" cap="flat">
            <a:noFill/>
            <a:prstDash val="solid"/>
            <a:miter lim="800000"/>
          </a:ln>
          <a:effectLst>
            <a:outerShdw blurRad="203200" dist="1016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121888" tIns="60944" rIns="121888" bIns="60944" numCol="1" anchor="t" anchorCtr="0" compatLnSpc="1"/>
          <a:lstStyle/>
          <a:p>
            <a:endParaRPr lang="en-US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59728C-B488-10A4-7856-E25DB7F22B31}"/>
              </a:ext>
            </a:extLst>
          </p:cNvPr>
          <p:cNvSpPr txBox="1"/>
          <p:nvPr/>
        </p:nvSpPr>
        <p:spPr>
          <a:xfrm>
            <a:off x="4899961" y="2762380"/>
            <a:ext cx="90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6C5CB3-B96B-8704-1C08-3B29C775465E}"/>
              </a:ext>
            </a:extLst>
          </p:cNvPr>
          <p:cNvSpPr/>
          <p:nvPr/>
        </p:nvSpPr>
        <p:spPr>
          <a:xfrm>
            <a:off x="662940" y="2137704"/>
            <a:ext cx="3917902" cy="1018663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适配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CentOS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SUSE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Redhat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等开源系统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适配麒麟、统信、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OpenEuler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等信创版本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OS</a:t>
            </a: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适配浪潮（海光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CPU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）信创版服务器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4EC806-E969-446C-4B44-7DCBB8B852FF}"/>
              </a:ext>
            </a:extLst>
          </p:cNvPr>
          <p:cNvSpPr txBox="1"/>
          <p:nvPr/>
        </p:nvSpPr>
        <p:spPr>
          <a:xfrm>
            <a:off x="4779829" y="4079204"/>
            <a:ext cx="1075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C074F0-979B-0F44-B19E-DE78828172EF}"/>
              </a:ext>
            </a:extLst>
          </p:cNvPr>
          <p:cNvSpPr txBox="1"/>
          <p:nvPr/>
        </p:nvSpPr>
        <p:spPr>
          <a:xfrm>
            <a:off x="6177250" y="2758600"/>
            <a:ext cx="90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9C6C26-5993-9DD9-F105-47A1F42E65AD}"/>
              </a:ext>
            </a:extLst>
          </p:cNvPr>
          <p:cNvSpPr txBox="1"/>
          <p:nvPr/>
        </p:nvSpPr>
        <p:spPr>
          <a:xfrm>
            <a:off x="6182072" y="4036365"/>
            <a:ext cx="906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硬件产品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4C79EE-0C8B-0CE1-C5BD-DE6A859AB1A7}"/>
              </a:ext>
            </a:extLst>
          </p:cNvPr>
          <p:cNvSpPr/>
          <p:nvPr/>
        </p:nvSpPr>
        <p:spPr>
          <a:xfrm>
            <a:off x="7809418" y="2305344"/>
            <a:ext cx="3053228" cy="695497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核心功能软件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100%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自主开发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5F5CAB-945E-81DE-6429-4EB5596B18C5}"/>
              </a:ext>
            </a:extLst>
          </p:cNvPr>
          <p:cNvSpPr/>
          <p:nvPr/>
        </p:nvSpPr>
        <p:spPr>
          <a:xfrm>
            <a:off x="7809418" y="4012513"/>
            <a:ext cx="3740411" cy="1018663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采集器主要功能芯片、存储采用国产选型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支持麒麟桌面版操作系统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传感器功能芯片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100%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国产化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F2B6EB-FAE9-E4C1-DE1A-866153E983E4}"/>
              </a:ext>
            </a:extLst>
          </p:cNvPr>
          <p:cNvSpPr/>
          <p:nvPr/>
        </p:nvSpPr>
        <p:spPr>
          <a:xfrm>
            <a:off x="670602" y="4016128"/>
            <a:ext cx="3910240" cy="1018663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以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Open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GaussDB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开源型数据库为基础，完成适配性二次自主开发</a:t>
            </a: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适配神通、南大、达梦、人大金仓等国产品牌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D28AA28-A32C-330E-9A63-E9971FFE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877" y="1544884"/>
            <a:ext cx="590705" cy="5391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AFA74D1-3098-B4D4-3B74-6C7118BA2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937" y="1694157"/>
            <a:ext cx="495387" cy="3899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3A44DD7-A3DF-37A6-BCF7-8DD1F0841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02" y="1732942"/>
            <a:ext cx="1055831" cy="2063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BA160C6-F7E0-01AD-4F5E-358739C5B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6005" y="1478582"/>
            <a:ext cx="743036" cy="60549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48960F5-B810-8A50-1A5A-A35AE31F59B7}"/>
              </a:ext>
            </a:extLst>
          </p:cNvPr>
          <p:cNvSpPr/>
          <p:nvPr/>
        </p:nvSpPr>
        <p:spPr>
          <a:xfrm>
            <a:off x="218338" y="673108"/>
            <a:ext cx="8466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响应国产化要求，核心软硬件产品自主可控</a:t>
            </a:r>
          </a:p>
        </p:txBody>
      </p:sp>
    </p:spTree>
    <p:extLst>
      <p:ext uri="{BB962C8B-B14F-4D97-AF65-F5344CB8AC3E}">
        <p14:creationId xmlns:p14="http://schemas.microsoft.com/office/powerpoint/2010/main" val="840181482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75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175" y="869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6" name="矩形 25"/>
          <p:cNvSpPr/>
          <p:nvPr/>
        </p:nvSpPr>
        <p:spPr>
          <a:xfrm>
            <a:off x="3471215" y="1692721"/>
            <a:ext cx="5012386" cy="284118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49231" y="330485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方案特性及价值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106976" y="1721742"/>
            <a:ext cx="150874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0" dirty="0">
                <a:solidFill>
                  <a:schemeClr val="bg2">
                    <a:lumMod val="5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04</a:t>
            </a:r>
            <a:endParaRPr kumimoji="1" lang="zh-CN" altLang="en-US" sz="11000" dirty="0">
              <a:solidFill>
                <a:schemeClr val="bg2">
                  <a:lumMod val="5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327328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85" y="975704"/>
            <a:ext cx="10621372" cy="5380211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47175" y="104341"/>
            <a:ext cx="12305563" cy="609600"/>
          </a:xfrm>
        </p:spPr>
        <p:txBody>
          <a:bodyPr>
            <a:norm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方案特性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986" y="1183250"/>
            <a:ext cx="1174828" cy="15296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658" y="1201995"/>
            <a:ext cx="2334294" cy="15108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4788" y="1265613"/>
            <a:ext cx="4676986" cy="1156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RJ45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自带电源接口（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LGU-F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），即插即用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工厂预制安装驱动、页面组态，现场联调简单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英寸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设计，快速机柜安装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913" y="2736190"/>
            <a:ext cx="1105126" cy="15195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039" y="2857517"/>
            <a:ext cx="1196069" cy="139822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464847" y="3173056"/>
            <a:ext cx="6218369" cy="787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多维度（空间、逻辑、菜单）权限管理机制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，保证机房信息安全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完整记录系统运行、操作和调试日志，提升机房运维安全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413" y="4538539"/>
            <a:ext cx="1288803" cy="14843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3217" y="4538539"/>
            <a:ext cx="1429388" cy="145585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666491" y="4516339"/>
            <a:ext cx="47820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操作系统，稳定可靠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工业级硬件设计，功耗低，抵干扰能力强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支持有线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无线传输，冗余通信链路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具备自诊断、自恢复功能，保证业务不间断运行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798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公司发展历程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1B40D3-C652-C308-2BA2-1B88FB7659B8}"/>
              </a:ext>
            </a:extLst>
          </p:cNvPr>
          <p:cNvSpPr/>
          <p:nvPr/>
        </p:nvSpPr>
        <p:spPr>
          <a:xfrm>
            <a:off x="343380" y="4333115"/>
            <a:ext cx="2571041" cy="1835874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19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97年发布国内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首套机房监控系统</a:t>
            </a: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2008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年发布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首套三维可视化产品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应用于山西中行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201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0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年发布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首套基于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SaaS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的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数据中心运维管理云服务平台</a:t>
            </a: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历经十五年发展，成为机房监控领域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第一品牌</a:t>
            </a:r>
            <a:endParaRPr lang="en-US" altLang="zh-CN" sz="11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0EA730-76DB-560A-18B3-170A5999197F}"/>
              </a:ext>
            </a:extLst>
          </p:cNvPr>
          <p:cNvSpPr/>
          <p:nvPr/>
        </p:nvSpPr>
        <p:spPr>
          <a:xfrm>
            <a:off x="5946105" y="3411901"/>
            <a:ext cx="2808171" cy="2880326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承接工信部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“绿色设计平台项目”</a:t>
            </a:r>
            <a:endParaRPr lang="en-US" altLang="zh-CN" sz="11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获得工信部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“工业产品绿色设计示范企业”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认定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签约河南政府全省数据中心“运维云服务项目”，全面介入河南数字化运营服务</a:t>
            </a:r>
            <a:endParaRPr lang="en-US" altLang="zh-CN" sz="11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</a:t>
            </a:r>
            <a:r>
              <a:rPr lang="zh-CN" altLang="en-US" sz="11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亚洲最大金融数据中心</a:t>
            </a: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上证金桥数据中心建设包括监控、管理、运维在内的“综合运管平台</a:t>
            </a:r>
            <a:r>
              <a:rPr lang="en-US" altLang="zh-CN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(DCOM)</a:t>
            </a: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”</a:t>
            </a:r>
            <a:endParaRPr lang="en-US" altLang="zh-CN" sz="11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完成超过</a:t>
            </a:r>
            <a:r>
              <a:rPr lang="en-US" altLang="zh-CN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个金融行业总行、总部级数据中心</a:t>
            </a:r>
            <a:r>
              <a:rPr lang="en-US" altLang="zh-CN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DCIM</a:t>
            </a: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项目实践</a:t>
            </a: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endParaRPr lang="zh-CN" altLang="en-US" sz="11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DD6832C7-70B1-66E7-623F-1A65CFA8E352}"/>
              </a:ext>
            </a:extLst>
          </p:cNvPr>
          <p:cNvSpPr txBox="1"/>
          <p:nvPr/>
        </p:nvSpPr>
        <p:spPr>
          <a:xfrm flipH="1">
            <a:off x="431136" y="3172292"/>
            <a:ext cx="2140767" cy="641252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rgbClr val="0056A7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领先的数据中心监控管理系统</a:t>
            </a:r>
          </a:p>
        </p:txBody>
      </p:sp>
      <p:sp>
        <p:nvSpPr>
          <p:cNvPr id="11" name="TextBox 58">
            <a:extLst>
              <a:ext uri="{FF2B5EF4-FFF2-40B4-BE49-F238E27FC236}">
                <a16:creationId xmlns:a16="http://schemas.microsoft.com/office/drawing/2014/main" id="{7E650426-87B7-C0AA-8D8F-E7752BDA6578}"/>
              </a:ext>
            </a:extLst>
          </p:cNvPr>
          <p:cNvSpPr txBox="1"/>
          <p:nvPr/>
        </p:nvSpPr>
        <p:spPr>
          <a:xfrm flipH="1">
            <a:off x="3207076" y="2651569"/>
            <a:ext cx="2173383" cy="641252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rgbClr val="0056A7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软硬一体的</a:t>
            </a:r>
            <a:endParaRPr lang="en-US" altLang="zh-CN" sz="1800" b="1" dirty="0">
              <a:solidFill>
                <a:srgbClr val="0056A7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rgbClr val="0056A7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极简数据中心</a:t>
            </a:r>
          </a:p>
        </p:txBody>
      </p:sp>
      <p:sp>
        <p:nvSpPr>
          <p:cNvPr id="21" name="圆角矩形 34">
            <a:extLst>
              <a:ext uri="{FF2B5EF4-FFF2-40B4-BE49-F238E27FC236}">
                <a16:creationId xmlns:a16="http://schemas.microsoft.com/office/drawing/2014/main" id="{19310724-BC8F-A5DB-0CA2-9F8BE39603BA}"/>
              </a:ext>
            </a:extLst>
          </p:cNvPr>
          <p:cNvSpPr/>
          <p:nvPr/>
        </p:nvSpPr>
        <p:spPr>
          <a:xfrm>
            <a:off x="513688" y="3887081"/>
            <a:ext cx="2235767" cy="4030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1996-2010</a:t>
            </a:r>
          </a:p>
        </p:txBody>
      </p:sp>
      <p:sp>
        <p:nvSpPr>
          <p:cNvPr id="22" name="圆角矩形 35">
            <a:extLst>
              <a:ext uri="{FF2B5EF4-FFF2-40B4-BE49-F238E27FC236}">
                <a16:creationId xmlns:a16="http://schemas.microsoft.com/office/drawing/2014/main" id="{FB81E8F5-F912-F3D3-2BC7-E390160E1490}"/>
              </a:ext>
            </a:extLst>
          </p:cNvPr>
          <p:cNvSpPr/>
          <p:nvPr/>
        </p:nvSpPr>
        <p:spPr>
          <a:xfrm>
            <a:off x="3294307" y="3405972"/>
            <a:ext cx="1943100" cy="4030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2011-2017</a:t>
            </a:r>
          </a:p>
        </p:txBody>
      </p:sp>
      <p:sp>
        <p:nvSpPr>
          <p:cNvPr id="23" name="圆角矩形 36">
            <a:extLst>
              <a:ext uri="{FF2B5EF4-FFF2-40B4-BE49-F238E27FC236}">
                <a16:creationId xmlns:a16="http://schemas.microsoft.com/office/drawing/2014/main" id="{27BA1672-1DE8-20DF-0506-691575626BDF}"/>
              </a:ext>
            </a:extLst>
          </p:cNvPr>
          <p:cNvSpPr/>
          <p:nvPr/>
        </p:nvSpPr>
        <p:spPr>
          <a:xfrm>
            <a:off x="6194252" y="2975232"/>
            <a:ext cx="1943100" cy="4030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2018-2020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89B95CD-E39B-0975-8F2E-38A982AA104B}"/>
              </a:ext>
            </a:extLst>
          </p:cNvPr>
          <p:cNvSpPr/>
          <p:nvPr/>
        </p:nvSpPr>
        <p:spPr>
          <a:xfrm>
            <a:off x="3127007" y="3840525"/>
            <a:ext cx="2574166" cy="2118579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绿色节能技术工程实验室”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落成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发布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极简 “模块化数据中心” 产品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发布国内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首套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”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数据中心监控管理系统</a:t>
            </a:r>
            <a:r>
              <a:rPr lang="en-US" altLang="zh-CN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(DCIM)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 </a:t>
            </a:r>
            <a:r>
              <a:rPr lang="zh-CN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20+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个金融客户打造全行机房集中监控系统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 algn="just" fontAlgn="base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为华南第一高楼平安国际金融中心提供“智能大厦综合管理平台”</a:t>
            </a:r>
            <a:endParaRPr lang="zh-CN" altLang="en-US" sz="11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C63B218-344E-AD92-1058-9BDB9D256662}"/>
              </a:ext>
            </a:extLst>
          </p:cNvPr>
          <p:cNvCxnSpPr/>
          <p:nvPr/>
        </p:nvCxnSpPr>
        <p:spPr>
          <a:xfrm flipH="1">
            <a:off x="2756394" y="2014288"/>
            <a:ext cx="0" cy="4140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4658C70-E4A4-5FC6-B62B-DEF25A9C257C}"/>
              </a:ext>
            </a:extLst>
          </p:cNvPr>
          <p:cNvCxnSpPr/>
          <p:nvPr/>
        </p:nvCxnSpPr>
        <p:spPr>
          <a:xfrm rot="5400000">
            <a:off x="3878649" y="4157380"/>
            <a:ext cx="3933935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641F49D7-75AA-5E27-F5C6-B509179BA5C9}"/>
              </a:ext>
            </a:extLst>
          </p:cNvPr>
          <p:cNvSpPr txBox="1"/>
          <p:nvPr/>
        </p:nvSpPr>
        <p:spPr>
          <a:xfrm flipH="1">
            <a:off x="6030025" y="2233453"/>
            <a:ext cx="2218236" cy="641252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rgbClr val="0056A7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建设运营一体化的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rgbClr val="0056A7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数字服务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13E39391-FEB1-0EF7-5AA1-15B6E15176C3}"/>
              </a:ext>
            </a:extLst>
          </p:cNvPr>
          <p:cNvCxnSpPr/>
          <p:nvPr/>
        </p:nvCxnSpPr>
        <p:spPr>
          <a:xfrm rot="5400000">
            <a:off x="6893601" y="3641871"/>
            <a:ext cx="3933935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1" name="TextBox 58">
            <a:extLst>
              <a:ext uri="{FF2B5EF4-FFF2-40B4-BE49-F238E27FC236}">
                <a16:creationId xmlns:a16="http://schemas.microsoft.com/office/drawing/2014/main" id="{045139F7-FEE1-8E63-AEA5-50D4C724B276}"/>
              </a:ext>
            </a:extLst>
          </p:cNvPr>
          <p:cNvSpPr txBox="1"/>
          <p:nvPr/>
        </p:nvSpPr>
        <p:spPr>
          <a:xfrm flipH="1">
            <a:off x="9143069" y="2076637"/>
            <a:ext cx="1885714" cy="641252"/>
          </a:xfrm>
          <a:prstGeom prst="rect">
            <a:avLst/>
          </a:prstGeom>
          <a:noFill/>
        </p:spPr>
        <p:txBody>
          <a:bodyPr wrap="square" lIns="86411" tIns="43205" rIns="86411" bIns="43205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rgbClr val="0056A7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绿色智慧数字化</a:t>
            </a:r>
            <a:endParaRPr lang="en-US" altLang="zh-CN" sz="1800" b="1" dirty="0">
              <a:solidFill>
                <a:srgbClr val="0056A7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rgbClr val="0056A7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整体解决方案</a:t>
            </a:r>
          </a:p>
        </p:txBody>
      </p:sp>
      <p:sp>
        <p:nvSpPr>
          <p:cNvPr id="42" name="圆角矩形 92">
            <a:extLst>
              <a:ext uri="{FF2B5EF4-FFF2-40B4-BE49-F238E27FC236}">
                <a16:creationId xmlns:a16="http://schemas.microsoft.com/office/drawing/2014/main" id="{E5ABDA7D-B2F7-1E28-6ECF-8AE3D7E253CE}"/>
              </a:ext>
            </a:extLst>
          </p:cNvPr>
          <p:cNvSpPr/>
          <p:nvPr/>
        </p:nvSpPr>
        <p:spPr>
          <a:xfrm>
            <a:off x="9161414" y="2822553"/>
            <a:ext cx="1943100" cy="4030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2021-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E57A54F-4F34-01FD-F5C3-4CF5A10E6DD6}"/>
              </a:ext>
            </a:extLst>
          </p:cNvPr>
          <p:cNvSpPr/>
          <p:nvPr/>
        </p:nvSpPr>
        <p:spPr>
          <a:xfrm>
            <a:off x="8966861" y="3252557"/>
            <a:ext cx="2808171" cy="2851537"/>
          </a:xfrm>
          <a:prstGeom prst="rect">
            <a:avLst/>
          </a:prstGeom>
        </p:spPr>
        <p:txBody>
          <a:bodyPr wrap="square" lIns="86411" tIns="43205" rIns="86411" bIns="43205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开启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“苏州第二总部”</a:t>
            </a: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产业园区规划建设</a:t>
            </a:r>
            <a:endParaRPr lang="en-US" altLang="zh-CN" sz="11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数据中心基础设施综合管理技术获得数据中心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“科技成果奖”</a:t>
            </a:r>
            <a:endParaRPr lang="en-US" altLang="zh-CN" sz="11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为民生银行全行数据中心基础设施提供“健康评分管理体系平台” 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打造某大型国有银行总行数据中心“物联网</a:t>
            </a:r>
            <a:r>
              <a:rPr lang="en-US" altLang="zh-CN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位级定位与管理系统”</a:t>
            </a:r>
            <a:endParaRPr lang="en-US" altLang="zh-CN" sz="11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1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与某大型国有银行总行合作共研业内</a:t>
            </a:r>
            <a:r>
              <a:rPr lang="zh-CN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首套“智慧机房平台”</a:t>
            </a:r>
            <a:endParaRPr lang="en-US" altLang="zh-CN" sz="11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为某国有银行总行异地数据中心打造国产化“双活”高可用综合监控管理平台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66B342B2-F795-AA1E-BA51-47C66124E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24" y="2358016"/>
            <a:ext cx="658425" cy="67061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BC9DBD8-303C-F467-70AB-E3FD0E11D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165" y="1693968"/>
            <a:ext cx="847417" cy="84741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E5B2A74-BAF1-B0E7-D777-6FFD5CDBD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31" y="1219039"/>
            <a:ext cx="1024217" cy="97544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9AC1E8AE-6638-A9C6-71B5-4F7D7C291F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992" y="971561"/>
            <a:ext cx="1091279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16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47175" y="104341"/>
            <a:ext cx="12305563" cy="609600"/>
          </a:xfrm>
        </p:spPr>
        <p:txBody>
          <a:bodyPr>
            <a:normAutofit/>
          </a:bodyPr>
          <a:lstStyle/>
          <a:p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方案特性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18" y="919667"/>
            <a:ext cx="9929710" cy="50311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72561" y="1252986"/>
            <a:ext cx="5344478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支持全量存储（秒级存储）、充分保证数据完整性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支持配电、环境、消防、安防、资产等设施全面监控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软件接口协议，设备数据无缝接入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085" y="3084465"/>
            <a:ext cx="3342857" cy="74285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718873" y="2602503"/>
            <a:ext cx="49519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具备趋势告警特性，可提前预警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支持告警过滤、告警缓冲功能，减少误告警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支持复杂事件分析（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），准确定位告警根源，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提高运维效率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117" y="4557487"/>
            <a:ext cx="3831963" cy="8853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011086" y="4451694"/>
            <a:ext cx="4576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支持弹性扩展，满足业务分期部署上线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支持在线升级能效、资产、容量等管理功能，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提高机房管理成熟度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0A25C6-9C9C-F398-31C4-150C8377DA32}"/>
              </a:ext>
            </a:extLst>
          </p:cNvPr>
          <p:cNvSpPr/>
          <p:nvPr/>
        </p:nvSpPr>
        <p:spPr>
          <a:xfrm>
            <a:off x="2621531" y="2215400"/>
            <a:ext cx="1351030" cy="261100"/>
          </a:xfrm>
          <a:prstGeom prst="rect">
            <a:avLst/>
          </a:prstGeom>
          <a:solidFill>
            <a:srgbClr val="D8E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10000+</a:t>
            </a:r>
            <a:r>
              <a:rPr lang="zh-CN" altLang="en-US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软件接口协议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321E85-277C-E14F-36E3-664BECD8D444}"/>
              </a:ext>
            </a:extLst>
          </p:cNvPr>
          <p:cNvSpPr/>
          <p:nvPr/>
        </p:nvSpPr>
        <p:spPr>
          <a:xfrm>
            <a:off x="1371272" y="2215399"/>
            <a:ext cx="844134" cy="261099"/>
          </a:xfrm>
          <a:prstGeom prst="rect">
            <a:avLst/>
          </a:prstGeom>
          <a:solidFill>
            <a:srgbClr val="D8E4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全量存储</a:t>
            </a:r>
            <a:endParaRPr lang="en-US" altLang="zh-CN" sz="9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21CBDE8-DFF1-3116-7A2E-854C1745E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117" y="1324616"/>
            <a:ext cx="889858" cy="8596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730AFA4-48F5-041A-40B8-622E2D1A1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271" y="1252986"/>
            <a:ext cx="844135" cy="9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2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75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175" y="869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6" name="矩形 25"/>
          <p:cNvSpPr/>
          <p:nvPr/>
        </p:nvSpPr>
        <p:spPr>
          <a:xfrm>
            <a:off x="3471215" y="1692721"/>
            <a:ext cx="5012386" cy="284118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14710" y="331247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共济科技分享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106976" y="1721742"/>
            <a:ext cx="150874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0" dirty="0">
                <a:solidFill>
                  <a:schemeClr val="bg2">
                    <a:lumMod val="5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05</a:t>
            </a:r>
            <a:endParaRPr kumimoji="1" lang="zh-CN" altLang="en-US" sz="11000" dirty="0">
              <a:solidFill>
                <a:schemeClr val="bg2">
                  <a:lumMod val="5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5"/>
          <p:cNvSpPr>
            <a:spLocks noEditPoints="1"/>
          </p:cNvSpPr>
          <p:nvPr/>
        </p:nvSpPr>
        <p:spPr bwMode="auto">
          <a:xfrm>
            <a:off x="4187393" y="1500286"/>
            <a:ext cx="5757939" cy="4783970"/>
          </a:xfrm>
          <a:custGeom>
            <a:avLst/>
            <a:gdLst>
              <a:gd name="T0" fmla="*/ 18734 w 18748"/>
              <a:gd name="T1" fmla="*/ 1766 h 15575"/>
              <a:gd name="T2" fmla="*/ 18394 w 18748"/>
              <a:gd name="T3" fmla="*/ 3890 h 15575"/>
              <a:gd name="T4" fmla="*/ 17814 w 18748"/>
              <a:gd name="T5" fmla="*/ 4370 h 15575"/>
              <a:gd name="T6" fmla="*/ 17206 w 18748"/>
              <a:gd name="T7" fmla="*/ 4718 h 15575"/>
              <a:gd name="T8" fmla="*/ 16662 w 18748"/>
              <a:gd name="T9" fmla="*/ 5390 h 15575"/>
              <a:gd name="T10" fmla="*/ 15678 w 18748"/>
              <a:gd name="T11" fmla="*/ 5854 h 15575"/>
              <a:gd name="T12" fmla="*/ 14574 w 18748"/>
              <a:gd name="T13" fmla="*/ 6290 h 15575"/>
              <a:gd name="T14" fmla="*/ 15174 w 18748"/>
              <a:gd name="T15" fmla="*/ 7078 h 15575"/>
              <a:gd name="T16" fmla="*/ 16174 w 18748"/>
              <a:gd name="T17" fmla="*/ 6998 h 15575"/>
              <a:gd name="T18" fmla="*/ 15310 w 18748"/>
              <a:gd name="T19" fmla="*/ 8014 h 15575"/>
              <a:gd name="T20" fmla="*/ 16378 w 18748"/>
              <a:gd name="T21" fmla="*/ 9162 h 15575"/>
              <a:gd name="T22" fmla="*/ 15994 w 18748"/>
              <a:gd name="T23" fmla="*/ 9990 h 15575"/>
              <a:gd name="T24" fmla="*/ 16590 w 18748"/>
              <a:gd name="T25" fmla="*/ 10198 h 15575"/>
              <a:gd name="T26" fmla="*/ 16058 w 18748"/>
              <a:gd name="T27" fmla="*/ 11594 h 15575"/>
              <a:gd name="T28" fmla="*/ 15510 w 18748"/>
              <a:gd name="T29" fmla="*/ 12558 h 15575"/>
              <a:gd name="T30" fmla="*/ 13986 w 18748"/>
              <a:gd name="T31" fmla="*/ 13730 h 15575"/>
              <a:gd name="T32" fmla="*/ 12402 w 18748"/>
              <a:gd name="T33" fmla="*/ 14362 h 15575"/>
              <a:gd name="T34" fmla="*/ 12146 w 18748"/>
              <a:gd name="T35" fmla="*/ 14438 h 15575"/>
              <a:gd name="T36" fmla="*/ 11710 w 18748"/>
              <a:gd name="T37" fmla="*/ 14102 h 15575"/>
              <a:gd name="T38" fmla="*/ 10926 w 18748"/>
              <a:gd name="T39" fmla="*/ 13642 h 15575"/>
              <a:gd name="T40" fmla="*/ 9974 w 18748"/>
              <a:gd name="T41" fmla="*/ 13722 h 15575"/>
              <a:gd name="T42" fmla="*/ 8994 w 18748"/>
              <a:gd name="T43" fmla="*/ 13786 h 15575"/>
              <a:gd name="T44" fmla="*/ 8754 w 18748"/>
              <a:gd name="T45" fmla="*/ 14146 h 15575"/>
              <a:gd name="T46" fmla="*/ 8086 w 18748"/>
              <a:gd name="T47" fmla="*/ 13910 h 15575"/>
              <a:gd name="T48" fmla="*/ 7474 w 18748"/>
              <a:gd name="T49" fmla="*/ 13122 h 15575"/>
              <a:gd name="T50" fmla="*/ 7746 w 18748"/>
              <a:gd name="T51" fmla="*/ 12306 h 15575"/>
              <a:gd name="T52" fmla="*/ 7306 w 18748"/>
              <a:gd name="T53" fmla="*/ 11426 h 15575"/>
              <a:gd name="T54" fmla="*/ 5331 w 18748"/>
              <a:gd name="T55" fmla="*/ 11630 h 15575"/>
              <a:gd name="T56" fmla="*/ 4338 w 18748"/>
              <a:gd name="T57" fmla="*/ 11274 h 15575"/>
              <a:gd name="T58" fmla="*/ 3170 w 18748"/>
              <a:gd name="T59" fmla="*/ 10838 h 15575"/>
              <a:gd name="T60" fmla="*/ 2274 w 18748"/>
              <a:gd name="T61" fmla="*/ 9894 h 15575"/>
              <a:gd name="T62" fmla="*/ 874 w 18748"/>
              <a:gd name="T63" fmla="*/ 8946 h 15575"/>
              <a:gd name="T64" fmla="*/ 910 w 18748"/>
              <a:gd name="T65" fmla="*/ 8202 h 15575"/>
              <a:gd name="T66" fmla="*/ 1182 w 18748"/>
              <a:gd name="T67" fmla="*/ 7478 h 15575"/>
              <a:gd name="T68" fmla="*/ 210 w 18748"/>
              <a:gd name="T69" fmla="*/ 6030 h 15575"/>
              <a:gd name="T70" fmla="*/ 62 w 18748"/>
              <a:gd name="T71" fmla="*/ 5134 h 15575"/>
              <a:gd name="T72" fmla="*/ 1874 w 18748"/>
              <a:gd name="T73" fmla="*/ 4474 h 15575"/>
              <a:gd name="T74" fmla="*/ 2670 w 18748"/>
              <a:gd name="T75" fmla="*/ 3186 h 15575"/>
              <a:gd name="T76" fmla="*/ 3754 w 18748"/>
              <a:gd name="T77" fmla="*/ 2438 h 15575"/>
              <a:gd name="T78" fmla="*/ 4546 w 18748"/>
              <a:gd name="T79" fmla="*/ 2218 h 15575"/>
              <a:gd name="T80" fmla="*/ 5402 w 18748"/>
              <a:gd name="T81" fmla="*/ 2078 h 15575"/>
              <a:gd name="T82" fmla="*/ 5962 w 18748"/>
              <a:gd name="T83" fmla="*/ 3614 h 15575"/>
              <a:gd name="T84" fmla="*/ 7414 w 18748"/>
              <a:gd name="T85" fmla="*/ 4598 h 15575"/>
              <a:gd name="T86" fmla="*/ 8194 w 18748"/>
              <a:gd name="T87" fmla="*/ 4966 h 15575"/>
              <a:gd name="T88" fmla="*/ 9706 w 18748"/>
              <a:gd name="T89" fmla="*/ 5350 h 15575"/>
              <a:gd name="T90" fmla="*/ 11726 w 18748"/>
              <a:gd name="T91" fmla="*/ 5086 h 15575"/>
              <a:gd name="T92" fmla="*/ 13090 w 18748"/>
              <a:gd name="T93" fmla="*/ 3662 h 15575"/>
              <a:gd name="T94" fmla="*/ 14094 w 18748"/>
              <a:gd name="T95" fmla="*/ 3002 h 15575"/>
              <a:gd name="T96" fmla="*/ 13546 w 18748"/>
              <a:gd name="T97" fmla="*/ 2622 h 15575"/>
              <a:gd name="T98" fmla="*/ 13406 w 18748"/>
              <a:gd name="T99" fmla="*/ 1838 h 15575"/>
              <a:gd name="T100" fmla="*/ 14318 w 18748"/>
              <a:gd name="T101" fmla="*/ 794 h 15575"/>
              <a:gd name="T102" fmla="*/ 15202 w 18748"/>
              <a:gd name="T103" fmla="*/ 82 h 15575"/>
              <a:gd name="T104" fmla="*/ 15582 w 18748"/>
              <a:gd name="T105" fmla="*/ 134 h 15575"/>
              <a:gd name="T106" fmla="*/ 16266 w 18748"/>
              <a:gd name="T107" fmla="*/ 918 h 15575"/>
              <a:gd name="T108" fmla="*/ 16490 w 18748"/>
              <a:gd name="T109" fmla="*/ 1342 h 15575"/>
              <a:gd name="T110" fmla="*/ 16158 w 18748"/>
              <a:gd name="T111" fmla="*/ 13186 h 15575"/>
              <a:gd name="T112" fmla="*/ 16694 w 18748"/>
              <a:gd name="T113" fmla="*/ 12078 h 15575"/>
              <a:gd name="T114" fmla="*/ 16586 w 18748"/>
              <a:gd name="T115" fmla="*/ 13222 h 15575"/>
              <a:gd name="T116" fmla="*/ 16350 w 18748"/>
              <a:gd name="T117" fmla="*/ 13458 h 15575"/>
              <a:gd name="T118" fmla="*/ 12538 w 18748"/>
              <a:gd name="T119" fmla="*/ 15282 h 15575"/>
              <a:gd name="T120" fmla="*/ 11774 w 18748"/>
              <a:gd name="T121" fmla="*/ 15414 h 1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748" h="15575">
                <a:moveTo>
                  <a:pt x="17618" y="1914"/>
                </a:moveTo>
                <a:cubicBezTo>
                  <a:pt x="17618" y="1915"/>
                  <a:pt x="17618" y="1917"/>
                  <a:pt x="17618" y="1918"/>
                </a:cubicBezTo>
                <a:cubicBezTo>
                  <a:pt x="17787" y="1967"/>
                  <a:pt x="17943" y="1787"/>
                  <a:pt x="18042" y="1690"/>
                </a:cubicBezTo>
                <a:cubicBezTo>
                  <a:pt x="18125" y="1544"/>
                  <a:pt x="18380" y="1302"/>
                  <a:pt x="18554" y="1302"/>
                </a:cubicBezTo>
                <a:cubicBezTo>
                  <a:pt x="18650" y="1335"/>
                  <a:pt x="18555" y="1576"/>
                  <a:pt x="18658" y="1658"/>
                </a:cubicBezTo>
                <a:cubicBezTo>
                  <a:pt x="18670" y="1663"/>
                  <a:pt x="18748" y="1757"/>
                  <a:pt x="18734" y="1766"/>
                </a:cubicBezTo>
                <a:cubicBezTo>
                  <a:pt x="18690" y="1883"/>
                  <a:pt x="18612" y="2646"/>
                  <a:pt x="18662" y="2678"/>
                </a:cubicBezTo>
                <a:cubicBezTo>
                  <a:pt x="18655" y="2757"/>
                  <a:pt x="18659" y="2805"/>
                  <a:pt x="18602" y="2862"/>
                </a:cubicBezTo>
                <a:cubicBezTo>
                  <a:pt x="18538" y="2958"/>
                  <a:pt x="18384" y="2886"/>
                  <a:pt x="18298" y="2886"/>
                </a:cubicBezTo>
                <a:cubicBezTo>
                  <a:pt x="18266" y="2938"/>
                  <a:pt x="18168" y="2974"/>
                  <a:pt x="18150" y="3030"/>
                </a:cubicBezTo>
                <a:cubicBezTo>
                  <a:pt x="18073" y="3262"/>
                  <a:pt x="18470" y="3640"/>
                  <a:pt x="18398" y="3890"/>
                </a:cubicBezTo>
                <a:cubicBezTo>
                  <a:pt x="18396" y="3890"/>
                  <a:pt x="18395" y="3890"/>
                  <a:pt x="18394" y="3890"/>
                </a:cubicBezTo>
                <a:cubicBezTo>
                  <a:pt x="18394" y="3918"/>
                  <a:pt x="18344" y="4123"/>
                  <a:pt x="18334" y="4162"/>
                </a:cubicBezTo>
                <a:cubicBezTo>
                  <a:pt x="18324" y="4199"/>
                  <a:pt x="18314" y="4225"/>
                  <a:pt x="18278" y="4234"/>
                </a:cubicBezTo>
                <a:cubicBezTo>
                  <a:pt x="18278" y="4249"/>
                  <a:pt x="18127" y="4200"/>
                  <a:pt x="18102" y="4198"/>
                </a:cubicBezTo>
                <a:cubicBezTo>
                  <a:pt x="18043" y="4128"/>
                  <a:pt x="18074" y="3975"/>
                  <a:pt x="18042" y="3978"/>
                </a:cubicBezTo>
                <a:cubicBezTo>
                  <a:pt x="17998" y="3983"/>
                  <a:pt x="17964" y="4050"/>
                  <a:pt x="17958" y="4050"/>
                </a:cubicBezTo>
                <a:cubicBezTo>
                  <a:pt x="17949" y="4119"/>
                  <a:pt x="17886" y="4334"/>
                  <a:pt x="17814" y="4370"/>
                </a:cubicBezTo>
                <a:cubicBezTo>
                  <a:pt x="17772" y="4422"/>
                  <a:pt x="17676" y="4430"/>
                  <a:pt x="17614" y="4430"/>
                </a:cubicBezTo>
                <a:cubicBezTo>
                  <a:pt x="17614" y="4431"/>
                  <a:pt x="17614" y="4433"/>
                  <a:pt x="17614" y="4434"/>
                </a:cubicBezTo>
                <a:cubicBezTo>
                  <a:pt x="17593" y="4445"/>
                  <a:pt x="17594" y="4443"/>
                  <a:pt x="17594" y="4474"/>
                </a:cubicBezTo>
                <a:cubicBezTo>
                  <a:pt x="17660" y="4514"/>
                  <a:pt x="17697" y="4587"/>
                  <a:pt x="17694" y="4638"/>
                </a:cubicBezTo>
                <a:cubicBezTo>
                  <a:pt x="17712" y="4729"/>
                  <a:pt x="17587" y="4808"/>
                  <a:pt x="17558" y="4790"/>
                </a:cubicBezTo>
                <a:cubicBezTo>
                  <a:pt x="17423" y="4790"/>
                  <a:pt x="17325" y="4718"/>
                  <a:pt x="17206" y="4718"/>
                </a:cubicBezTo>
                <a:cubicBezTo>
                  <a:pt x="17206" y="4719"/>
                  <a:pt x="17206" y="4721"/>
                  <a:pt x="17206" y="4722"/>
                </a:cubicBezTo>
                <a:cubicBezTo>
                  <a:pt x="17155" y="4736"/>
                  <a:pt x="17143" y="4906"/>
                  <a:pt x="17106" y="4906"/>
                </a:cubicBezTo>
                <a:cubicBezTo>
                  <a:pt x="17073" y="5035"/>
                  <a:pt x="16957" y="5115"/>
                  <a:pt x="16886" y="5222"/>
                </a:cubicBezTo>
                <a:cubicBezTo>
                  <a:pt x="16883" y="5222"/>
                  <a:pt x="16880" y="5222"/>
                  <a:pt x="16878" y="5222"/>
                </a:cubicBezTo>
                <a:cubicBezTo>
                  <a:pt x="16876" y="5225"/>
                  <a:pt x="16875" y="5227"/>
                  <a:pt x="16874" y="5230"/>
                </a:cubicBezTo>
                <a:cubicBezTo>
                  <a:pt x="16788" y="5258"/>
                  <a:pt x="16727" y="5335"/>
                  <a:pt x="16662" y="5390"/>
                </a:cubicBezTo>
                <a:cubicBezTo>
                  <a:pt x="16662" y="5457"/>
                  <a:pt x="16609" y="5541"/>
                  <a:pt x="16602" y="5618"/>
                </a:cubicBezTo>
                <a:cubicBezTo>
                  <a:pt x="16389" y="5795"/>
                  <a:pt x="16121" y="5703"/>
                  <a:pt x="15966" y="6058"/>
                </a:cubicBezTo>
                <a:cubicBezTo>
                  <a:pt x="15961" y="6135"/>
                  <a:pt x="15866" y="6285"/>
                  <a:pt x="15866" y="6286"/>
                </a:cubicBezTo>
                <a:cubicBezTo>
                  <a:pt x="15783" y="6289"/>
                  <a:pt x="15699" y="6296"/>
                  <a:pt x="15618" y="6298"/>
                </a:cubicBezTo>
                <a:cubicBezTo>
                  <a:pt x="15611" y="6222"/>
                  <a:pt x="15672" y="6086"/>
                  <a:pt x="15762" y="6086"/>
                </a:cubicBezTo>
                <a:cubicBezTo>
                  <a:pt x="15762" y="6049"/>
                  <a:pt x="15606" y="5854"/>
                  <a:pt x="15678" y="5854"/>
                </a:cubicBezTo>
                <a:cubicBezTo>
                  <a:pt x="15679" y="5845"/>
                  <a:pt x="15680" y="5835"/>
                  <a:pt x="15682" y="5826"/>
                </a:cubicBezTo>
                <a:cubicBezTo>
                  <a:pt x="15683" y="5826"/>
                  <a:pt x="15684" y="5826"/>
                  <a:pt x="15686" y="5826"/>
                </a:cubicBezTo>
                <a:cubicBezTo>
                  <a:pt x="15686" y="5698"/>
                  <a:pt x="15857" y="5655"/>
                  <a:pt x="15810" y="5478"/>
                </a:cubicBezTo>
                <a:cubicBezTo>
                  <a:pt x="15784" y="5375"/>
                  <a:pt x="15669" y="5339"/>
                  <a:pt x="15582" y="5374"/>
                </a:cubicBezTo>
                <a:cubicBezTo>
                  <a:pt x="15582" y="5378"/>
                  <a:pt x="14918" y="6182"/>
                  <a:pt x="14918" y="6182"/>
                </a:cubicBezTo>
                <a:cubicBezTo>
                  <a:pt x="14887" y="6228"/>
                  <a:pt x="14635" y="6274"/>
                  <a:pt x="14574" y="6290"/>
                </a:cubicBezTo>
                <a:cubicBezTo>
                  <a:pt x="14493" y="6359"/>
                  <a:pt x="14443" y="6533"/>
                  <a:pt x="14566" y="6594"/>
                </a:cubicBezTo>
                <a:cubicBezTo>
                  <a:pt x="14583" y="6665"/>
                  <a:pt x="14622" y="6697"/>
                  <a:pt x="14622" y="6770"/>
                </a:cubicBezTo>
                <a:cubicBezTo>
                  <a:pt x="14650" y="6785"/>
                  <a:pt x="14851" y="6680"/>
                  <a:pt x="14954" y="6722"/>
                </a:cubicBezTo>
                <a:cubicBezTo>
                  <a:pt x="14981" y="6787"/>
                  <a:pt x="15006" y="6852"/>
                  <a:pt x="15006" y="6926"/>
                </a:cubicBezTo>
                <a:cubicBezTo>
                  <a:pt x="15007" y="6926"/>
                  <a:pt x="15008" y="6926"/>
                  <a:pt x="15010" y="6926"/>
                </a:cubicBezTo>
                <a:cubicBezTo>
                  <a:pt x="15027" y="6962"/>
                  <a:pt x="15133" y="7072"/>
                  <a:pt x="15174" y="7078"/>
                </a:cubicBezTo>
                <a:cubicBezTo>
                  <a:pt x="15174" y="7079"/>
                  <a:pt x="15174" y="7081"/>
                  <a:pt x="15174" y="7082"/>
                </a:cubicBezTo>
                <a:cubicBezTo>
                  <a:pt x="15179" y="7082"/>
                  <a:pt x="15172" y="7079"/>
                  <a:pt x="15178" y="7078"/>
                </a:cubicBezTo>
                <a:cubicBezTo>
                  <a:pt x="15331" y="7078"/>
                  <a:pt x="15331" y="6718"/>
                  <a:pt x="15626" y="6718"/>
                </a:cubicBezTo>
                <a:cubicBezTo>
                  <a:pt x="15752" y="6682"/>
                  <a:pt x="15863" y="6816"/>
                  <a:pt x="16010" y="6774"/>
                </a:cubicBezTo>
                <a:cubicBezTo>
                  <a:pt x="16098" y="6749"/>
                  <a:pt x="16153" y="6778"/>
                  <a:pt x="16218" y="6810"/>
                </a:cubicBezTo>
                <a:cubicBezTo>
                  <a:pt x="16218" y="6833"/>
                  <a:pt x="16235" y="6998"/>
                  <a:pt x="16174" y="6998"/>
                </a:cubicBezTo>
                <a:cubicBezTo>
                  <a:pt x="16158" y="7021"/>
                  <a:pt x="15844" y="7157"/>
                  <a:pt x="15838" y="7154"/>
                </a:cubicBezTo>
                <a:cubicBezTo>
                  <a:pt x="15865" y="7200"/>
                  <a:pt x="15563" y="7507"/>
                  <a:pt x="15522" y="7478"/>
                </a:cubicBezTo>
                <a:cubicBezTo>
                  <a:pt x="15511" y="7512"/>
                  <a:pt x="15410" y="7659"/>
                  <a:pt x="15410" y="7662"/>
                </a:cubicBezTo>
                <a:cubicBezTo>
                  <a:pt x="15395" y="7673"/>
                  <a:pt x="15366" y="7716"/>
                  <a:pt x="15366" y="7730"/>
                </a:cubicBezTo>
                <a:cubicBezTo>
                  <a:pt x="15364" y="7730"/>
                  <a:pt x="15363" y="7730"/>
                  <a:pt x="15362" y="7730"/>
                </a:cubicBezTo>
                <a:cubicBezTo>
                  <a:pt x="15347" y="7768"/>
                  <a:pt x="15310" y="8008"/>
                  <a:pt x="15310" y="8014"/>
                </a:cubicBezTo>
                <a:cubicBezTo>
                  <a:pt x="15318" y="8021"/>
                  <a:pt x="15313" y="8023"/>
                  <a:pt x="15318" y="8030"/>
                </a:cubicBezTo>
                <a:cubicBezTo>
                  <a:pt x="15322" y="8033"/>
                  <a:pt x="15326" y="8035"/>
                  <a:pt x="15330" y="8038"/>
                </a:cubicBezTo>
                <a:cubicBezTo>
                  <a:pt x="15330" y="8059"/>
                  <a:pt x="15374" y="8071"/>
                  <a:pt x="15374" y="8082"/>
                </a:cubicBezTo>
                <a:cubicBezTo>
                  <a:pt x="15817" y="8142"/>
                  <a:pt x="15834" y="8814"/>
                  <a:pt x="15994" y="8894"/>
                </a:cubicBezTo>
                <a:cubicBezTo>
                  <a:pt x="15994" y="8903"/>
                  <a:pt x="15998" y="8904"/>
                  <a:pt x="16002" y="8914"/>
                </a:cubicBezTo>
                <a:cubicBezTo>
                  <a:pt x="16113" y="9011"/>
                  <a:pt x="16251" y="9067"/>
                  <a:pt x="16378" y="9162"/>
                </a:cubicBezTo>
                <a:cubicBezTo>
                  <a:pt x="16378" y="9165"/>
                  <a:pt x="16378" y="9167"/>
                  <a:pt x="16378" y="9170"/>
                </a:cubicBezTo>
                <a:cubicBezTo>
                  <a:pt x="16531" y="9247"/>
                  <a:pt x="16224" y="9255"/>
                  <a:pt x="16218" y="9306"/>
                </a:cubicBezTo>
                <a:cubicBezTo>
                  <a:pt x="16311" y="9360"/>
                  <a:pt x="16417" y="9412"/>
                  <a:pt x="16470" y="9566"/>
                </a:cubicBezTo>
                <a:cubicBezTo>
                  <a:pt x="16468" y="9566"/>
                  <a:pt x="16467" y="9566"/>
                  <a:pt x="16466" y="9566"/>
                </a:cubicBezTo>
                <a:cubicBezTo>
                  <a:pt x="16466" y="9740"/>
                  <a:pt x="16083" y="9894"/>
                  <a:pt x="15998" y="9990"/>
                </a:cubicBezTo>
                <a:cubicBezTo>
                  <a:pt x="15996" y="9990"/>
                  <a:pt x="15995" y="9990"/>
                  <a:pt x="15994" y="9990"/>
                </a:cubicBezTo>
                <a:cubicBezTo>
                  <a:pt x="15994" y="9994"/>
                  <a:pt x="15994" y="9998"/>
                  <a:pt x="15994" y="10002"/>
                </a:cubicBezTo>
                <a:cubicBezTo>
                  <a:pt x="16026" y="10014"/>
                  <a:pt x="16094" y="10010"/>
                  <a:pt x="16130" y="10010"/>
                </a:cubicBezTo>
                <a:cubicBezTo>
                  <a:pt x="16225" y="9831"/>
                  <a:pt x="16503" y="9967"/>
                  <a:pt x="16634" y="10018"/>
                </a:cubicBezTo>
                <a:cubicBezTo>
                  <a:pt x="16631" y="10026"/>
                  <a:pt x="16634" y="10021"/>
                  <a:pt x="16630" y="10026"/>
                </a:cubicBezTo>
                <a:cubicBezTo>
                  <a:pt x="16604" y="10122"/>
                  <a:pt x="16434" y="10171"/>
                  <a:pt x="16434" y="10250"/>
                </a:cubicBezTo>
                <a:cubicBezTo>
                  <a:pt x="16466" y="10250"/>
                  <a:pt x="16559" y="10146"/>
                  <a:pt x="16590" y="10198"/>
                </a:cubicBezTo>
                <a:cubicBezTo>
                  <a:pt x="16590" y="10230"/>
                  <a:pt x="16624" y="10311"/>
                  <a:pt x="16594" y="10342"/>
                </a:cubicBezTo>
                <a:cubicBezTo>
                  <a:pt x="16549" y="10395"/>
                  <a:pt x="16505" y="10351"/>
                  <a:pt x="16466" y="10386"/>
                </a:cubicBezTo>
                <a:cubicBezTo>
                  <a:pt x="16464" y="10386"/>
                  <a:pt x="16463" y="10386"/>
                  <a:pt x="16462" y="10386"/>
                </a:cubicBezTo>
                <a:cubicBezTo>
                  <a:pt x="16462" y="10592"/>
                  <a:pt x="16698" y="10878"/>
                  <a:pt x="16354" y="10878"/>
                </a:cubicBezTo>
                <a:cubicBezTo>
                  <a:pt x="16251" y="11056"/>
                  <a:pt x="16226" y="11080"/>
                  <a:pt x="16218" y="11318"/>
                </a:cubicBezTo>
                <a:cubicBezTo>
                  <a:pt x="16124" y="11380"/>
                  <a:pt x="16139" y="11524"/>
                  <a:pt x="16058" y="11594"/>
                </a:cubicBezTo>
                <a:cubicBezTo>
                  <a:pt x="16012" y="11593"/>
                  <a:pt x="15931" y="11589"/>
                  <a:pt x="15918" y="11618"/>
                </a:cubicBezTo>
                <a:cubicBezTo>
                  <a:pt x="15918" y="11672"/>
                  <a:pt x="16014" y="11708"/>
                  <a:pt x="16058" y="11718"/>
                </a:cubicBezTo>
                <a:cubicBezTo>
                  <a:pt x="16047" y="11805"/>
                  <a:pt x="15916" y="11767"/>
                  <a:pt x="15954" y="11886"/>
                </a:cubicBezTo>
                <a:cubicBezTo>
                  <a:pt x="15961" y="11987"/>
                  <a:pt x="15986" y="12046"/>
                  <a:pt x="15962" y="12142"/>
                </a:cubicBezTo>
                <a:cubicBezTo>
                  <a:pt x="15770" y="12156"/>
                  <a:pt x="15906" y="12316"/>
                  <a:pt x="15758" y="12390"/>
                </a:cubicBezTo>
                <a:cubicBezTo>
                  <a:pt x="15715" y="12517"/>
                  <a:pt x="15522" y="12514"/>
                  <a:pt x="15510" y="12558"/>
                </a:cubicBezTo>
                <a:cubicBezTo>
                  <a:pt x="15469" y="12602"/>
                  <a:pt x="15272" y="12990"/>
                  <a:pt x="15194" y="12990"/>
                </a:cubicBezTo>
                <a:cubicBezTo>
                  <a:pt x="15192" y="12993"/>
                  <a:pt x="15191" y="12995"/>
                  <a:pt x="15190" y="12998"/>
                </a:cubicBezTo>
                <a:cubicBezTo>
                  <a:pt x="15097" y="13029"/>
                  <a:pt x="14894" y="13064"/>
                  <a:pt x="14894" y="13174"/>
                </a:cubicBezTo>
                <a:cubicBezTo>
                  <a:pt x="14885" y="13203"/>
                  <a:pt x="14900" y="13219"/>
                  <a:pt x="14902" y="13250"/>
                </a:cubicBezTo>
                <a:cubicBezTo>
                  <a:pt x="14708" y="13360"/>
                  <a:pt x="14456" y="13618"/>
                  <a:pt x="14202" y="13538"/>
                </a:cubicBezTo>
                <a:cubicBezTo>
                  <a:pt x="14098" y="13505"/>
                  <a:pt x="14084" y="13730"/>
                  <a:pt x="13986" y="13730"/>
                </a:cubicBezTo>
                <a:cubicBezTo>
                  <a:pt x="13930" y="13781"/>
                  <a:pt x="13790" y="13635"/>
                  <a:pt x="13790" y="13590"/>
                </a:cubicBezTo>
                <a:cubicBezTo>
                  <a:pt x="13710" y="13537"/>
                  <a:pt x="13707" y="13632"/>
                  <a:pt x="13694" y="13658"/>
                </a:cubicBezTo>
                <a:cubicBezTo>
                  <a:pt x="13651" y="13828"/>
                  <a:pt x="13373" y="14006"/>
                  <a:pt x="13202" y="14006"/>
                </a:cubicBezTo>
                <a:cubicBezTo>
                  <a:pt x="13087" y="14041"/>
                  <a:pt x="12523" y="14099"/>
                  <a:pt x="12502" y="14206"/>
                </a:cubicBezTo>
                <a:cubicBezTo>
                  <a:pt x="12500" y="14206"/>
                  <a:pt x="12499" y="14206"/>
                  <a:pt x="12498" y="14206"/>
                </a:cubicBezTo>
                <a:cubicBezTo>
                  <a:pt x="12498" y="14255"/>
                  <a:pt x="12463" y="14362"/>
                  <a:pt x="12402" y="14362"/>
                </a:cubicBezTo>
                <a:cubicBezTo>
                  <a:pt x="12349" y="14425"/>
                  <a:pt x="12381" y="14400"/>
                  <a:pt x="12398" y="14466"/>
                </a:cubicBezTo>
                <a:cubicBezTo>
                  <a:pt x="12431" y="14465"/>
                  <a:pt x="12457" y="14469"/>
                  <a:pt x="12482" y="14474"/>
                </a:cubicBezTo>
                <a:cubicBezTo>
                  <a:pt x="12499" y="14504"/>
                  <a:pt x="12495" y="14587"/>
                  <a:pt x="12490" y="14622"/>
                </a:cubicBezTo>
                <a:cubicBezTo>
                  <a:pt x="12412" y="14665"/>
                  <a:pt x="12381" y="14661"/>
                  <a:pt x="12290" y="14658"/>
                </a:cubicBezTo>
                <a:cubicBezTo>
                  <a:pt x="12290" y="14657"/>
                  <a:pt x="12290" y="14655"/>
                  <a:pt x="12290" y="14654"/>
                </a:cubicBezTo>
                <a:cubicBezTo>
                  <a:pt x="12251" y="14646"/>
                  <a:pt x="12180" y="14480"/>
                  <a:pt x="12146" y="14438"/>
                </a:cubicBezTo>
                <a:cubicBezTo>
                  <a:pt x="12015" y="14373"/>
                  <a:pt x="12146" y="14240"/>
                  <a:pt x="12154" y="14166"/>
                </a:cubicBezTo>
                <a:cubicBezTo>
                  <a:pt x="12147" y="14163"/>
                  <a:pt x="12141" y="14162"/>
                  <a:pt x="12130" y="14162"/>
                </a:cubicBezTo>
                <a:cubicBezTo>
                  <a:pt x="12130" y="14163"/>
                  <a:pt x="12130" y="14165"/>
                  <a:pt x="12130" y="14166"/>
                </a:cubicBezTo>
                <a:cubicBezTo>
                  <a:pt x="12048" y="14188"/>
                  <a:pt x="11987" y="14231"/>
                  <a:pt x="11906" y="14238"/>
                </a:cubicBezTo>
                <a:cubicBezTo>
                  <a:pt x="11906" y="14237"/>
                  <a:pt x="11906" y="14235"/>
                  <a:pt x="11906" y="14234"/>
                </a:cubicBezTo>
                <a:cubicBezTo>
                  <a:pt x="11892" y="14230"/>
                  <a:pt x="11716" y="13968"/>
                  <a:pt x="11710" y="14102"/>
                </a:cubicBezTo>
                <a:cubicBezTo>
                  <a:pt x="11752" y="14123"/>
                  <a:pt x="11764" y="14162"/>
                  <a:pt x="11710" y="14170"/>
                </a:cubicBezTo>
                <a:cubicBezTo>
                  <a:pt x="11710" y="14195"/>
                  <a:pt x="11404" y="14160"/>
                  <a:pt x="11378" y="14158"/>
                </a:cubicBezTo>
                <a:cubicBezTo>
                  <a:pt x="11275" y="14158"/>
                  <a:pt x="10897" y="14054"/>
                  <a:pt x="10930" y="13890"/>
                </a:cubicBezTo>
                <a:cubicBezTo>
                  <a:pt x="10928" y="13890"/>
                  <a:pt x="10927" y="13890"/>
                  <a:pt x="10926" y="13890"/>
                </a:cubicBezTo>
                <a:cubicBezTo>
                  <a:pt x="10910" y="13840"/>
                  <a:pt x="10957" y="13724"/>
                  <a:pt x="10958" y="13670"/>
                </a:cubicBezTo>
                <a:cubicBezTo>
                  <a:pt x="10947" y="13661"/>
                  <a:pt x="10936" y="13651"/>
                  <a:pt x="10926" y="13642"/>
                </a:cubicBezTo>
                <a:cubicBezTo>
                  <a:pt x="10891" y="13639"/>
                  <a:pt x="10526" y="13571"/>
                  <a:pt x="10526" y="13570"/>
                </a:cubicBezTo>
                <a:cubicBezTo>
                  <a:pt x="10466" y="13555"/>
                  <a:pt x="10480" y="13485"/>
                  <a:pt x="10446" y="13474"/>
                </a:cubicBezTo>
                <a:cubicBezTo>
                  <a:pt x="10427" y="13458"/>
                  <a:pt x="10352" y="13479"/>
                  <a:pt x="10342" y="13486"/>
                </a:cubicBezTo>
                <a:cubicBezTo>
                  <a:pt x="10312" y="13531"/>
                  <a:pt x="10191" y="13682"/>
                  <a:pt x="10126" y="13682"/>
                </a:cubicBezTo>
                <a:cubicBezTo>
                  <a:pt x="10126" y="13683"/>
                  <a:pt x="10126" y="13685"/>
                  <a:pt x="10126" y="13686"/>
                </a:cubicBezTo>
                <a:cubicBezTo>
                  <a:pt x="10067" y="13690"/>
                  <a:pt x="10021" y="13681"/>
                  <a:pt x="9974" y="13722"/>
                </a:cubicBezTo>
                <a:cubicBezTo>
                  <a:pt x="9974" y="13828"/>
                  <a:pt x="9832" y="13786"/>
                  <a:pt x="9786" y="13786"/>
                </a:cubicBezTo>
                <a:cubicBezTo>
                  <a:pt x="9768" y="13765"/>
                  <a:pt x="9727" y="13741"/>
                  <a:pt x="9718" y="13722"/>
                </a:cubicBezTo>
                <a:cubicBezTo>
                  <a:pt x="9700" y="13722"/>
                  <a:pt x="9562" y="13762"/>
                  <a:pt x="9562" y="13766"/>
                </a:cubicBezTo>
                <a:cubicBezTo>
                  <a:pt x="9461" y="13796"/>
                  <a:pt x="9391" y="13702"/>
                  <a:pt x="9302" y="13702"/>
                </a:cubicBezTo>
                <a:cubicBezTo>
                  <a:pt x="9286" y="13722"/>
                  <a:pt x="9218" y="13797"/>
                  <a:pt x="9202" y="13798"/>
                </a:cubicBezTo>
                <a:cubicBezTo>
                  <a:pt x="9171" y="13824"/>
                  <a:pt x="9022" y="13762"/>
                  <a:pt x="8994" y="13786"/>
                </a:cubicBezTo>
                <a:cubicBezTo>
                  <a:pt x="8952" y="13795"/>
                  <a:pt x="8960" y="13840"/>
                  <a:pt x="8962" y="13890"/>
                </a:cubicBezTo>
                <a:cubicBezTo>
                  <a:pt x="9006" y="13929"/>
                  <a:pt x="9016" y="14071"/>
                  <a:pt x="9014" y="14122"/>
                </a:cubicBezTo>
                <a:cubicBezTo>
                  <a:pt x="9055" y="14122"/>
                  <a:pt x="9052" y="14326"/>
                  <a:pt x="9042" y="14354"/>
                </a:cubicBezTo>
                <a:cubicBezTo>
                  <a:pt x="9028" y="14420"/>
                  <a:pt x="8974" y="14399"/>
                  <a:pt x="8922" y="14390"/>
                </a:cubicBezTo>
                <a:cubicBezTo>
                  <a:pt x="8922" y="14389"/>
                  <a:pt x="8922" y="14387"/>
                  <a:pt x="8922" y="14386"/>
                </a:cubicBezTo>
                <a:cubicBezTo>
                  <a:pt x="8813" y="14364"/>
                  <a:pt x="8754" y="14249"/>
                  <a:pt x="8754" y="14146"/>
                </a:cubicBezTo>
                <a:cubicBezTo>
                  <a:pt x="8754" y="14074"/>
                  <a:pt x="8746" y="14112"/>
                  <a:pt x="8710" y="14058"/>
                </a:cubicBezTo>
                <a:cubicBezTo>
                  <a:pt x="8598" y="14058"/>
                  <a:pt x="8601" y="14170"/>
                  <a:pt x="8530" y="14170"/>
                </a:cubicBezTo>
                <a:cubicBezTo>
                  <a:pt x="8530" y="14171"/>
                  <a:pt x="8530" y="14173"/>
                  <a:pt x="8530" y="14174"/>
                </a:cubicBezTo>
                <a:cubicBezTo>
                  <a:pt x="8477" y="14170"/>
                  <a:pt x="8469" y="14150"/>
                  <a:pt x="8422" y="14146"/>
                </a:cubicBezTo>
                <a:cubicBezTo>
                  <a:pt x="8404" y="14064"/>
                  <a:pt x="8214" y="13915"/>
                  <a:pt x="8214" y="13910"/>
                </a:cubicBezTo>
                <a:cubicBezTo>
                  <a:pt x="8183" y="13899"/>
                  <a:pt x="8106" y="13928"/>
                  <a:pt x="8086" y="13910"/>
                </a:cubicBezTo>
                <a:cubicBezTo>
                  <a:pt x="8062" y="13904"/>
                  <a:pt x="8029" y="13859"/>
                  <a:pt x="8022" y="13838"/>
                </a:cubicBezTo>
                <a:cubicBezTo>
                  <a:pt x="8020" y="13838"/>
                  <a:pt x="8019" y="13838"/>
                  <a:pt x="8018" y="13838"/>
                </a:cubicBezTo>
                <a:cubicBezTo>
                  <a:pt x="8001" y="13738"/>
                  <a:pt x="8039" y="13565"/>
                  <a:pt x="8006" y="13482"/>
                </a:cubicBezTo>
                <a:cubicBezTo>
                  <a:pt x="7955" y="13465"/>
                  <a:pt x="7922" y="13465"/>
                  <a:pt x="7886" y="13422"/>
                </a:cubicBezTo>
                <a:cubicBezTo>
                  <a:pt x="7821" y="13379"/>
                  <a:pt x="7798" y="13144"/>
                  <a:pt x="7730" y="13058"/>
                </a:cubicBezTo>
                <a:cubicBezTo>
                  <a:pt x="7618" y="12983"/>
                  <a:pt x="7562" y="13122"/>
                  <a:pt x="7474" y="13122"/>
                </a:cubicBezTo>
                <a:cubicBezTo>
                  <a:pt x="7474" y="13123"/>
                  <a:pt x="7474" y="13125"/>
                  <a:pt x="7474" y="13126"/>
                </a:cubicBezTo>
                <a:cubicBezTo>
                  <a:pt x="7350" y="13093"/>
                  <a:pt x="7401" y="13026"/>
                  <a:pt x="7378" y="12910"/>
                </a:cubicBezTo>
                <a:cubicBezTo>
                  <a:pt x="7339" y="12773"/>
                  <a:pt x="7407" y="12683"/>
                  <a:pt x="7438" y="12562"/>
                </a:cubicBezTo>
                <a:cubicBezTo>
                  <a:pt x="7440" y="12561"/>
                  <a:pt x="7443" y="12559"/>
                  <a:pt x="7446" y="12558"/>
                </a:cubicBezTo>
                <a:cubicBezTo>
                  <a:pt x="7446" y="12483"/>
                  <a:pt x="7660" y="12388"/>
                  <a:pt x="7714" y="12330"/>
                </a:cubicBezTo>
                <a:cubicBezTo>
                  <a:pt x="7732" y="12325"/>
                  <a:pt x="7734" y="12321"/>
                  <a:pt x="7746" y="12306"/>
                </a:cubicBezTo>
                <a:cubicBezTo>
                  <a:pt x="7776" y="12291"/>
                  <a:pt x="7912" y="11690"/>
                  <a:pt x="7838" y="11606"/>
                </a:cubicBezTo>
                <a:cubicBezTo>
                  <a:pt x="7838" y="11564"/>
                  <a:pt x="7686" y="11509"/>
                  <a:pt x="7686" y="11466"/>
                </a:cubicBezTo>
                <a:cubicBezTo>
                  <a:pt x="7673" y="11457"/>
                  <a:pt x="7660" y="11418"/>
                  <a:pt x="7658" y="11418"/>
                </a:cubicBezTo>
                <a:cubicBezTo>
                  <a:pt x="7658" y="11298"/>
                  <a:pt x="7614" y="11255"/>
                  <a:pt x="7546" y="11170"/>
                </a:cubicBezTo>
                <a:cubicBezTo>
                  <a:pt x="7502" y="11159"/>
                  <a:pt x="7450" y="11139"/>
                  <a:pt x="7418" y="11178"/>
                </a:cubicBezTo>
                <a:cubicBezTo>
                  <a:pt x="7343" y="11215"/>
                  <a:pt x="7420" y="11410"/>
                  <a:pt x="7306" y="11426"/>
                </a:cubicBezTo>
                <a:cubicBezTo>
                  <a:pt x="7230" y="11450"/>
                  <a:pt x="7145" y="11308"/>
                  <a:pt x="7074" y="11258"/>
                </a:cubicBezTo>
                <a:cubicBezTo>
                  <a:pt x="7005" y="11258"/>
                  <a:pt x="6867" y="11152"/>
                  <a:pt x="6790" y="11130"/>
                </a:cubicBezTo>
                <a:cubicBezTo>
                  <a:pt x="6790" y="11131"/>
                  <a:pt x="6790" y="11133"/>
                  <a:pt x="6790" y="11134"/>
                </a:cubicBezTo>
                <a:cubicBezTo>
                  <a:pt x="6721" y="11147"/>
                  <a:pt x="6621" y="11246"/>
                  <a:pt x="6574" y="11302"/>
                </a:cubicBezTo>
                <a:cubicBezTo>
                  <a:pt x="6374" y="11323"/>
                  <a:pt x="6199" y="11568"/>
                  <a:pt x="6014" y="11630"/>
                </a:cubicBezTo>
                <a:cubicBezTo>
                  <a:pt x="5938" y="11670"/>
                  <a:pt x="5429" y="11773"/>
                  <a:pt x="5331" y="11630"/>
                </a:cubicBezTo>
                <a:cubicBezTo>
                  <a:pt x="5290" y="11590"/>
                  <a:pt x="5338" y="11441"/>
                  <a:pt x="5342" y="11386"/>
                </a:cubicBezTo>
                <a:cubicBezTo>
                  <a:pt x="5274" y="11341"/>
                  <a:pt x="5233" y="11321"/>
                  <a:pt x="5234" y="11226"/>
                </a:cubicBezTo>
                <a:cubicBezTo>
                  <a:pt x="5208" y="11212"/>
                  <a:pt x="5050" y="11179"/>
                  <a:pt x="5050" y="11178"/>
                </a:cubicBezTo>
                <a:cubicBezTo>
                  <a:pt x="4915" y="11144"/>
                  <a:pt x="4824" y="10946"/>
                  <a:pt x="4650" y="10946"/>
                </a:cubicBezTo>
                <a:cubicBezTo>
                  <a:pt x="4650" y="10945"/>
                  <a:pt x="4382" y="11034"/>
                  <a:pt x="4350" y="11090"/>
                </a:cubicBezTo>
                <a:cubicBezTo>
                  <a:pt x="4350" y="11142"/>
                  <a:pt x="4367" y="11229"/>
                  <a:pt x="4338" y="11274"/>
                </a:cubicBezTo>
                <a:cubicBezTo>
                  <a:pt x="4251" y="11317"/>
                  <a:pt x="4250" y="11319"/>
                  <a:pt x="4150" y="11286"/>
                </a:cubicBezTo>
                <a:cubicBezTo>
                  <a:pt x="4089" y="11166"/>
                  <a:pt x="4151" y="11079"/>
                  <a:pt x="4154" y="10962"/>
                </a:cubicBezTo>
                <a:cubicBezTo>
                  <a:pt x="4093" y="10921"/>
                  <a:pt x="3964" y="10920"/>
                  <a:pt x="3898" y="10946"/>
                </a:cubicBezTo>
                <a:cubicBezTo>
                  <a:pt x="3830" y="10960"/>
                  <a:pt x="3768" y="11048"/>
                  <a:pt x="3690" y="11026"/>
                </a:cubicBezTo>
                <a:cubicBezTo>
                  <a:pt x="3604" y="11000"/>
                  <a:pt x="3558" y="10926"/>
                  <a:pt x="3502" y="10858"/>
                </a:cubicBezTo>
                <a:cubicBezTo>
                  <a:pt x="3384" y="10834"/>
                  <a:pt x="3288" y="10840"/>
                  <a:pt x="3170" y="10838"/>
                </a:cubicBezTo>
                <a:cubicBezTo>
                  <a:pt x="3078" y="10755"/>
                  <a:pt x="2997" y="10619"/>
                  <a:pt x="2922" y="10518"/>
                </a:cubicBezTo>
                <a:cubicBezTo>
                  <a:pt x="2857" y="10476"/>
                  <a:pt x="2778" y="10519"/>
                  <a:pt x="2714" y="10434"/>
                </a:cubicBezTo>
                <a:cubicBezTo>
                  <a:pt x="2704" y="10426"/>
                  <a:pt x="2695" y="10418"/>
                  <a:pt x="2686" y="10410"/>
                </a:cubicBezTo>
                <a:cubicBezTo>
                  <a:pt x="2639" y="10348"/>
                  <a:pt x="2595" y="10198"/>
                  <a:pt x="2590" y="10098"/>
                </a:cubicBezTo>
                <a:cubicBezTo>
                  <a:pt x="2540" y="10065"/>
                  <a:pt x="2398" y="10098"/>
                  <a:pt x="2374" y="10050"/>
                </a:cubicBezTo>
                <a:cubicBezTo>
                  <a:pt x="2343" y="10050"/>
                  <a:pt x="2274" y="9915"/>
                  <a:pt x="2274" y="9894"/>
                </a:cubicBezTo>
                <a:cubicBezTo>
                  <a:pt x="2212" y="9848"/>
                  <a:pt x="2103" y="9817"/>
                  <a:pt x="2058" y="9762"/>
                </a:cubicBezTo>
                <a:cubicBezTo>
                  <a:pt x="2055" y="9761"/>
                  <a:pt x="2052" y="9759"/>
                  <a:pt x="2050" y="9758"/>
                </a:cubicBezTo>
                <a:cubicBezTo>
                  <a:pt x="2050" y="9710"/>
                  <a:pt x="1884" y="9515"/>
                  <a:pt x="1882" y="9514"/>
                </a:cubicBezTo>
                <a:cubicBezTo>
                  <a:pt x="1713" y="9542"/>
                  <a:pt x="1515" y="9634"/>
                  <a:pt x="1386" y="9466"/>
                </a:cubicBezTo>
                <a:cubicBezTo>
                  <a:pt x="1347" y="9424"/>
                  <a:pt x="1338" y="9330"/>
                  <a:pt x="1338" y="9254"/>
                </a:cubicBezTo>
                <a:cubicBezTo>
                  <a:pt x="1166" y="9116"/>
                  <a:pt x="1111" y="8946"/>
                  <a:pt x="874" y="8946"/>
                </a:cubicBezTo>
                <a:cubicBezTo>
                  <a:pt x="825" y="8932"/>
                  <a:pt x="837" y="8929"/>
                  <a:pt x="810" y="8906"/>
                </a:cubicBezTo>
                <a:cubicBezTo>
                  <a:pt x="817" y="8823"/>
                  <a:pt x="802" y="8778"/>
                  <a:pt x="862" y="8726"/>
                </a:cubicBezTo>
                <a:cubicBezTo>
                  <a:pt x="862" y="8723"/>
                  <a:pt x="862" y="8721"/>
                  <a:pt x="862" y="8718"/>
                </a:cubicBezTo>
                <a:cubicBezTo>
                  <a:pt x="950" y="8659"/>
                  <a:pt x="894" y="8404"/>
                  <a:pt x="894" y="8322"/>
                </a:cubicBezTo>
                <a:cubicBezTo>
                  <a:pt x="892" y="8322"/>
                  <a:pt x="891" y="8322"/>
                  <a:pt x="890" y="8322"/>
                </a:cubicBezTo>
                <a:cubicBezTo>
                  <a:pt x="890" y="8214"/>
                  <a:pt x="878" y="8264"/>
                  <a:pt x="910" y="8202"/>
                </a:cubicBezTo>
                <a:cubicBezTo>
                  <a:pt x="1002" y="8202"/>
                  <a:pt x="1062" y="8272"/>
                  <a:pt x="1142" y="8274"/>
                </a:cubicBezTo>
                <a:cubicBezTo>
                  <a:pt x="1151" y="8240"/>
                  <a:pt x="1162" y="8261"/>
                  <a:pt x="1162" y="8218"/>
                </a:cubicBezTo>
                <a:cubicBezTo>
                  <a:pt x="1163" y="8218"/>
                  <a:pt x="1164" y="8218"/>
                  <a:pt x="1166" y="8218"/>
                </a:cubicBezTo>
                <a:cubicBezTo>
                  <a:pt x="1166" y="8056"/>
                  <a:pt x="1116" y="7919"/>
                  <a:pt x="1090" y="7762"/>
                </a:cubicBezTo>
                <a:cubicBezTo>
                  <a:pt x="1088" y="7762"/>
                  <a:pt x="1087" y="7762"/>
                  <a:pt x="1086" y="7762"/>
                </a:cubicBezTo>
                <a:cubicBezTo>
                  <a:pt x="1046" y="7640"/>
                  <a:pt x="1182" y="7574"/>
                  <a:pt x="1182" y="7478"/>
                </a:cubicBezTo>
                <a:cubicBezTo>
                  <a:pt x="1172" y="7419"/>
                  <a:pt x="1161" y="7417"/>
                  <a:pt x="1138" y="7398"/>
                </a:cubicBezTo>
                <a:cubicBezTo>
                  <a:pt x="989" y="7368"/>
                  <a:pt x="969" y="7185"/>
                  <a:pt x="1002" y="7070"/>
                </a:cubicBezTo>
                <a:cubicBezTo>
                  <a:pt x="1039" y="6937"/>
                  <a:pt x="620" y="6604"/>
                  <a:pt x="542" y="6674"/>
                </a:cubicBezTo>
                <a:cubicBezTo>
                  <a:pt x="511" y="6672"/>
                  <a:pt x="470" y="6618"/>
                  <a:pt x="474" y="6614"/>
                </a:cubicBezTo>
                <a:cubicBezTo>
                  <a:pt x="474" y="6539"/>
                  <a:pt x="545" y="6334"/>
                  <a:pt x="506" y="6270"/>
                </a:cubicBezTo>
                <a:cubicBezTo>
                  <a:pt x="445" y="6240"/>
                  <a:pt x="253" y="6082"/>
                  <a:pt x="210" y="6030"/>
                </a:cubicBezTo>
                <a:cubicBezTo>
                  <a:pt x="206" y="6027"/>
                  <a:pt x="202" y="6025"/>
                  <a:pt x="198" y="6022"/>
                </a:cubicBezTo>
                <a:cubicBezTo>
                  <a:pt x="122" y="5909"/>
                  <a:pt x="217" y="5802"/>
                  <a:pt x="330" y="5774"/>
                </a:cubicBezTo>
                <a:cubicBezTo>
                  <a:pt x="391" y="5650"/>
                  <a:pt x="362" y="5521"/>
                  <a:pt x="362" y="5390"/>
                </a:cubicBezTo>
                <a:cubicBezTo>
                  <a:pt x="360" y="5390"/>
                  <a:pt x="359" y="5390"/>
                  <a:pt x="358" y="5390"/>
                </a:cubicBezTo>
                <a:cubicBezTo>
                  <a:pt x="358" y="5246"/>
                  <a:pt x="201" y="5340"/>
                  <a:pt x="122" y="5342"/>
                </a:cubicBezTo>
                <a:cubicBezTo>
                  <a:pt x="64" y="5300"/>
                  <a:pt x="0" y="5270"/>
                  <a:pt x="62" y="5134"/>
                </a:cubicBezTo>
                <a:cubicBezTo>
                  <a:pt x="186" y="5107"/>
                  <a:pt x="153" y="4950"/>
                  <a:pt x="94" y="4950"/>
                </a:cubicBezTo>
                <a:cubicBezTo>
                  <a:pt x="77" y="4916"/>
                  <a:pt x="227" y="4832"/>
                  <a:pt x="246" y="4750"/>
                </a:cubicBezTo>
                <a:cubicBezTo>
                  <a:pt x="357" y="4750"/>
                  <a:pt x="701" y="4452"/>
                  <a:pt x="902" y="4518"/>
                </a:cubicBezTo>
                <a:cubicBezTo>
                  <a:pt x="1041" y="4541"/>
                  <a:pt x="931" y="4709"/>
                  <a:pt x="1118" y="4718"/>
                </a:cubicBezTo>
                <a:cubicBezTo>
                  <a:pt x="1388" y="4493"/>
                  <a:pt x="1528" y="4478"/>
                  <a:pt x="1874" y="4478"/>
                </a:cubicBezTo>
                <a:cubicBezTo>
                  <a:pt x="1874" y="4477"/>
                  <a:pt x="1874" y="4475"/>
                  <a:pt x="1874" y="4474"/>
                </a:cubicBezTo>
                <a:cubicBezTo>
                  <a:pt x="1902" y="4464"/>
                  <a:pt x="2242" y="4429"/>
                  <a:pt x="2242" y="4410"/>
                </a:cubicBezTo>
                <a:cubicBezTo>
                  <a:pt x="2353" y="4352"/>
                  <a:pt x="2361" y="4299"/>
                  <a:pt x="2350" y="4234"/>
                </a:cubicBezTo>
                <a:cubicBezTo>
                  <a:pt x="2361" y="4225"/>
                  <a:pt x="2671" y="3846"/>
                  <a:pt x="2674" y="3838"/>
                </a:cubicBezTo>
                <a:cubicBezTo>
                  <a:pt x="2710" y="3675"/>
                  <a:pt x="2718" y="3508"/>
                  <a:pt x="2686" y="3342"/>
                </a:cubicBezTo>
                <a:cubicBezTo>
                  <a:pt x="2687" y="3342"/>
                  <a:pt x="2688" y="3342"/>
                  <a:pt x="2690" y="3342"/>
                </a:cubicBezTo>
                <a:cubicBezTo>
                  <a:pt x="2706" y="3290"/>
                  <a:pt x="2714" y="3219"/>
                  <a:pt x="2670" y="3186"/>
                </a:cubicBezTo>
                <a:cubicBezTo>
                  <a:pt x="2633" y="3134"/>
                  <a:pt x="2658" y="3094"/>
                  <a:pt x="2722" y="3094"/>
                </a:cubicBezTo>
                <a:cubicBezTo>
                  <a:pt x="2974" y="3017"/>
                  <a:pt x="3174" y="3166"/>
                  <a:pt x="3410" y="3166"/>
                </a:cubicBezTo>
                <a:cubicBezTo>
                  <a:pt x="3411" y="3162"/>
                  <a:pt x="3412" y="3158"/>
                  <a:pt x="3414" y="3154"/>
                </a:cubicBezTo>
                <a:cubicBezTo>
                  <a:pt x="3476" y="3081"/>
                  <a:pt x="3345" y="2870"/>
                  <a:pt x="3586" y="2750"/>
                </a:cubicBezTo>
                <a:cubicBezTo>
                  <a:pt x="3621" y="2694"/>
                  <a:pt x="3741" y="2471"/>
                  <a:pt x="3750" y="2438"/>
                </a:cubicBezTo>
                <a:cubicBezTo>
                  <a:pt x="3751" y="2438"/>
                  <a:pt x="3752" y="2438"/>
                  <a:pt x="3754" y="2438"/>
                </a:cubicBezTo>
                <a:cubicBezTo>
                  <a:pt x="3783" y="2394"/>
                  <a:pt x="3838" y="2410"/>
                  <a:pt x="3882" y="2414"/>
                </a:cubicBezTo>
                <a:cubicBezTo>
                  <a:pt x="3882" y="2524"/>
                  <a:pt x="4395" y="2601"/>
                  <a:pt x="4418" y="2598"/>
                </a:cubicBezTo>
                <a:cubicBezTo>
                  <a:pt x="4418" y="2597"/>
                  <a:pt x="4418" y="2595"/>
                  <a:pt x="4418" y="2594"/>
                </a:cubicBezTo>
                <a:cubicBezTo>
                  <a:pt x="4495" y="2589"/>
                  <a:pt x="4512" y="2572"/>
                  <a:pt x="4534" y="2502"/>
                </a:cubicBezTo>
                <a:cubicBezTo>
                  <a:pt x="4535" y="2502"/>
                  <a:pt x="4527" y="2252"/>
                  <a:pt x="4542" y="2218"/>
                </a:cubicBezTo>
                <a:cubicBezTo>
                  <a:pt x="4543" y="2218"/>
                  <a:pt x="4544" y="2218"/>
                  <a:pt x="4546" y="2218"/>
                </a:cubicBezTo>
                <a:cubicBezTo>
                  <a:pt x="4589" y="2046"/>
                  <a:pt x="4839" y="2063"/>
                  <a:pt x="4974" y="2018"/>
                </a:cubicBezTo>
                <a:cubicBezTo>
                  <a:pt x="4974" y="2017"/>
                  <a:pt x="4974" y="2015"/>
                  <a:pt x="4974" y="2014"/>
                </a:cubicBezTo>
                <a:cubicBezTo>
                  <a:pt x="5049" y="1951"/>
                  <a:pt x="5019" y="1822"/>
                  <a:pt x="5178" y="1822"/>
                </a:cubicBezTo>
                <a:cubicBezTo>
                  <a:pt x="5252" y="1798"/>
                  <a:pt x="5366" y="1846"/>
                  <a:pt x="5366" y="1934"/>
                </a:cubicBezTo>
                <a:cubicBezTo>
                  <a:pt x="5367" y="1934"/>
                  <a:pt x="5368" y="1934"/>
                  <a:pt x="5370" y="1934"/>
                </a:cubicBezTo>
                <a:cubicBezTo>
                  <a:pt x="5371" y="1983"/>
                  <a:pt x="5402" y="2050"/>
                  <a:pt x="5402" y="2078"/>
                </a:cubicBezTo>
                <a:cubicBezTo>
                  <a:pt x="5380" y="2141"/>
                  <a:pt x="5684" y="2379"/>
                  <a:pt x="5738" y="2370"/>
                </a:cubicBezTo>
                <a:cubicBezTo>
                  <a:pt x="5784" y="2383"/>
                  <a:pt x="5919" y="2460"/>
                  <a:pt x="5930" y="2494"/>
                </a:cubicBezTo>
                <a:cubicBezTo>
                  <a:pt x="5930" y="2585"/>
                  <a:pt x="5943" y="2772"/>
                  <a:pt x="6010" y="2822"/>
                </a:cubicBezTo>
                <a:cubicBezTo>
                  <a:pt x="6034" y="2944"/>
                  <a:pt x="6133" y="3137"/>
                  <a:pt x="5994" y="3242"/>
                </a:cubicBezTo>
                <a:cubicBezTo>
                  <a:pt x="5994" y="3245"/>
                  <a:pt x="5994" y="3247"/>
                  <a:pt x="5994" y="3250"/>
                </a:cubicBezTo>
                <a:cubicBezTo>
                  <a:pt x="5868" y="3381"/>
                  <a:pt x="5841" y="3480"/>
                  <a:pt x="5962" y="3614"/>
                </a:cubicBezTo>
                <a:cubicBezTo>
                  <a:pt x="6036" y="3668"/>
                  <a:pt x="6177" y="3684"/>
                  <a:pt x="6274" y="3706"/>
                </a:cubicBezTo>
                <a:cubicBezTo>
                  <a:pt x="6333" y="3702"/>
                  <a:pt x="7312" y="4055"/>
                  <a:pt x="7274" y="4298"/>
                </a:cubicBezTo>
                <a:cubicBezTo>
                  <a:pt x="7275" y="4298"/>
                  <a:pt x="7276" y="4298"/>
                  <a:pt x="7278" y="4298"/>
                </a:cubicBezTo>
                <a:cubicBezTo>
                  <a:pt x="7282" y="4387"/>
                  <a:pt x="7316" y="4537"/>
                  <a:pt x="7406" y="4582"/>
                </a:cubicBezTo>
                <a:cubicBezTo>
                  <a:pt x="7407" y="4587"/>
                  <a:pt x="7408" y="4593"/>
                  <a:pt x="7410" y="4598"/>
                </a:cubicBezTo>
                <a:cubicBezTo>
                  <a:pt x="7411" y="4598"/>
                  <a:pt x="7412" y="4598"/>
                  <a:pt x="7414" y="4598"/>
                </a:cubicBezTo>
                <a:cubicBezTo>
                  <a:pt x="7414" y="4602"/>
                  <a:pt x="7408" y="4770"/>
                  <a:pt x="7434" y="4770"/>
                </a:cubicBezTo>
                <a:cubicBezTo>
                  <a:pt x="7434" y="4773"/>
                  <a:pt x="7434" y="4775"/>
                  <a:pt x="7434" y="4778"/>
                </a:cubicBezTo>
                <a:cubicBezTo>
                  <a:pt x="7443" y="4786"/>
                  <a:pt x="7452" y="4794"/>
                  <a:pt x="7462" y="4802"/>
                </a:cubicBezTo>
                <a:cubicBezTo>
                  <a:pt x="7464" y="4806"/>
                  <a:pt x="7467" y="4810"/>
                  <a:pt x="7470" y="4814"/>
                </a:cubicBezTo>
                <a:cubicBezTo>
                  <a:pt x="7578" y="4814"/>
                  <a:pt x="7699" y="4862"/>
                  <a:pt x="7826" y="4862"/>
                </a:cubicBezTo>
                <a:cubicBezTo>
                  <a:pt x="7922" y="4891"/>
                  <a:pt x="8113" y="4966"/>
                  <a:pt x="8194" y="4966"/>
                </a:cubicBezTo>
                <a:cubicBezTo>
                  <a:pt x="8195" y="4969"/>
                  <a:pt x="8196" y="4971"/>
                  <a:pt x="8198" y="4974"/>
                </a:cubicBezTo>
                <a:cubicBezTo>
                  <a:pt x="8432" y="4974"/>
                  <a:pt x="8655" y="4962"/>
                  <a:pt x="8886" y="4962"/>
                </a:cubicBezTo>
                <a:cubicBezTo>
                  <a:pt x="8886" y="4963"/>
                  <a:pt x="8886" y="4965"/>
                  <a:pt x="8886" y="4966"/>
                </a:cubicBezTo>
                <a:cubicBezTo>
                  <a:pt x="9123" y="4996"/>
                  <a:pt x="9247" y="5236"/>
                  <a:pt x="9422" y="5262"/>
                </a:cubicBezTo>
                <a:cubicBezTo>
                  <a:pt x="9501" y="5172"/>
                  <a:pt x="9671" y="5297"/>
                  <a:pt x="9706" y="5346"/>
                </a:cubicBezTo>
                <a:cubicBezTo>
                  <a:pt x="9706" y="5347"/>
                  <a:pt x="9706" y="5349"/>
                  <a:pt x="9706" y="5350"/>
                </a:cubicBezTo>
                <a:cubicBezTo>
                  <a:pt x="9877" y="5350"/>
                  <a:pt x="9918" y="5443"/>
                  <a:pt x="10018" y="5518"/>
                </a:cubicBezTo>
                <a:cubicBezTo>
                  <a:pt x="10039" y="5546"/>
                  <a:pt x="10062" y="5550"/>
                  <a:pt x="10098" y="5550"/>
                </a:cubicBezTo>
                <a:cubicBezTo>
                  <a:pt x="10148" y="5398"/>
                  <a:pt x="11150" y="5185"/>
                  <a:pt x="11150" y="5038"/>
                </a:cubicBezTo>
                <a:cubicBezTo>
                  <a:pt x="11152" y="5038"/>
                  <a:pt x="11155" y="5038"/>
                  <a:pt x="11158" y="5038"/>
                </a:cubicBezTo>
                <a:cubicBezTo>
                  <a:pt x="11158" y="5037"/>
                  <a:pt x="11158" y="5035"/>
                  <a:pt x="11158" y="5034"/>
                </a:cubicBezTo>
                <a:cubicBezTo>
                  <a:pt x="11318" y="4988"/>
                  <a:pt x="11532" y="5124"/>
                  <a:pt x="11726" y="5086"/>
                </a:cubicBezTo>
                <a:cubicBezTo>
                  <a:pt x="11754" y="5001"/>
                  <a:pt x="11935" y="4830"/>
                  <a:pt x="12002" y="4770"/>
                </a:cubicBezTo>
                <a:cubicBezTo>
                  <a:pt x="12079" y="4700"/>
                  <a:pt x="12387" y="4472"/>
                  <a:pt x="12350" y="4430"/>
                </a:cubicBezTo>
                <a:cubicBezTo>
                  <a:pt x="12320" y="4322"/>
                  <a:pt x="12136" y="3848"/>
                  <a:pt x="12422" y="3850"/>
                </a:cubicBezTo>
                <a:cubicBezTo>
                  <a:pt x="12422" y="3851"/>
                  <a:pt x="12422" y="3853"/>
                  <a:pt x="12422" y="3854"/>
                </a:cubicBezTo>
                <a:cubicBezTo>
                  <a:pt x="12425" y="3854"/>
                  <a:pt x="12774" y="4075"/>
                  <a:pt x="12774" y="3990"/>
                </a:cubicBezTo>
                <a:cubicBezTo>
                  <a:pt x="12872" y="3990"/>
                  <a:pt x="13066" y="3751"/>
                  <a:pt x="13090" y="3662"/>
                </a:cubicBezTo>
                <a:cubicBezTo>
                  <a:pt x="13207" y="3639"/>
                  <a:pt x="13415" y="3634"/>
                  <a:pt x="13470" y="3526"/>
                </a:cubicBezTo>
                <a:cubicBezTo>
                  <a:pt x="13546" y="3468"/>
                  <a:pt x="13616" y="3266"/>
                  <a:pt x="13638" y="3266"/>
                </a:cubicBezTo>
                <a:cubicBezTo>
                  <a:pt x="13691" y="3202"/>
                  <a:pt x="13784" y="3181"/>
                  <a:pt x="13862" y="3162"/>
                </a:cubicBezTo>
                <a:cubicBezTo>
                  <a:pt x="13862" y="3161"/>
                  <a:pt x="13862" y="3159"/>
                  <a:pt x="13862" y="3158"/>
                </a:cubicBezTo>
                <a:cubicBezTo>
                  <a:pt x="13866" y="3158"/>
                  <a:pt x="13870" y="3158"/>
                  <a:pt x="13874" y="3158"/>
                </a:cubicBezTo>
                <a:cubicBezTo>
                  <a:pt x="13910" y="3113"/>
                  <a:pt x="14049" y="3002"/>
                  <a:pt x="14094" y="3002"/>
                </a:cubicBezTo>
                <a:cubicBezTo>
                  <a:pt x="14094" y="2981"/>
                  <a:pt x="14485" y="2974"/>
                  <a:pt x="14542" y="2958"/>
                </a:cubicBezTo>
                <a:cubicBezTo>
                  <a:pt x="14542" y="2907"/>
                  <a:pt x="14530" y="2850"/>
                  <a:pt x="14530" y="2814"/>
                </a:cubicBezTo>
                <a:cubicBezTo>
                  <a:pt x="14480" y="2657"/>
                  <a:pt x="14287" y="2560"/>
                  <a:pt x="14134" y="2474"/>
                </a:cubicBezTo>
                <a:cubicBezTo>
                  <a:pt x="14067" y="2472"/>
                  <a:pt x="14043" y="2550"/>
                  <a:pt x="13954" y="2550"/>
                </a:cubicBezTo>
                <a:cubicBezTo>
                  <a:pt x="13914" y="2595"/>
                  <a:pt x="13909" y="2637"/>
                  <a:pt x="13870" y="2686"/>
                </a:cubicBezTo>
                <a:cubicBezTo>
                  <a:pt x="13777" y="2682"/>
                  <a:pt x="13606" y="2604"/>
                  <a:pt x="13546" y="2622"/>
                </a:cubicBezTo>
                <a:cubicBezTo>
                  <a:pt x="13546" y="2623"/>
                  <a:pt x="13546" y="2625"/>
                  <a:pt x="13546" y="2626"/>
                </a:cubicBezTo>
                <a:cubicBezTo>
                  <a:pt x="13454" y="2626"/>
                  <a:pt x="13379" y="2703"/>
                  <a:pt x="13238" y="2698"/>
                </a:cubicBezTo>
                <a:cubicBezTo>
                  <a:pt x="13218" y="2661"/>
                  <a:pt x="13187" y="2639"/>
                  <a:pt x="13186" y="2582"/>
                </a:cubicBezTo>
                <a:cubicBezTo>
                  <a:pt x="13238" y="2522"/>
                  <a:pt x="13328" y="2448"/>
                  <a:pt x="13302" y="2358"/>
                </a:cubicBezTo>
                <a:cubicBezTo>
                  <a:pt x="13302" y="2165"/>
                  <a:pt x="13358" y="2041"/>
                  <a:pt x="13398" y="1842"/>
                </a:cubicBezTo>
                <a:cubicBezTo>
                  <a:pt x="13400" y="1841"/>
                  <a:pt x="13403" y="1839"/>
                  <a:pt x="13406" y="1838"/>
                </a:cubicBezTo>
                <a:cubicBezTo>
                  <a:pt x="13422" y="1813"/>
                  <a:pt x="13449" y="1787"/>
                  <a:pt x="13478" y="1778"/>
                </a:cubicBezTo>
                <a:cubicBezTo>
                  <a:pt x="13672" y="1778"/>
                  <a:pt x="13879" y="1796"/>
                  <a:pt x="14018" y="1638"/>
                </a:cubicBezTo>
                <a:cubicBezTo>
                  <a:pt x="14030" y="1627"/>
                  <a:pt x="14042" y="1617"/>
                  <a:pt x="14054" y="1606"/>
                </a:cubicBezTo>
                <a:cubicBezTo>
                  <a:pt x="14054" y="1501"/>
                  <a:pt x="14126" y="1344"/>
                  <a:pt x="14126" y="1222"/>
                </a:cubicBezTo>
                <a:cubicBezTo>
                  <a:pt x="14127" y="1222"/>
                  <a:pt x="14128" y="1222"/>
                  <a:pt x="14130" y="1222"/>
                </a:cubicBezTo>
                <a:cubicBezTo>
                  <a:pt x="14130" y="1063"/>
                  <a:pt x="14313" y="794"/>
                  <a:pt x="14318" y="794"/>
                </a:cubicBezTo>
                <a:cubicBezTo>
                  <a:pt x="14365" y="682"/>
                  <a:pt x="14231" y="563"/>
                  <a:pt x="14142" y="518"/>
                </a:cubicBezTo>
                <a:cubicBezTo>
                  <a:pt x="14142" y="511"/>
                  <a:pt x="14138" y="474"/>
                  <a:pt x="14134" y="474"/>
                </a:cubicBezTo>
                <a:cubicBezTo>
                  <a:pt x="14151" y="360"/>
                  <a:pt x="14160" y="346"/>
                  <a:pt x="14238" y="286"/>
                </a:cubicBezTo>
                <a:cubicBezTo>
                  <a:pt x="14325" y="264"/>
                  <a:pt x="14406" y="238"/>
                  <a:pt x="14490" y="210"/>
                </a:cubicBezTo>
                <a:cubicBezTo>
                  <a:pt x="14541" y="107"/>
                  <a:pt x="14840" y="18"/>
                  <a:pt x="14954" y="18"/>
                </a:cubicBezTo>
                <a:cubicBezTo>
                  <a:pt x="15033" y="0"/>
                  <a:pt x="15124" y="82"/>
                  <a:pt x="15202" y="82"/>
                </a:cubicBezTo>
                <a:cubicBezTo>
                  <a:pt x="15202" y="83"/>
                  <a:pt x="15202" y="85"/>
                  <a:pt x="15202" y="86"/>
                </a:cubicBezTo>
                <a:cubicBezTo>
                  <a:pt x="15348" y="79"/>
                  <a:pt x="15429" y="67"/>
                  <a:pt x="15558" y="122"/>
                </a:cubicBezTo>
                <a:cubicBezTo>
                  <a:pt x="15558" y="123"/>
                  <a:pt x="15558" y="125"/>
                  <a:pt x="15558" y="126"/>
                </a:cubicBezTo>
                <a:cubicBezTo>
                  <a:pt x="15563" y="127"/>
                  <a:pt x="15568" y="129"/>
                  <a:pt x="15574" y="130"/>
                </a:cubicBezTo>
                <a:cubicBezTo>
                  <a:pt x="15574" y="131"/>
                  <a:pt x="15574" y="133"/>
                  <a:pt x="15574" y="134"/>
                </a:cubicBezTo>
                <a:cubicBezTo>
                  <a:pt x="15576" y="134"/>
                  <a:pt x="15579" y="134"/>
                  <a:pt x="15582" y="134"/>
                </a:cubicBezTo>
                <a:cubicBezTo>
                  <a:pt x="15586" y="138"/>
                  <a:pt x="16030" y="600"/>
                  <a:pt x="16030" y="686"/>
                </a:cubicBezTo>
                <a:cubicBezTo>
                  <a:pt x="16031" y="686"/>
                  <a:pt x="16032" y="686"/>
                  <a:pt x="16034" y="686"/>
                </a:cubicBezTo>
                <a:cubicBezTo>
                  <a:pt x="16036" y="694"/>
                  <a:pt x="16039" y="702"/>
                  <a:pt x="16042" y="710"/>
                </a:cubicBezTo>
                <a:cubicBezTo>
                  <a:pt x="16048" y="715"/>
                  <a:pt x="16055" y="721"/>
                  <a:pt x="16062" y="726"/>
                </a:cubicBezTo>
                <a:cubicBezTo>
                  <a:pt x="16062" y="729"/>
                  <a:pt x="16062" y="731"/>
                  <a:pt x="16062" y="734"/>
                </a:cubicBezTo>
                <a:cubicBezTo>
                  <a:pt x="16127" y="794"/>
                  <a:pt x="16200" y="866"/>
                  <a:pt x="16266" y="918"/>
                </a:cubicBezTo>
                <a:cubicBezTo>
                  <a:pt x="16266" y="922"/>
                  <a:pt x="16266" y="926"/>
                  <a:pt x="16266" y="930"/>
                </a:cubicBezTo>
                <a:cubicBezTo>
                  <a:pt x="16267" y="930"/>
                  <a:pt x="16268" y="930"/>
                  <a:pt x="16270" y="930"/>
                </a:cubicBezTo>
                <a:cubicBezTo>
                  <a:pt x="16270" y="1037"/>
                  <a:pt x="16327" y="1094"/>
                  <a:pt x="16402" y="1150"/>
                </a:cubicBezTo>
                <a:cubicBezTo>
                  <a:pt x="16402" y="1160"/>
                  <a:pt x="16405" y="1160"/>
                  <a:pt x="16414" y="1166"/>
                </a:cubicBezTo>
                <a:cubicBezTo>
                  <a:pt x="16421" y="1195"/>
                  <a:pt x="16446" y="1334"/>
                  <a:pt x="16486" y="1334"/>
                </a:cubicBezTo>
                <a:cubicBezTo>
                  <a:pt x="16487" y="1337"/>
                  <a:pt x="16488" y="1339"/>
                  <a:pt x="16490" y="1342"/>
                </a:cubicBezTo>
                <a:cubicBezTo>
                  <a:pt x="16578" y="1342"/>
                  <a:pt x="16744" y="1323"/>
                  <a:pt x="16814" y="1350"/>
                </a:cubicBezTo>
                <a:cubicBezTo>
                  <a:pt x="16814" y="1390"/>
                  <a:pt x="16986" y="1351"/>
                  <a:pt x="17038" y="1366"/>
                </a:cubicBezTo>
                <a:cubicBezTo>
                  <a:pt x="17038" y="1374"/>
                  <a:pt x="17108" y="1402"/>
                  <a:pt x="17118" y="1414"/>
                </a:cubicBezTo>
                <a:cubicBezTo>
                  <a:pt x="17126" y="1493"/>
                  <a:pt x="17286" y="1537"/>
                  <a:pt x="17378" y="1558"/>
                </a:cubicBezTo>
                <a:cubicBezTo>
                  <a:pt x="17378" y="1649"/>
                  <a:pt x="17510" y="1914"/>
                  <a:pt x="17618" y="1914"/>
                </a:cubicBezTo>
                <a:close/>
                <a:moveTo>
                  <a:pt x="16158" y="13186"/>
                </a:moveTo>
                <a:cubicBezTo>
                  <a:pt x="16169" y="13075"/>
                  <a:pt x="16183" y="12977"/>
                  <a:pt x="16190" y="12858"/>
                </a:cubicBezTo>
                <a:cubicBezTo>
                  <a:pt x="16191" y="12858"/>
                  <a:pt x="16192" y="12858"/>
                  <a:pt x="16194" y="12858"/>
                </a:cubicBezTo>
                <a:cubicBezTo>
                  <a:pt x="16194" y="12716"/>
                  <a:pt x="16266" y="12687"/>
                  <a:pt x="16266" y="12566"/>
                </a:cubicBezTo>
                <a:cubicBezTo>
                  <a:pt x="16267" y="12566"/>
                  <a:pt x="16268" y="12566"/>
                  <a:pt x="16270" y="12566"/>
                </a:cubicBezTo>
                <a:cubicBezTo>
                  <a:pt x="16270" y="12438"/>
                  <a:pt x="16397" y="12205"/>
                  <a:pt x="16502" y="12114"/>
                </a:cubicBezTo>
                <a:cubicBezTo>
                  <a:pt x="16517" y="12092"/>
                  <a:pt x="16659" y="12067"/>
                  <a:pt x="16694" y="12078"/>
                </a:cubicBezTo>
                <a:cubicBezTo>
                  <a:pt x="16694" y="12079"/>
                  <a:pt x="16694" y="12081"/>
                  <a:pt x="16694" y="12082"/>
                </a:cubicBezTo>
                <a:cubicBezTo>
                  <a:pt x="16949" y="12118"/>
                  <a:pt x="16786" y="12268"/>
                  <a:pt x="16786" y="12378"/>
                </a:cubicBezTo>
                <a:cubicBezTo>
                  <a:pt x="16784" y="12378"/>
                  <a:pt x="16783" y="12378"/>
                  <a:pt x="16782" y="12378"/>
                </a:cubicBezTo>
                <a:cubicBezTo>
                  <a:pt x="16782" y="12535"/>
                  <a:pt x="16844" y="12763"/>
                  <a:pt x="16802" y="12906"/>
                </a:cubicBezTo>
                <a:cubicBezTo>
                  <a:pt x="16802" y="12969"/>
                  <a:pt x="16742" y="13020"/>
                  <a:pt x="16742" y="13066"/>
                </a:cubicBezTo>
                <a:cubicBezTo>
                  <a:pt x="16707" y="13119"/>
                  <a:pt x="16586" y="13134"/>
                  <a:pt x="16586" y="13222"/>
                </a:cubicBezTo>
                <a:cubicBezTo>
                  <a:pt x="16584" y="13222"/>
                  <a:pt x="16583" y="13222"/>
                  <a:pt x="16582" y="13222"/>
                </a:cubicBezTo>
                <a:cubicBezTo>
                  <a:pt x="16524" y="13375"/>
                  <a:pt x="16596" y="13474"/>
                  <a:pt x="16466" y="13626"/>
                </a:cubicBezTo>
                <a:cubicBezTo>
                  <a:pt x="16464" y="13626"/>
                  <a:pt x="16463" y="13626"/>
                  <a:pt x="16462" y="13626"/>
                </a:cubicBezTo>
                <a:cubicBezTo>
                  <a:pt x="16462" y="13625"/>
                  <a:pt x="16462" y="13623"/>
                  <a:pt x="16462" y="13622"/>
                </a:cubicBezTo>
                <a:cubicBezTo>
                  <a:pt x="16460" y="13622"/>
                  <a:pt x="16459" y="13622"/>
                  <a:pt x="16458" y="13622"/>
                </a:cubicBezTo>
                <a:cubicBezTo>
                  <a:pt x="16458" y="13575"/>
                  <a:pt x="16358" y="13524"/>
                  <a:pt x="16350" y="13458"/>
                </a:cubicBezTo>
                <a:cubicBezTo>
                  <a:pt x="16348" y="13458"/>
                  <a:pt x="16347" y="13458"/>
                  <a:pt x="16346" y="13458"/>
                </a:cubicBezTo>
                <a:cubicBezTo>
                  <a:pt x="16254" y="13348"/>
                  <a:pt x="16195" y="13318"/>
                  <a:pt x="16158" y="13186"/>
                </a:cubicBezTo>
                <a:close/>
                <a:moveTo>
                  <a:pt x="11910" y="14830"/>
                </a:moveTo>
                <a:cubicBezTo>
                  <a:pt x="12062" y="14815"/>
                  <a:pt x="12395" y="14674"/>
                  <a:pt x="12562" y="14742"/>
                </a:cubicBezTo>
                <a:cubicBezTo>
                  <a:pt x="12604" y="14751"/>
                  <a:pt x="12682" y="14784"/>
                  <a:pt x="12694" y="14830"/>
                </a:cubicBezTo>
                <a:cubicBezTo>
                  <a:pt x="12732" y="14884"/>
                  <a:pt x="12628" y="15009"/>
                  <a:pt x="12538" y="15282"/>
                </a:cubicBezTo>
                <a:cubicBezTo>
                  <a:pt x="12535" y="15283"/>
                  <a:pt x="12532" y="15285"/>
                  <a:pt x="12530" y="15286"/>
                </a:cubicBezTo>
                <a:cubicBezTo>
                  <a:pt x="12530" y="15289"/>
                  <a:pt x="12530" y="15291"/>
                  <a:pt x="12530" y="15294"/>
                </a:cubicBezTo>
                <a:cubicBezTo>
                  <a:pt x="12457" y="15440"/>
                  <a:pt x="12112" y="15575"/>
                  <a:pt x="12102" y="15542"/>
                </a:cubicBezTo>
                <a:cubicBezTo>
                  <a:pt x="12096" y="15542"/>
                  <a:pt x="12091" y="15542"/>
                  <a:pt x="12086" y="15542"/>
                </a:cubicBezTo>
                <a:cubicBezTo>
                  <a:pt x="12086" y="15543"/>
                  <a:pt x="12086" y="15545"/>
                  <a:pt x="12086" y="15546"/>
                </a:cubicBezTo>
                <a:cubicBezTo>
                  <a:pt x="12024" y="15564"/>
                  <a:pt x="11774" y="15472"/>
                  <a:pt x="11774" y="15414"/>
                </a:cubicBezTo>
                <a:cubicBezTo>
                  <a:pt x="11771" y="15413"/>
                  <a:pt x="11768" y="15411"/>
                  <a:pt x="11766" y="15410"/>
                </a:cubicBezTo>
                <a:cubicBezTo>
                  <a:pt x="11664" y="15004"/>
                  <a:pt x="11893" y="15116"/>
                  <a:pt x="11910" y="148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0" cap="flat">
            <a:noFill/>
            <a:prstDash val="solid"/>
            <a:miter lim="800000"/>
          </a:ln>
        </p:spPr>
        <p:txBody>
          <a:bodyPr vert="horz" wrap="square" lIns="68568" tIns="34283" rIns="68568" bIns="34283" numCol="1" anchor="t" anchorCtr="0" compatLnSpc="1"/>
          <a:lstStyle/>
          <a:p>
            <a:pPr defTabSz="647700"/>
            <a:endParaRPr lang="zh-CN" altLang="en-US" sz="11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805755" y="2616956"/>
            <a:ext cx="738441" cy="738441"/>
            <a:chOff x="7495598" y="1812735"/>
            <a:chExt cx="984739" cy="984739"/>
          </a:xfrm>
        </p:grpSpPr>
        <p:sp>
          <p:nvSpPr>
            <p:cNvPr id="48" name="椭圆 47"/>
            <p:cNvSpPr/>
            <p:nvPr/>
          </p:nvSpPr>
          <p:spPr>
            <a:xfrm>
              <a:off x="7495598" y="1812735"/>
              <a:ext cx="984739" cy="984739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47700"/>
              <a:endParaRPr lang="zh-CN" altLang="en-US" sz="1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642905" y="1907280"/>
              <a:ext cx="605386" cy="769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集宁</a:t>
              </a:r>
              <a:endParaRPr lang="en-US" altLang="zh-CN" sz="105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endParaRPr lang="en-US" altLang="zh-CN" sz="105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前旗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505132" y="3514603"/>
            <a:ext cx="885571" cy="750779"/>
            <a:chOff x="5765326" y="3639047"/>
            <a:chExt cx="1425646" cy="1208650"/>
          </a:xfrm>
        </p:grpSpPr>
        <p:sp>
          <p:nvSpPr>
            <p:cNvPr id="51" name="椭圆 50"/>
            <p:cNvSpPr/>
            <p:nvPr/>
          </p:nvSpPr>
          <p:spPr>
            <a:xfrm>
              <a:off x="5879757" y="3639047"/>
              <a:ext cx="1208650" cy="120865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47700"/>
              <a:endParaRPr lang="zh-CN" altLang="en-US" sz="11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765326" y="3880811"/>
              <a:ext cx="1425646" cy="69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庙滩</a:t>
              </a:r>
              <a:endParaRPr lang="en-US" altLang="zh-CN" sz="105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小二台</a:t>
              </a:r>
              <a:endParaRPr lang="en-US" altLang="zh-CN" sz="105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713121" y="5146119"/>
            <a:ext cx="553842" cy="553841"/>
            <a:chOff x="7468716" y="4688588"/>
            <a:chExt cx="919732" cy="919732"/>
          </a:xfrm>
        </p:grpSpPr>
        <p:sp>
          <p:nvSpPr>
            <p:cNvPr id="54" name="椭圆 53"/>
            <p:cNvSpPr/>
            <p:nvPr/>
          </p:nvSpPr>
          <p:spPr>
            <a:xfrm>
              <a:off x="7468716" y="4688588"/>
              <a:ext cx="919732" cy="919732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47700"/>
              <a:endParaRPr lang="zh-CN" altLang="en-US" sz="11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7529896" y="4918491"/>
              <a:ext cx="775177" cy="434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河源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427852" y="3774640"/>
            <a:ext cx="529551" cy="526272"/>
            <a:chOff x="7928194" y="3097090"/>
            <a:chExt cx="782675" cy="777827"/>
          </a:xfrm>
        </p:grpSpPr>
        <p:sp>
          <p:nvSpPr>
            <p:cNvPr id="57" name="椭圆 56"/>
            <p:cNvSpPr/>
            <p:nvPr/>
          </p:nvSpPr>
          <p:spPr>
            <a:xfrm>
              <a:off x="7933042" y="3097090"/>
              <a:ext cx="777827" cy="777827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47700"/>
              <a:endParaRPr lang="zh-CN" altLang="en-US" sz="11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7928194" y="3146550"/>
              <a:ext cx="689920" cy="636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保税</a:t>
              </a:r>
              <a:endParaRPr lang="en-US" altLang="zh-CN" sz="105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海门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7586395" y="326964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7700"/>
            <a:r>
              <a:rPr lang="zh-CN" altLang="en-US" sz="11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乌兰察布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494948" y="354356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7700"/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南通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729637" y="56475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7700"/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677071" y="425865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47700"/>
            <a:r>
              <a:rPr lang="zh-CN" altLang="en-US" sz="11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张北</a:t>
            </a:r>
          </a:p>
        </p:txBody>
      </p:sp>
      <p:sp>
        <p:nvSpPr>
          <p:cNvPr id="64" name="弧形 26"/>
          <p:cNvSpPr/>
          <p:nvPr/>
        </p:nvSpPr>
        <p:spPr>
          <a:xfrm rot="18973766" flipH="1">
            <a:off x="6755130" y="2269490"/>
            <a:ext cx="330835" cy="1626870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-1" fmla="*/ 2173951 w 3604802"/>
              <a:gd name="connsiteY0-2" fmla="*/ 38790 h 3612059"/>
              <a:gd name="connsiteX1-3" fmla="*/ 3604801 w 3604802"/>
              <a:gd name="connsiteY1-4" fmla="*/ 1806030 h 3612059"/>
              <a:gd name="connsiteX0-5" fmla="*/ 371550 w 1802400"/>
              <a:gd name="connsiteY0-6" fmla="*/ 58389 h 1825629"/>
              <a:gd name="connsiteX1-7" fmla="*/ 1802400 w 1802400"/>
              <a:gd name="connsiteY1-8" fmla="*/ 1825629 h 1825629"/>
              <a:gd name="connsiteX2-9" fmla="*/ 0 w 1802400"/>
              <a:gd name="connsiteY2-10" fmla="*/ 1825629 h 1825629"/>
              <a:gd name="connsiteX3-11" fmla="*/ 371550 w 1802400"/>
              <a:gd name="connsiteY3-12" fmla="*/ 58389 h 1825629"/>
              <a:gd name="connsiteX0-13" fmla="*/ 310599 w 1802400"/>
              <a:gd name="connsiteY0-14" fmla="*/ 0 h 1825629"/>
              <a:gd name="connsiteX1-15" fmla="*/ 1802400 w 1802400"/>
              <a:gd name="connsiteY1-16" fmla="*/ 1825629 h 1825629"/>
              <a:gd name="connsiteX0-17" fmla="*/ 320330 w 1802400"/>
              <a:gd name="connsiteY0-18" fmla="*/ 0 h 1835789"/>
              <a:gd name="connsiteX1-19" fmla="*/ 1802400 w 1802400"/>
              <a:gd name="connsiteY1-20" fmla="*/ 1835789 h 1835789"/>
              <a:gd name="connsiteX2-21" fmla="*/ 0 w 1802400"/>
              <a:gd name="connsiteY2-22" fmla="*/ 1835789 h 1835789"/>
              <a:gd name="connsiteX3-23" fmla="*/ 320330 w 1802400"/>
              <a:gd name="connsiteY3-24" fmla="*/ 0 h 1835789"/>
              <a:gd name="connsiteX0-25" fmla="*/ 310599 w 1802400"/>
              <a:gd name="connsiteY0-26" fmla="*/ 10160 h 1835789"/>
              <a:gd name="connsiteX1-27" fmla="*/ 1802400 w 1802400"/>
              <a:gd name="connsiteY1-28" fmla="*/ 1835789 h 18357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47700"/>
            <a:endParaRPr lang="zh-CN" altLang="en-US" sz="11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弧形 26"/>
          <p:cNvSpPr/>
          <p:nvPr/>
        </p:nvSpPr>
        <p:spPr>
          <a:xfrm rot="7859297">
            <a:off x="6479483" y="4830952"/>
            <a:ext cx="1028961" cy="1184175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-1" fmla="*/ 2173951 w 3604802"/>
              <a:gd name="connsiteY0-2" fmla="*/ 38790 h 3612059"/>
              <a:gd name="connsiteX1-3" fmla="*/ 3604801 w 3604802"/>
              <a:gd name="connsiteY1-4" fmla="*/ 1806030 h 3612059"/>
              <a:gd name="connsiteX0-5" fmla="*/ 371550 w 1802400"/>
              <a:gd name="connsiteY0-6" fmla="*/ 58389 h 1825629"/>
              <a:gd name="connsiteX1-7" fmla="*/ 1802400 w 1802400"/>
              <a:gd name="connsiteY1-8" fmla="*/ 1825629 h 1825629"/>
              <a:gd name="connsiteX2-9" fmla="*/ 0 w 1802400"/>
              <a:gd name="connsiteY2-10" fmla="*/ 1825629 h 1825629"/>
              <a:gd name="connsiteX3-11" fmla="*/ 371550 w 1802400"/>
              <a:gd name="connsiteY3-12" fmla="*/ 58389 h 1825629"/>
              <a:gd name="connsiteX0-13" fmla="*/ 310599 w 1802400"/>
              <a:gd name="connsiteY0-14" fmla="*/ 0 h 1825629"/>
              <a:gd name="connsiteX1-15" fmla="*/ 1802400 w 1802400"/>
              <a:gd name="connsiteY1-16" fmla="*/ 1825629 h 1825629"/>
              <a:gd name="connsiteX0-17" fmla="*/ 320330 w 1802400"/>
              <a:gd name="connsiteY0-18" fmla="*/ 0 h 1835789"/>
              <a:gd name="connsiteX1-19" fmla="*/ 1802400 w 1802400"/>
              <a:gd name="connsiteY1-20" fmla="*/ 1835789 h 1835789"/>
              <a:gd name="connsiteX2-21" fmla="*/ 0 w 1802400"/>
              <a:gd name="connsiteY2-22" fmla="*/ 1835789 h 1835789"/>
              <a:gd name="connsiteX3-23" fmla="*/ 320330 w 1802400"/>
              <a:gd name="connsiteY3-24" fmla="*/ 0 h 1835789"/>
              <a:gd name="connsiteX0-25" fmla="*/ 310599 w 1802400"/>
              <a:gd name="connsiteY0-26" fmla="*/ 10160 h 1835789"/>
              <a:gd name="connsiteX1-27" fmla="*/ 1802400 w 1802400"/>
              <a:gd name="connsiteY1-28" fmla="*/ 1835789 h 18357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47700"/>
            <a:endParaRPr lang="zh-CN" altLang="en-US" sz="11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弧形 26"/>
          <p:cNvSpPr/>
          <p:nvPr/>
        </p:nvSpPr>
        <p:spPr>
          <a:xfrm rot="18724233">
            <a:off x="8198521" y="2328854"/>
            <a:ext cx="1245001" cy="292191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-1" fmla="*/ 2173951 w 3604802"/>
              <a:gd name="connsiteY0-2" fmla="*/ 38790 h 3612059"/>
              <a:gd name="connsiteX1-3" fmla="*/ 3604801 w 3604802"/>
              <a:gd name="connsiteY1-4" fmla="*/ 1806030 h 3612059"/>
              <a:gd name="connsiteX0-5" fmla="*/ 371550 w 1802400"/>
              <a:gd name="connsiteY0-6" fmla="*/ 58389 h 1825629"/>
              <a:gd name="connsiteX1-7" fmla="*/ 1802400 w 1802400"/>
              <a:gd name="connsiteY1-8" fmla="*/ 1825629 h 1825629"/>
              <a:gd name="connsiteX2-9" fmla="*/ 0 w 1802400"/>
              <a:gd name="connsiteY2-10" fmla="*/ 1825629 h 1825629"/>
              <a:gd name="connsiteX3-11" fmla="*/ 371550 w 1802400"/>
              <a:gd name="connsiteY3-12" fmla="*/ 58389 h 1825629"/>
              <a:gd name="connsiteX0-13" fmla="*/ 310599 w 1802400"/>
              <a:gd name="connsiteY0-14" fmla="*/ 0 h 1825629"/>
              <a:gd name="connsiteX1-15" fmla="*/ 1802400 w 1802400"/>
              <a:gd name="connsiteY1-16" fmla="*/ 1825629 h 1825629"/>
              <a:gd name="connsiteX0-17" fmla="*/ 320330 w 1802400"/>
              <a:gd name="connsiteY0-18" fmla="*/ 0 h 1835789"/>
              <a:gd name="connsiteX1-19" fmla="*/ 1802400 w 1802400"/>
              <a:gd name="connsiteY1-20" fmla="*/ 1835789 h 1835789"/>
              <a:gd name="connsiteX2-21" fmla="*/ 0 w 1802400"/>
              <a:gd name="connsiteY2-22" fmla="*/ 1835789 h 1835789"/>
              <a:gd name="connsiteX3-23" fmla="*/ 320330 w 1802400"/>
              <a:gd name="connsiteY3-24" fmla="*/ 0 h 1835789"/>
              <a:gd name="connsiteX0-25" fmla="*/ 310599 w 1802400"/>
              <a:gd name="connsiteY0-26" fmla="*/ 10160 h 1835789"/>
              <a:gd name="connsiteX1-27" fmla="*/ 1802400 w 1802400"/>
              <a:gd name="connsiteY1-28" fmla="*/ 1835789 h 18357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47700"/>
            <a:endParaRPr lang="zh-CN" altLang="en-US" sz="11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弧形 26"/>
          <p:cNvSpPr/>
          <p:nvPr/>
        </p:nvSpPr>
        <p:spPr>
          <a:xfrm rot="19473512">
            <a:off x="8990330" y="3655695"/>
            <a:ext cx="1218565" cy="464185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-1" fmla="*/ 2173951 w 3604802"/>
              <a:gd name="connsiteY0-2" fmla="*/ 38790 h 3612059"/>
              <a:gd name="connsiteX1-3" fmla="*/ 3604801 w 3604802"/>
              <a:gd name="connsiteY1-4" fmla="*/ 1806030 h 3612059"/>
              <a:gd name="connsiteX0-5" fmla="*/ 371550 w 1802400"/>
              <a:gd name="connsiteY0-6" fmla="*/ 58389 h 1825629"/>
              <a:gd name="connsiteX1-7" fmla="*/ 1802400 w 1802400"/>
              <a:gd name="connsiteY1-8" fmla="*/ 1825629 h 1825629"/>
              <a:gd name="connsiteX2-9" fmla="*/ 0 w 1802400"/>
              <a:gd name="connsiteY2-10" fmla="*/ 1825629 h 1825629"/>
              <a:gd name="connsiteX3-11" fmla="*/ 371550 w 1802400"/>
              <a:gd name="connsiteY3-12" fmla="*/ 58389 h 1825629"/>
              <a:gd name="connsiteX0-13" fmla="*/ 310599 w 1802400"/>
              <a:gd name="connsiteY0-14" fmla="*/ 0 h 1825629"/>
              <a:gd name="connsiteX1-15" fmla="*/ 1802400 w 1802400"/>
              <a:gd name="connsiteY1-16" fmla="*/ 1825629 h 1825629"/>
              <a:gd name="connsiteX0-17" fmla="*/ 320330 w 1802400"/>
              <a:gd name="connsiteY0-18" fmla="*/ 0 h 1835789"/>
              <a:gd name="connsiteX1-19" fmla="*/ 1802400 w 1802400"/>
              <a:gd name="connsiteY1-20" fmla="*/ 1835789 h 1835789"/>
              <a:gd name="connsiteX2-21" fmla="*/ 0 w 1802400"/>
              <a:gd name="connsiteY2-22" fmla="*/ 1835789 h 1835789"/>
              <a:gd name="connsiteX3-23" fmla="*/ 320330 w 1802400"/>
              <a:gd name="connsiteY3-24" fmla="*/ 0 h 1835789"/>
              <a:gd name="connsiteX0-25" fmla="*/ 310599 w 1802400"/>
              <a:gd name="connsiteY0-26" fmla="*/ 10160 h 1835789"/>
              <a:gd name="connsiteX1-27" fmla="*/ 1802400 w 1802400"/>
              <a:gd name="connsiteY1-28" fmla="*/ 1835789 h 18357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47700"/>
            <a:endParaRPr lang="zh-CN" altLang="en-US" sz="11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8" name="表格 4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00250599"/>
              </p:ext>
            </p:extLst>
          </p:nvPr>
        </p:nvGraphicFramePr>
        <p:xfrm>
          <a:off x="9520582" y="1192209"/>
          <a:ext cx="2372766" cy="20404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3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区域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阶段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楼宇范围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集宁区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已交付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algn="ctr"/>
                      <a:endParaRPr lang="zh-CN" altLang="en-US" sz="1060" dirty="0">
                        <a:solidFill>
                          <a:schemeClr val="bg1"/>
                        </a:solidFill>
                      </a:endParaRP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已交付</a:t>
                      </a: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开发区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已交付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algn="ctr"/>
                      <a:endParaRPr lang="zh-CN" altLang="en-US" sz="1060" dirty="0">
                        <a:solidFill>
                          <a:schemeClr val="bg1"/>
                        </a:solidFill>
                      </a:endParaRP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  <a:sym typeface="+mn-ea"/>
                        </a:rPr>
                        <a:t>施工中</a:t>
                      </a:r>
                      <a:endParaRPr lang="zh-CN" altLang="en-US" sz="1060" dirty="0">
                        <a:solidFill>
                          <a:schemeClr val="bg1"/>
                        </a:solidFill>
                      </a:endParaRP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前旗区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已交付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9" name="表格 41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3564667"/>
              </p:ext>
            </p:extLst>
          </p:nvPr>
        </p:nvGraphicFramePr>
        <p:xfrm>
          <a:off x="9466285" y="3774535"/>
          <a:ext cx="2437506" cy="18815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6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3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区域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阶段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楼宇范围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保税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zh-CN" altLang="en-US" sz="1060" dirty="0">
                        <a:solidFill>
                          <a:schemeClr val="bg1"/>
                        </a:solidFill>
                      </a:endParaRP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已完成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、Ｈ栋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algn="ctr"/>
                      <a:endParaRPr lang="zh-CN" altLang="en-US" sz="1060" dirty="0">
                        <a:solidFill>
                          <a:schemeClr val="bg1"/>
                        </a:solidFill>
                      </a:endParaRP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已交付</a:t>
                      </a: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海门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已完成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  <a:sym typeface="+mn-ea"/>
                        </a:rPr>
                        <a:t>C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60">
                <a:tc>
                  <a:txBody>
                    <a:bodyPr/>
                    <a:lstStyle/>
                    <a:p>
                      <a:pPr algn="ctr"/>
                      <a:endParaRPr lang="zh-CN" altLang="en-US" sz="1060" dirty="0">
                        <a:solidFill>
                          <a:schemeClr val="bg1"/>
                        </a:solidFill>
                      </a:endParaRP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  <a:sym typeface="+mn-ea"/>
                        </a:rPr>
                        <a:t>施工中</a:t>
                      </a:r>
                      <a:endParaRPr lang="zh-CN" altLang="en-US" sz="1060" dirty="0">
                        <a:solidFill>
                          <a:schemeClr val="bg1"/>
                        </a:solidFill>
                      </a:endParaRP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0" name="表格 41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0837917"/>
              </p:ext>
            </p:extLst>
          </p:nvPr>
        </p:nvGraphicFramePr>
        <p:xfrm>
          <a:off x="3631584" y="4974053"/>
          <a:ext cx="2426335" cy="8166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3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区域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阶段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楼宇范围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1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江东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已完成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" name="表格 41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27399420"/>
              </p:ext>
            </p:extLst>
          </p:nvPr>
        </p:nvGraphicFramePr>
        <p:xfrm>
          <a:off x="3643126" y="1349940"/>
          <a:ext cx="2727495" cy="19196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3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区域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阶段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楼宇范围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9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庙滩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已交付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小二台</a:t>
                      </a: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已交付</a:t>
                      </a: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、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06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06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已交付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6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2A-3</a:t>
                      </a:r>
                      <a:r>
                        <a:rPr lang="zh-CN" altLang="en-US" sz="106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栋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" name="矩形 72"/>
          <p:cNvSpPr/>
          <p:nvPr/>
        </p:nvSpPr>
        <p:spPr>
          <a:xfrm>
            <a:off x="577762" y="5935976"/>
            <a:ext cx="4905510" cy="819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47700">
              <a:lnSpc>
                <a:spcPct val="150000"/>
              </a:lnSpc>
            </a:pP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阿里基地型项目：30栋，在建交付项目份额超50%</a:t>
            </a:r>
            <a:endParaRPr lang="zh-CN" altLang="en-US" sz="105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47700">
              <a:lnSpc>
                <a:spcPct val="150000"/>
              </a:lnSpc>
            </a:pP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万国数据、世纪互联、数据港、华通云等代建阿里租赁数据中心项目份额超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66%</a:t>
            </a:r>
            <a:endParaRPr lang="zh-CN" altLang="en-US" sz="105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47700">
              <a:lnSpc>
                <a:spcPct val="150000"/>
              </a:lnSpc>
            </a:pP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相同案例还包括腾讯的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</a:t>
            </a:r>
            <a:r>
              <a:rPr lang="zh-CN" altLang="en-US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数据中心，共济份额超</a:t>
            </a:r>
            <a:r>
              <a:rPr lang="en-US" altLang="zh-CN" sz="10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</a:p>
        </p:txBody>
      </p:sp>
      <p:sp>
        <p:nvSpPr>
          <p:cNvPr id="2" name="矩形 1"/>
          <p:cNvSpPr/>
          <p:nvPr/>
        </p:nvSpPr>
        <p:spPr>
          <a:xfrm>
            <a:off x="577762" y="1622035"/>
            <a:ext cx="286893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47700"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、协助参与制定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数据中心基础设施监控及管理技术规范标准</a:t>
            </a:r>
          </a:p>
          <a:p>
            <a:pPr algn="l" defTabSz="647700"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、众多数据中心并行实施经验，快速适应数据中心群的建设需求</a:t>
            </a:r>
          </a:p>
          <a:p>
            <a:pPr algn="l" defTabSz="647700"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、单栋楼设计、施工到交维周期压缩至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个自然月交付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defTabSz="647700">
              <a:lnSpc>
                <a:spcPct val="15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形成一整套先进技术的基础设施标准，包括设计标准、告警字典、运行维护标准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便于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DC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标准化及快速复制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defTabSz="647700">
              <a:lnSpc>
                <a:spcPct val="150000"/>
              </a:lnSpc>
            </a:pP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0007" y="3310603"/>
            <a:ext cx="655320" cy="36639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8652748" y="4152465"/>
            <a:ext cx="526271" cy="526272"/>
            <a:chOff x="7933042" y="3097090"/>
            <a:chExt cx="777827" cy="777827"/>
          </a:xfrm>
        </p:grpSpPr>
        <p:sp>
          <p:nvSpPr>
            <p:cNvPr id="9" name="椭圆 8"/>
            <p:cNvSpPr/>
            <p:nvPr/>
          </p:nvSpPr>
          <p:spPr>
            <a:xfrm>
              <a:off x="7933042" y="3097090"/>
              <a:ext cx="777827" cy="777827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47700"/>
              <a:endParaRPr lang="zh-CN" altLang="en-US" sz="11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998154" y="3171893"/>
              <a:ext cx="689920" cy="636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江苏</a:t>
              </a:r>
            </a:p>
            <a:p>
              <a:pPr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仪征</a:t>
              </a:r>
            </a:p>
          </p:txBody>
        </p:sp>
      </p:grpSp>
      <p:sp>
        <p:nvSpPr>
          <p:cNvPr id="11" name="弧形 26"/>
          <p:cNvSpPr/>
          <p:nvPr/>
        </p:nvSpPr>
        <p:spPr>
          <a:xfrm rot="19473512" flipH="1">
            <a:off x="8611235" y="4643755"/>
            <a:ext cx="897890" cy="1703070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-1" fmla="*/ 2173951 w 3604802"/>
              <a:gd name="connsiteY0-2" fmla="*/ 38790 h 3612059"/>
              <a:gd name="connsiteX1-3" fmla="*/ 3604801 w 3604802"/>
              <a:gd name="connsiteY1-4" fmla="*/ 1806030 h 3612059"/>
              <a:gd name="connsiteX0-5" fmla="*/ 371550 w 1802400"/>
              <a:gd name="connsiteY0-6" fmla="*/ 58389 h 1825629"/>
              <a:gd name="connsiteX1-7" fmla="*/ 1802400 w 1802400"/>
              <a:gd name="connsiteY1-8" fmla="*/ 1825629 h 1825629"/>
              <a:gd name="connsiteX2-9" fmla="*/ 0 w 1802400"/>
              <a:gd name="connsiteY2-10" fmla="*/ 1825629 h 1825629"/>
              <a:gd name="connsiteX3-11" fmla="*/ 371550 w 1802400"/>
              <a:gd name="connsiteY3-12" fmla="*/ 58389 h 1825629"/>
              <a:gd name="connsiteX0-13" fmla="*/ 310599 w 1802400"/>
              <a:gd name="connsiteY0-14" fmla="*/ 0 h 1825629"/>
              <a:gd name="connsiteX1-15" fmla="*/ 1802400 w 1802400"/>
              <a:gd name="connsiteY1-16" fmla="*/ 1825629 h 1825629"/>
              <a:gd name="connsiteX0-17" fmla="*/ 320330 w 1802400"/>
              <a:gd name="connsiteY0-18" fmla="*/ 0 h 1835789"/>
              <a:gd name="connsiteX1-19" fmla="*/ 1802400 w 1802400"/>
              <a:gd name="connsiteY1-20" fmla="*/ 1835789 h 1835789"/>
              <a:gd name="connsiteX2-21" fmla="*/ 0 w 1802400"/>
              <a:gd name="connsiteY2-22" fmla="*/ 1835789 h 1835789"/>
              <a:gd name="connsiteX3-23" fmla="*/ 320330 w 1802400"/>
              <a:gd name="connsiteY3-24" fmla="*/ 0 h 1835789"/>
              <a:gd name="connsiteX0-25" fmla="*/ 310599 w 1802400"/>
              <a:gd name="connsiteY0-26" fmla="*/ 10160 h 1835789"/>
              <a:gd name="connsiteX1-27" fmla="*/ 1802400 w 1802400"/>
              <a:gd name="connsiteY1-28" fmla="*/ 1835789 h 18357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47700"/>
            <a:endParaRPr lang="zh-CN" altLang="en-US" sz="11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4421" y="1091665"/>
            <a:ext cx="655320" cy="3663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1461" y="1438838"/>
            <a:ext cx="655320" cy="3663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8935" y="5692408"/>
            <a:ext cx="655320" cy="366395"/>
          </a:xfrm>
          <a:prstGeom prst="rect">
            <a:avLst/>
          </a:prstGeom>
        </p:spPr>
      </p:pic>
      <p:graphicFrame>
        <p:nvGraphicFramePr>
          <p:cNvPr id="15" name="表格 41"/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552502603"/>
              </p:ext>
            </p:extLst>
          </p:nvPr>
        </p:nvGraphicFramePr>
        <p:xfrm>
          <a:off x="3631663" y="3788077"/>
          <a:ext cx="2477135" cy="9105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区域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阶段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楼宇范围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9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贵安七星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已交付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个山洞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弧形 26"/>
          <p:cNvSpPr/>
          <p:nvPr/>
        </p:nvSpPr>
        <p:spPr>
          <a:xfrm rot="18973766">
            <a:off x="6142099" y="3902119"/>
            <a:ext cx="448354" cy="256434"/>
          </a:xfrm>
          <a:custGeom>
            <a:avLst/>
            <a:gdLst>
              <a:gd name="connsiteX0" fmla="*/ 2173951 w 3604802"/>
              <a:gd name="connsiteY0" fmla="*/ 38790 h 3612059"/>
              <a:gd name="connsiteX1" fmla="*/ 3604801 w 3604802"/>
              <a:gd name="connsiteY1" fmla="*/ 1806030 h 3612059"/>
              <a:gd name="connsiteX2" fmla="*/ 1802401 w 3604802"/>
              <a:gd name="connsiteY2" fmla="*/ 1806030 h 3612059"/>
              <a:gd name="connsiteX3" fmla="*/ 2173951 w 3604802"/>
              <a:gd name="connsiteY3" fmla="*/ 38790 h 3612059"/>
              <a:gd name="connsiteX0-1" fmla="*/ 2173951 w 3604802"/>
              <a:gd name="connsiteY0-2" fmla="*/ 38790 h 3612059"/>
              <a:gd name="connsiteX1-3" fmla="*/ 3604801 w 3604802"/>
              <a:gd name="connsiteY1-4" fmla="*/ 1806030 h 3612059"/>
              <a:gd name="connsiteX0-5" fmla="*/ 371550 w 1802400"/>
              <a:gd name="connsiteY0-6" fmla="*/ 58389 h 1825629"/>
              <a:gd name="connsiteX1-7" fmla="*/ 1802400 w 1802400"/>
              <a:gd name="connsiteY1-8" fmla="*/ 1825629 h 1825629"/>
              <a:gd name="connsiteX2-9" fmla="*/ 0 w 1802400"/>
              <a:gd name="connsiteY2-10" fmla="*/ 1825629 h 1825629"/>
              <a:gd name="connsiteX3-11" fmla="*/ 371550 w 1802400"/>
              <a:gd name="connsiteY3-12" fmla="*/ 58389 h 1825629"/>
              <a:gd name="connsiteX0-13" fmla="*/ 310599 w 1802400"/>
              <a:gd name="connsiteY0-14" fmla="*/ 0 h 1825629"/>
              <a:gd name="connsiteX1-15" fmla="*/ 1802400 w 1802400"/>
              <a:gd name="connsiteY1-16" fmla="*/ 1825629 h 1825629"/>
              <a:gd name="connsiteX0-17" fmla="*/ 320330 w 1802400"/>
              <a:gd name="connsiteY0-18" fmla="*/ 0 h 1835789"/>
              <a:gd name="connsiteX1-19" fmla="*/ 1802400 w 1802400"/>
              <a:gd name="connsiteY1-20" fmla="*/ 1835789 h 1835789"/>
              <a:gd name="connsiteX2-21" fmla="*/ 0 w 1802400"/>
              <a:gd name="connsiteY2-22" fmla="*/ 1835789 h 1835789"/>
              <a:gd name="connsiteX3-23" fmla="*/ 320330 w 1802400"/>
              <a:gd name="connsiteY3-24" fmla="*/ 0 h 1835789"/>
              <a:gd name="connsiteX0-25" fmla="*/ 310599 w 1802400"/>
              <a:gd name="connsiteY0-26" fmla="*/ 10160 h 1835789"/>
              <a:gd name="connsiteX1-27" fmla="*/ 1802400 w 1802400"/>
              <a:gd name="connsiteY1-28" fmla="*/ 1835789 h 18357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802400" h="1835789" stroke="0" extrusionOk="0">
                <a:moveTo>
                  <a:pt x="320330" y="0"/>
                </a:moveTo>
                <a:cubicBezTo>
                  <a:pt x="1154267" y="176036"/>
                  <a:pt x="1802400" y="981832"/>
                  <a:pt x="1802400" y="1835789"/>
                </a:cubicBezTo>
                <a:lnTo>
                  <a:pt x="0" y="1835789"/>
                </a:lnTo>
                <a:lnTo>
                  <a:pt x="320330" y="0"/>
                </a:lnTo>
                <a:close/>
              </a:path>
              <a:path w="1802400" h="1835789" fill="none">
                <a:moveTo>
                  <a:pt x="310599" y="10160"/>
                </a:moveTo>
                <a:cubicBezTo>
                  <a:pt x="1144536" y="186196"/>
                  <a:pt x="1802400" y="981832"/>
                  <a:pt x="1802400" y="1835789"/>
                </a:cubicBezTo>
              </a:path>
            </a:pathLst>
          </a:custGeom>
          <a:ln>
            <a:solidFill>
              <a:schemeClr val="bg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47700"/>
            <a:endParaRPr lang="zh-CN" altLang="en-US" sz="11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616832" y="3808930"/>
            <a:ext cx="529551" cy="526272"/>
            <a:chOff x="7928194" y="3097090"/>
            <a:chExt cx="782675" cy="777827"/>
          </a:xfrm>
        </p:grpSpPr>
        <p:sp>
          <p:nvSpPr>
            <p:cNvPr id="18" name="椭圆 17"/>
            <p:cNvSpPr/>
            <p:nvPr/>
          </p:nvSpPr>
          <p:spPr>
            <a:xfrm>
              <a:off x="7933042" y="3097090"/>
              <a:ext cx="777827" cy="777827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bg2">
                      <a:lumMod val="90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47700"/>
              <a:endParaRPr lang="zh-CN" altLang="en-US" sz="11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928194" y="3146550"/>
              <a:ext cx="689920" cy="636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贵安</a:t>
              </a:r>
            </a:p>
            <a:p>
              <a:pPr defTabSz="647700"/>
              <a:r>
                <a:rPr lang="zh-CN" altLang="en-US" sz="1050" b="1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七星</a:t>
              </a:r>
            </a:p>
          </p:txBody>
        </p:sp>
      </p:grpSp>
      <p:graphicFrame>
        <p:nvGraphicFramePr>
          <p:cNvPr id="21" name="表格 41"/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748065287"/>
              </p:ext>
            </p:extLst>
          </p:nvPr>
        </p:nvGraphicFramePr>
        <p:xfrm>
          <a:off x="9447781" y="5910410"/>
          <a:ext cx="2477135" cy="9105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区域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阶段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楼宇范围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9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仪征、怀来、清远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已交付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zh-CN" altLang="en-US" sz="1060" dirty="0">
                          <a:solidFill>
                            <a:schemeClr val="bg1"/>
                          </a:solidFill>
                        </a:rPr>
                        <a:t>个</a:t>
                      </a:r>
                      <a:r>
                        <a:rPr lang="en-US" altLang="zh-CN" sz="1060" dirty="0">
                          <a:solidFill>
                            <a:schemeClr val="bg1"/>
                          </a:solidFill>
                        </a:rPr>
                        <a:t>1/2T- Building</a:t>
                      </a:r>
                    </a:p>
                  </a:txBody>
                  <a:tcPr marL="68569" marR="68569" marT="34284" marB="34284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8741" b="29921"/>
          <a:stretch/>
        </p:blipFill>
        <p:spPr>
          <a:xfrm>
            <a:off x="8196431" y="6519471"/>
            <a:ext cx="1151648" cy="317500"/>
          </a:xfrm>
          <a:prstGeom prst="rect">
            <a:avLst/>
          </a:prstGeom>
        </p:spPr>
      </p:pic>
      <p:sp>
        <p:nvSpPr>
          <p:cNvPr id="59" name="标题 3"/>
          <p:cNvSpPr txBox="1">
            <a:spLocks/>
          </p:cNvSpPr>
          <p:nvPr/>
        </p:nvSpPr>
        <p:spPr>
          <a:xfrm>
            <a:off x="147175" y="171685"/>
            <a:ext cx="10852150" cy="4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buClrTx/>
              <a:buSzTx/>
              <a:buFontTx/>
              <a:defRPr sz="2539" b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超大规模数据中心群的基础设施监控及管理设计与实施</a:t>
            </a: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8741" b="29921"/>
          <a:stretch/>
        </p:blipFill>
        <p:spPr>
          <a:xfrm>
            <a:off x="4985004" y="3405869"/>
            <a:ext cx="1151648" cy="317500"/>
          </a:xfrm>
          <a:prstGeom prst="rect">
            <a:avLst/>
          </a:prstGeom>
        </p:spPr>
      </p:pic>
      <p:sp>
        <p:nvSpPr>
          <p:cNvPr id="107" name="矩形 106"/>
          <p:cNvSpPr/>
          <p:nvPr/>
        </p:nvSpPr>
        <p:spPr>
          <a:xfrm>
            <a:off x="3175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104259"/>
      </p:ext>
    </p:extLst>
  </p:cSld>
  <p:clrMapOvr>
    <a:masterClrMapping/>
  </p:clrMapOvr>
  <p:transition spd="med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4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4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61" grpId="0"/>
          <p:bldP spid="62" grpId="0"/>
          <p:bldP spid="63" grpId="0"/>
          <p:bldP spid="64" grpId="0" bldLvl="0" animBg="1"/>
          <p:bldP spid="65" grpId="0" bldLvl="0" animBg="1"/>
          <p:bldP spid="66" grpId="0" bldLvl="0" animBg="1"/>
          <p:bldP spid="67" grpId="0" bldLvl="0" animBg="1"/>
          <p:bldP spid="7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4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0.1550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x+0.1531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x+0.1474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x+0.1381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x+0.1254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x+0.1096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x+0.0911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x+0.0704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x+0.0479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x+0.024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600" decel="500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31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#ppt_y+0.308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#ppt_y+0.3024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#ppt_y+0.2931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strVal val="#ppt_y+0.2804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#ppt_y+0.2646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#ppt_y+0.2461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#ppt_y+0.2253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#ppt_y+0.2029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#ppt_y+0.1792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y+0.155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#ppt_y+0.1307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#ppt_y+0.1071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#ppt_y+0.0846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#ppt_y+0.0639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#ppt_y+0.0454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y+0.0296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#ppt_y+0.0169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#ppt_y+0.0076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#ppt_y+0.0019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61" grpId="0"/>
          <p:bldP spid="62" grpId="0"/>
          <p:bldP spid="63" grpId="0"/>
          <p:bldP spid="64" grpId="0" bldLvl="0" animBg="1"/>
          <p:bldP spid="65" grpId="0" bldLvl="0" animBg="1"/>
          <p:bldP spid="66" grpId="0" bldLvl="0" animBg="1"/>
          <p:bldP spid="67" grpId="0" bldLvl="0" animBg="1"/>
          <p:bldP spid="73" grpId="0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/>
        </p:nvSpPr>
        <p:spPr>
          <a:xfrm>
            <a:off x="147175" y="219672"/>
            <a:ext cx="6498722" cy="483081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腾讯贵安七星数据中心项目</a:t>
            </a:r>
          </a:p>
        </p:txBody>
      </p:sp>
      <p:sp>
        <p:nvSpPr>
          <p:cNvPr id="1213" name="Shape 1213"/>
          <p:cNvSpPr/>
          <p:nvPr/>
        </p:nvSpPr>
        <p:spPr>
          <a:xfrm>
            <a:off x="243063" y="913523"/>
            <a:ext cx="4451925" cy="220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9" rIns="60959">
            <a:spAutoFit/>
          </a:bodyPr>
          <a:lstStyle/>
          <a:p>
            <a:pPr algn="just"/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项目背景：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94" indent="-228594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腾讯贵安七星数据中心坐落在贵州省贵安新区，总占地面积约为七百多亩，隧洞面积超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万平方米。数据中心由山洞数据中心、洞外扩展数据中心构成，是腾讯全球核心数据存储灾备中心。该中心参照我国高等级人防标准建设，具备战时防护能力，可防相应级别常规武器和核武器的攻击。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43063" y="3312448"/>
            <a:ext cx="5340874" cy="350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方仓</a:t>
            </a:r>
            <a:r>
              <a:rPr lang="zh-CN" altLang="zh-CN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监控范围：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动力部分：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路市电、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ATS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台交流配电模块、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台高压配电模块、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台逆变器、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套蓄电池内阻监测；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环境部分：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个温湿度（每个机柜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个）、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套漏水监测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IEAC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个烟感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门禁管理：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套双门网络控制器，管理通道两侧门人员进出；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视频管理：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路硬盘录像机（支持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RAID5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），通道内采用两个网络半球，通道外采用两个网络摄像头；</a:t>
            </a: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在微模块前端管控柜上安装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寸管理平板，用于展示微模块目前运行情况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方仓数据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上传至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本地动环平台、腾讯星云</a:t>
            </a:r>
            <a:r>
              <a:rPr lang="zh-CN" altLang="zh-CN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监控平台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75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44B53F-1C51-66FC-BCA6-C1DD86CCE0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17" y="1052874"/>
            <a:ext cx="3134127" cy="19094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A497DF-3099-4C4E-EF6F-3E6D176E3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44" y="1052874"/>
            <a:ext cx="3096593" cy="19094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B279C7-8A24-063D-FCCB-43197A1131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19252" r="10765" b="-707"/>
          <a:stretch/>
        </p:blipFill>
        <p:spPr>
          <a:xfrm>
            <a:off x="5648285" y="3379855"/>
            <a:ext cx="6408117" cy="30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57176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/>
        </p:nvSpPr>
        <p:spPr>
          <a:xfrm>
            <a:off x="165796" y="232850"/>
            <a:ext cx="8533562" cy="483081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腾讯深汕云计算数据中心</a:t>
            </a:r>
            <a:r>
              <a:rPr lang="en-US" altLang="zh-CN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一期及二期</a:t>
            </a:r>
            <a:r>
              <a:rPr lang="en-US" altLang="zh-CN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)-MDC</a:t>
            </a:r>
            <a:r>
              <a:rPr lang="zh-CN" altLang="en-US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及大环境</a:t>
            </a:r>
            <a:endParaRPr sz="2539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377527" y="1073574"/>
            <a:ext cx="4534108" cy="2531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0959" rIns="60959">
            <a:spAutoFit/>
          </a:bodyPr>
          <a:lstStyle/>
          <a:p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项目背景：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腾讯云计算数据中心项目（一期）总用地面积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9.57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万平方米，总建筑面积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11.5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万平方米，总投资额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亿元。项目将进行数据中心基础设施、云网络系统、云平台、云存储系统、集群调度系统等方面的建设，是国家云计算示范工程项目。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共济一期交付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套微模块监控，共济二期交付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套微模块监控</a:t>
            </a:r>
            <a:endParaRPr lang="zh-CN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9160" y="3918520"/>
            <a:ext cx="1115777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单个微模块监控范围：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动力部分：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路市电、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ATS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台交流配电模块、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台高压配电模块、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台逆变器、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套蓄电池内阻监测；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环境部分：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个温湿度（每个机柜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个）、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套漏水监测、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台精密空调、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个烟感、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个温度；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门禁管理：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套双门网络控制器，管理通道两侧门人员进出；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 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视频管理：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路硬盘录像机（支持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RAID5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），通道内采用两个网络半球，通道外采用两个网络摄像头；</a:t>
            </a: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在微模块前端管控柜上安装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寸管理平板，用于展示微模块目前运行情况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594" indent="-228594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将本地基础设施数据上传至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本地动环平台、腾讯星云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监控平台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联通大平台；</a:t>
            </a:r>
            <a:endParaRPr lang="zh-CN" altLang="zh-CN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56" y="982133"/>
            <a:ext cx="6038278" cy="312613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75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92986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896471"/>
              </p:ext>
            </p:extLst>
          </p:nvPr>
        </p:nvGraphicFramePr>
        <p:xfrm>
          <a:off x="1506935" y="3368717"/>
          <a:ext cx="8654919" cy="308394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85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59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49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序号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项目名称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合同签单时间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交付系统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仪征腾讯数据中心一期</a:t>
                      </a:r>
                      <a:r>
                        <a:rPr lang="en-US" altLang="zh-CN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2020</a:t>
                      </a:r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</a:t>
                      </a:r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动环、门禁、视频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怀来东园数据中心一期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2020</a:t>
                      </a:r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</a:t>
                      </a:r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动环、门禁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怀来瑞北数据中心一期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2020</a:t>
                      </a:r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动环、门禁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清远清城数据中心二期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2020</a:t>
                      </a:r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</a:t>
                      </a:r>
                      <a:r>
                        <a:rPr lang="en-US" altLang="zh-CN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动环、门禁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天津腾讯数据中心一期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2021</a:t>
                      </a:r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</a:t>
                      </a:r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动环、门禁、视频、网络、综合布线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仪征腾讯数据中心一期</a:t>
                      </a:r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2021</a:t>
                      </a:r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</a:t>
                      </a:r>
                      <a:r>
                        <a:rPr lang="en-US" altLang="zh-CN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动环、门禁、视频、网络、综合布线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49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175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Shape 1204"/>
          <p:cNvSpPr/>
          <p:nvPr/>
        </p:nvSpPr>
        <p:spPr>
          <a:xfrm>
            <a:off x="165796" y="232850"/>
            <a:ext cx="8533562" cy="483081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</a:t>
            </a:r>
            <a:r>
              <a:rPr lang="en-US" altLang="zh-CN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</a:t>
            </a:r>
            <a:r>
              <a:rPr lang="zh-CN" altLang="en-US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案例列表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89" y="966652"/>
            <a:ext cx="4656634" cy="212296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41" y="966652"/>
            <a:ext cx="3342434" cy="212296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62966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/>
        </p:nvSpPr>
        <p:spPr>
          <a:xfrm>
            <a:off x="147175" y="193811"/>
            <a:ext cx="6706112" cy="483081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建总行智慧机房平台</a:t>
            </a:r>
            <a:endParaRPr sz="2539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75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749B7D-FEA8-C8DC-AAF5-F27453BAE3F9}"/>
              </a:ext>
            </a:extLst>
          </p:cNvPr>
          <p:cNvSpPr/>
          <p:nvPr/>
        </p:nvSpPr>
        <p:spPr>
          <a:xfrm>
            <a:off x="463712" y="731502"/>
            <a:ext cx="10826604" cy="1130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适配总行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基于新一代工程设计理念的智能运维平台框架，智慧机房作为其核心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高效交付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模组，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形成以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统一视图、故障管理、智能布局、物联定位、实施管理五大业务模块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的智慧机房平台，实现了含洋桥、稻香湖、南湖以及花木多地多中心机房的智能感知和智慧管理目标。</a:t>
            </a:r>
            <a:endParaRPr lang="zh-CN" altLang="en-US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8460DD06-ECC7-7082-17B7-10495CA781B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49630" y="1916976"/>
            <a:ext cx="1542257" cy="102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44C273E-243F-344C-062C-57E216955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1088" y="3100888"/>
            <a:ext cx="1542257" cy="98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9C2AC7-1D02-9283-3945-701ACA3DA88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1086" y="4315436"/>
            <a:ext cx="1542258" cy="9227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E97659-EC82-A097-B5EB-840B7380B58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1283" y="5535488"/>
            <a:ext cx="1530631" cy="923076"/>
          </a:xfrm>
          <a:prstGeom prst="rect">
            <a:avLst/>
          </a:prstGeom>
        </p:spPr>
      </p:pic>
      <p:sp>
        <p:nvSpPr>
          <p:cNvPr id="10" name="矩形 10">
            <a:extLst>
              <a:ext uri="{FF2B5EF4-FFF2-40B4-BE49-F238E27FC236}">
                <a16:creationId xmlns:a16="http://schemas.microsoft.com/office/drawing/2014/main" id="{5B0E3990-FAAE-8CD3-62DD-FE9E5813A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092" y="2610921"/>
            <a:ext cx="9403080" cy="1143635"/>
          </a:xfrm>
          <a:prstGeom prst="roundRect">
            <a:avLst>
              <a:gd name="adj" fmla="val 870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6411" tIns="48205" rIns="96411" bIns="48205" rtlCol="0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 eaLnBrk="1" hangingPunct="1">
              <a:lnSpc>
                <a:spcPct val="130000"/>
              </a:lnSpc>
              <a:buClrTx/>
              <a:buSzTx/>
              <a:buFontTx/>
            </a:pPr>
            <a:r>
              <a:rPr lang="zh-CN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资源管理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：通过部署模型线上化，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实现“一键式”智能布局、“一次性”实施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 eaLnBrk="1" hangingPunct="1">
              <a:lnSpc>
                <a:spcPct val="13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1、模型化部署后，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碎片率平均降低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%，稻香湖已达到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5%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以下；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大幅减少实施复杂度和风险，提高了机房利用率</a:t>
            </a:r>
          </a:p>
          <a:p>
            <a:pPr lvl="0" algn="l" eaLnBrk="1" hangingPunct="1">
              <a:lnSpc>
                <a:spcPct val="130000"/>
              </a:lnSpc>
              <a:buClrTx/>
              <a:buSzTx/>
              <a:buFontTx/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2、通过规则算法对模型进行智能布局，实现了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机房资源高效分配和信息共享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，在设备量多倍增长的情况下，现有资源管理的人力依然可支撑；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部署不规范带来的搬迁变更，从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7%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降低到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1%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，节省人力非常明显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227FC1-37F4-0BA7-182C-94B4DAA8B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092" y="3784401"/>
            <a:ext cx="9403080" cy="610870"/>
          </a:xfrm>
          <a:prstGeom prst="roundRect">
            <a:avLst>
              <a:gd name="adj" fmla="val 738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6411" tIns="48205" rIns="96411" bIns="48205" rtlCol="0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 eaLnBrk="1" hangingPunct="1">
              <a:lnSpc>
                <a:spcPct val="130000"/>
              </a:lnSpc>
              <a:buClrTx/>
              <a:buSzTx/>
              <a:buFontTx/>
            </a:pPr>
            <a:r>
              <a:rPr lang="zh-CN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实施管理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：通过系统数据集成和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位级检测条结合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，实现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实施“前”、“中”、“后”情况实时掌握</a:t>
            </a:r>
          </a:p>
          <a:p>
            <a:pPr lvl="0" algn="l" eaLnBrk="1" hangingPunct="1">
              <a:lnSpc>
                <a:spcPct val="13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借助可研融合，与CMDB、ITSM系统进行了数据对接和集成，同时借助物联定位功能，实现实施工作全流程管理</a:t>
            </a:r>
          </a:p>
        </p:txBody>
      </p:sp>
      <p:sp>
        <p:nvSpPr>
          <p:cNvPr id="12" name="矩形 10">
            <a:extLst>
              <a:ext uri="{FF2B5EF4-FFF2-40B4-BE49-F238E27FC236}">
                <a16:creationId xmlns:a16="http://schemas.microsoft.com/office/drawing/2014/main" id="{D747BE89-CC71-41B0-7EFD-A058FA602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5092" y="1916866"/>
            <a:ext cx="9403080" cy="6508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6411" tIns="48205" rIns="96411" bIns="48205" rtlCol="0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 eaLnBrk="1" hangingPunct="1">
              <a:lnSpc>
                <a:spcPct val="130000"/>
              </a:lnSpc>
              <a:buClrTx/>
              <a:buSzTx/>
              <a:buFontTx/>
            </a:pPr>
            <a:r>
              <a:rPr lang="zh-CN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统一视图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数据汇聚、集中展示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，打破“属地化”限制，具备后续扩展能力</a:t>
            </a:r>
          </a:p>
          <a:p>
            <a:pPr lvl="0" algn="l" eaLnBrk="1" hangingPunct="1">
              <a:lnSpc>
                <a:spcPct val="130000"/>
              </a:lnSpc>
              <a:buClrTx/>
              <a:buSzTx/>
              <a:buFontTx/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现在已整合了稻香湖、南湖、洋桥、花木的机房运行数据和IT设备数据，同时具备后续接入成都、内蒙、贵州的能力</a:t>
            </a:r>
          </a:p>
        </p:txBody>
      </p:sp>
      <p:sp>
        <p:nvSpPr>
          <p:cNvPr id="13" name="矩形 10">
            <a:extLst>
              <a:ext uri="{FF2B5EF4-FFF2-40B4-BE49-F238E27FC236}">
                <a16:creationId xmlns:a16="http://schemas.microsoft.com/office/drawing/2014/main" id="{577A00A6-6C07-94AC-A8D7-F5FCFD068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997" y="5587801"/>
            <a:ext cx="9425940" cy="871220"/>
          </a:xfrm>
          <a:prstGeom prst="roundRect">
            <a:avLst>
              <a:gd name="adj" fmla="val 67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6411" tIns="48205" rIns="96411" bIns="48205" rtlCol="0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分析决策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对多园区空间、电力、设备、实施等多维度综合分析，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助力快速决策</a:t>
            </a:r>
          </a:p>
          <a:p>
            <a:pPr algn="l">
              <a:lnSpc>
                <a:spcPct val="13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通过历史故障率分析、电力使用分析、空间使用分析等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园区视角的资源情况、IT设备视角故障情况分析，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形成设备、资源健康度模型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，快速生成分析报告，助力快速决策</a:t>
            </a:r>
            <a:endParaRPr 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矩形 10">
            <a:extLst>
              <a:ext uri="{FF2B5EF4-FFF2-40B4-BE49-F238E27FC236}">
                <a16:creationId xmlns:a16="http://schemas.microsoft.com/office/drawing/2014/main" id="{5F7DA506-E4BF-E0F7-058D-17C84AAC3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1597" y="4428291"/>
            <a:ext cx="9425940" cy="1129030"/>
          </a:xfrm>
          <a:prstGeom prst="roundRect">
            <a:avLst>
              <a:gd name="adj" fmla="val 67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6411" tIns="48205" rIns="96411" bIns="48205" rtlCol="0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l" eaLnBrk="1" hangingPunct="1">
              <a:lnSpc>
                <a:spcPct val="130000"/>
              </a:lnSpc>
            </a:pPr>
            <a:r>
              <a:rPr lang="zh-CN" sz="1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日常运维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故障快速定位，自动拉起变更单，实现快速处置</a:t>
            </a:r>
            <a:endParaRPr lang="zh-CN" altLang="en-US" sz="1400" dirty="0">
              <a:solidFill>
                <a:schemeClr val="tx2"/>
              </a:solidFill>
              <a:highlight>
                <a:srgbClr val="00FFFF"/>
              </a:highligh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lvl="1" algn="l" eaLnBrk="1" hangingPunct="1">
              <a:lnSpc>
                <a:spcPct val="130000"/>
              </a:lnSpc>
            </a:pP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面向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业务应急故障处置</a:t>
            </a:r>
            <a:r>
              <a:rPr 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提供联合排查能力：从三个维度（主机、存储、应用系统）</a:t>
            </a:r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查资源、查告警、查关系、查性能，快速定位故障，缩短问题排查时间；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平均处置时长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从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3小时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提升到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1小时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；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相对人工操作节省60%的操作时间</a:t>
            </a:r>
          </a:p>
        </p:txBody>
      </p:sp>
    </p:spTree>
    <p:extLst>
      <p:ext uri="{BB962C8B-B14F-4D97-AF65-F5344CB8AC3E}">
        <p14:creationId xmlns:p14="http://schemas.microsoft.com/office/powerpoint/2010/main" val="265295034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/>
        </p:nvSpPr>
        <p:spPr>
          <a:xfrm>
            <a:off x="147175" y="193811"/>
            <a:ext cx="6706112" cy="483081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建总行物联网</a:t>
            </a:r>
            <a:r>
              <a:rPr lang="en-US" altLang="zh-CN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539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位资产管理</a:t>
            </a:r>
          </a:p>
        </p:txBody>
      </p:sp>
      <p:sp>
        <p:nvSpPr>
          <p:cNvPr id="7" name="矩形 6"/>
          <p:cNvSpPr/>
          <p:nvPr/>
        </p:nvSpPr>
        <p:spPr>
          <a:xfrm>
            <a:off x="3175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1B2208F1-E166-7EE5-986D-A6CF11F67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90" y="1023620"/>
            <a:ext cx="7183120" cy="1198880"/>
          </a:xfrm>
          <a:prstGeom prst="rect">
            <a:avLst/>
          </a:prstGeom>
          <a:solidFill>
            <a:srgbClr val="0056A7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  <a:sym typeface="Arial Bold" panose="020B0604020202090204" pitchFamily="34" charset="0"/>
              </a:rPr>
              <a:t>随着机房支撑业务和设备数量急剧增加，手动方式已无法完成资源高效分配。且传统在架设备管理方式效率低下，无法及时获取操作进度和返回结果。同时，能够及时发现设备异动，对机房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  <a:sym typeface="Arial Bold" panose="020B0604020202090204" pitchFamily="34" charset="0"/>
              </a:rPr>
              <a:t>IT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  <a:sym typeface="Arial Bold" panose="020B0604020202090204" pitchFamily="34" charset="0"/>
              </a:rPr>
              <a:t>设备管理至关重要，常规盘点手段无法满足设备变动实时监测的需求。因此，拟借助新型物联技术，实现对在架资产的实时监测，进而实现对机房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  <a:sym typeface="Arial Bold" panose="020B0604020202090204" pitchFamily="34" charset="0"/>
              </a:rPr>
              <a:t>U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pitchFamily="34" charset="-122"/>
                <a:sym typeface="Arial Bold" panose="020B0604020202090204" pitchFamily="34" charset="0"/>
              </a:rPr>
              <a:t>位资源的高效管理。</a:t>
            </a:r>
            <a:endParaRPr lang="vi-VN" altLang="zh-CN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7E2196-D9C0-C7F9-50E7-4A05FB8B9E9B}"/>
              </a:ext>
            </a:extLst>
          </p:cNvPr>
          <p:cNvSpPr txBox="1"/>
          <p:nvPr/>
        </p:nvSpPr>
        <p:spPr>
          <a:xfrm>
            <a:off x="374650" y="4176395"/>
            <a:ext cx="7172960" cy="2261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2960"/>
              </a:buClr>
            </a:pPr>
            <a:r>
              <a:rPr lang="zh-CN" altLang="en-US" sz="1200" b="1" dirty="0">
                <a:solidFill>
                  <a:srgbClr val="0056A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解决方案及价值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资源分配效率提升</a:t>
            </a: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800%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，从一天完成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列机柜资源分配提升为可完成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个模块机房的资源分配；整体</a:t>
            </a: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资源利用率提升</a:t>
            </a: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通过物联设备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位指示灯指示实施位置，实时反馈操作结果，自动更新设备状态；</a:t>
            </a: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设备上架部署时间缩短</a:t>
            </a: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30%</a:t>
            </a: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，误操作率减少</a:t>
            </a: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90%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基于物联定位设备实时获取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设备在架情况，异动线上实时告警，线下亮灯指示异动位置，实现设备说得清、找得到、管得住；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在架资产的</a:t>
            </a: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盘点时间缩短</a:t>
            </a: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99%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单个机房盘点耗时不超过</a:t>
            </a: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30s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B2FCF1-B85D-372A-1A33-8F7B57FD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573" y="1023303"/>
            <a:ext cx="3649375" cy="2354262"/>
          </a:xfrm>
          <a:prstGeom prst="parallelogram">
            <a:avLst>
              <a:gd name="adj" fmla="val 0"/>
            </a:avLst>
          </a:prstGeom>
          <a:ln>
            <a:noFill/>
          </a:ln>
          <a:effectLst/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EFA743-9824-7907-F9AD-1801C535DC0A}"/>
              </a:ext>
            </a:extLst>
          </p:cNvPr>
          <p:cNvSpPr txBox="1"/>
          <p:nvPr/>
        </p:nvSpPr>
        <p:spPr>
          <a:xfrm>
            <a:off x="374650" y="2319020"/>
            <a:ext cx="7172960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2960"/>
              </a:buClr>
            </a:pPr>
            <a:r>
              <a:rPr lang="zh-CN" altLang="en-US" sz="1200" b="1" dirty="0">
                <a:solidFill>
                  <a:srgbClr val="0056A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客户需求分析</a:t>
            </a:r>
            <a:endParaRPr lang="en-US" altLang="zh-CN" sz="1200" b="1" dirty="0">
              <a:solidFill>
                <a:srgbClr val="0056A7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rgbClr val="00296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使用新型物联设备实时获取机房真实资源状态，结合智能算法进行资源智能分配，快速制定资源分配方案；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通过物联设备机柜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位指示灯指示实施位置；读取设备电子标签，线下实时反馈操作结果，线上随时掌握施工进度；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通过物联设备实时获取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设备部署情况、设备异动告警及异常位置标识；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使用物联设备自动获取机房内设备在架状态，生成盘点结果，呈现设备差异信息。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F0F114-F8EB-8484-6A21-87F80FA42C44}"/>
              </a:ext>
            </a:extLst>
          </p:cNvPr>
          <p:cNvGrpSpPr/>
          <p:nvPr/>
        </p:nvGrpSpPr>
        <p:grpSpPr>
          <a:xfrm>
            <a:off x="7878251" y="3423251"/>
            <a:ext cx="3639698" cy="2628899"/>
            <a:chOff x="8205989" y="3598668"/>
            <a:chExt cx="3327199" cy="240318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21AFAE1-8544-D1EA-E1D6-62DE481AF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016"/>
            <a:stretch>
              <a:fillRect/>
            </a:stretch>
          </p:blipFill>
          <p:spPr>
            <a:xfrm>
              <a:off x="8205989" y="3607111"/>
              <a:ext cx="1590240" cy="237910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F1A4AD9-F7E2-D358-458B-6FA8C4BFB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5167"/>
            <a:stretch>
              <a:fillRect/>
            </a:stretch>
          </p:blipFill>
          <p:spPr>
            <a:xfrm>
              <a:off x="9905464" y="3598668"/>
              <a:ext cx="1627724" cy="2403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03728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3351"/>
            <a:ext cx="4438668" cy="68580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2993390" y="3968750"/>
            <a:ext cx="8615680" cy="873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400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共济科技</a:t>
            </a:r>
            <a:r>
              <a:rPr lang="zh-CN" altLang="en-US" sz="400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一站式数据中心解决方案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5591167" y="3212454"/>
            <a:ext cx="6081538" cy="8734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400-8810-181</a:t>
            </a:r>
            <a:endParaRPr lang="zh-CN" altLang="en-US" sz="4000" b="1" dirty="0">
              <a:solidFill>
                <a:srgbClr val="0056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789241" y="4719498"/>
            <a:ext cx="5803954" cy="14376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86411" tIns="43205" rIns="86411" bIns="43205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5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 </a:t>
            </a:r>
            <a:r>
              <a:rPr lang="en-US" altLang="zh-CN" sz="105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05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 </a:t>
            </a:r>
            <a:r>
              <a:rPr lang="en-US" altLang="zh-CN" sz="105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05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 </a:t>
            </a:r>
            <a:r>
              <a:rPr lang="en-US" altLang="zh-CN" sz="105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05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成都 </a:t>
            </a:r>
            <a:r>
              <a:rPr lang="en-US" altLang="zh-CN" sz="105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105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济南</a:t>
            </a:r>
            <a:r>
              <a:rPr lang="en-US" altLang="zh-CN" sz="105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zh-CN" altLang="en-US" sz="105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</a:t>
            </a:r>
            <a:endParaRPr lang="en-US" altLang="zh-CN" sz="1050" b="1" dirty="0">
              <a:solidFill>
                <a:srgbClr val="0056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zh-CN" altLang="en-US" sz="1000" dirty="0">
              <a:solidFill>
                <a:srgbClr val="0056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sz="1000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000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深圳市高新中三道</a:t>
            </a:r>
            <a:r>
              <a:rPr lang="en-US" altLang="zh-CN" sz="1000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号深圳软件园七栋四层</a:t>
            </a:r>
            <a:endParaRPr lang="en-US" altLang="zh-CN" sz="1000" dirty="0">
              <a:solidFill>
                <a:srgbClr val="0056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000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000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r>
              <a:rPr lang="en-US" altLang="zh-CN" sz="1000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0755-26550266</a:t>
            </a:r>
          </a:p>
          <a:p>
            <a:pPr algn="r">
              <a:lnSpc>
                <a:spcPct val="150000"/>
              </a:lnSpc>
            </a:pPr>
            <a:r>
              <a:rPr lang="zh-CN" altLang="en-US" sz="90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官方网站：</a:t>
            </a:r>
            <a:r>
              <a:rPr lang="en-US" altLang="zh-CN" sz="90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www.xbrother.com   </a:t>
            </a:r>
          </a:p>
          <a:p>
            <a:pPr algn="r">
              <a:lnSpc>
                <a:spcPct val="150000"/>
              </a:lnSpc>
            </a:pPr>
            <a:r>
              <a:rPr lang="zh-CN" altLang="en-US" sz="90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云运维网站：</a:t>
            </a:r>
            <a:r>
              <a:rPr lang="en-US" altLang="zh-CN" sz="900" b="1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www.yunyunwei.com 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9244434" y="2416712"/>
            <a:ext cx="2364660" cy="436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400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7X24</a:t>
            </a:r>
            <a:r>
              <a:rPr lang="zh-CN" altLang="en-US" sz="2400" dirty="0">
                <a:solidFill>
                  <a:srgbClr val="005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小时热线</a:t>
            </a:r>
          </a:p>
        </p:txBody>
      </p:sp>
      <p:sp>
        <p:nvSpPr>
          <p:cNvPr id="9" name="矩形 8"/>
          <p:cNvSpPr/>
          <p:nvPr/>
        </p:nvSpPr>
        <p:spPr>
          <a:xfrm>
            <a:off x="11073234" y="2973298"/>
            <a:ext cx="429371" cy="65795"/>
          </a:xfrm>
          <a:prstGeom prst="rect">
            <a:avLst/>
          </a:prstGeom>
          <a:solidFill>
            <a:srgbClr val="005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2AAE8E3-55FF-A54C-BFE3-3EB1F1E7D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719"/>
            <a:ext cx="12192000" cy="176463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公司服务机构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ACCF79-211D-6ECE-A467-C8C58B0D7FA1}"/>
              </a:ext>
            </a:extLst>
          </p:cNvPr>
          <p:cNvSpPr/>
          <p:nvPr/>
        </p:nvSpPr>
        <p:spPr>
          <a:xfrm>
            <a:off x="1141716" y="937141"/>
            <a:ext cx="8309967" cy="1224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dirty="0">
                <a:solidFill>
                  <a:srgbClr val="0E6FC6"/>
                </a:solidFill>
                <a:latin typeface="+mn-ea"/>
              </a:rPr>
              <a:t>遍布全国的服务机构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0AD0D9E-8A43-CD38-47E7-4285D4C25766}"/>
              </a:ext>
            </a:extLst>
          </p:cNvPr>
          <p:cNvSpPr/>
          <p:nvPr/>
        </p:nvSpPr>
        <p:spPr>
          <a:xfrm flipH="1">
            <a:off x="1182370" y="2244569"/>
            <a:ext cx="8216900" cy="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50000"/>
                  <a:alpha val="0"/>
                </a:schemeClr>
              </a:gs>
              <a:gs pos="99000">
                <a:schemeClr val="accent2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51D10B-68A7-99DB-8D0E-975B8C96DEEC}"/>
              </a:ext>
            </a:extLst>
          </p:cNvPr>
          <p:cNvSpPr/>
          <p:nvPr/>
        </p:nvSpPr>
        <p:spPr>
          <a:xfrm>
            <a:off x="2922777" y="3128063"/>
            <a:ext cx="115621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dirty="0">
                <a:solidFill>
                  <a:srgbClr val="0E6FC6"/>
                </a:solidFill>
                <a:latin typeface="+mn-ea"/>
              </a:rPr>
              <a:t>总部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9CAA49-12BD-76BF-563F-509E9CE360A3}"/>
              </a:ext>
            </a:extLst>
          </p:cNvPr>
          <p:cNvSpPr/>
          <p:nvPr/>
        </p:nvSpPr>
        <p:spPr>
          <a:xfrm>
            <a:off x="2223093" y="2742970"/>
            <a:ext cx="426399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dist"/>
            <a:r>
              <a:rPr lang="en-US" altLang="zh-CN" sz="5400" b="1" dirty="0">
                <a:solidFill>
                  <a:srgbClr val="0E6FC6"/>
                </a:solidFill>
                <a:latin typeface="+mn-ea"/>
              </a:rPr>
              <a:t>1</a:t>
            </a:r>
            <a:endParaRPr lang="zh-CN" altLang="en-US" sz="5400" b="1" dirty="0">
              <a:solidFill>
                <a:srgbClr val="0E6FC6"/>
              </a:solidFill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892AC1-D2A3-6D7B-66E2-EBA5FB77A5FB}"/>
              </a:ext>
            </a:extLst>
          </p:cNvPr>
          <p:cNvSpPr/>
          <p:nvPr/>
        </p:nvSpPr>
        <p:spPr>
          <a:xfrm>
            <a:off x="7170861" y="3097285"/>
            <a:ext cx="115621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dirty="0">
                <a:solidFill>
                  <a:srgbClr val="0E6FC6"/>
                </a:solidFill>
                <a:latin typeface="+mn-ea"/>
              </a:rPr>
              <a:t>办事处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920928-5169-C413-00C1-76B971BC44A7}"/>
              </a:ext>
            </a:extLst>
          </p:cNvPr>
          <p:cNvSpPr/>
          <p:nvPr/>
        </p:nvSpPr>
        <p:spPr>
          <a:xfrm>
            <a:off x="5822134" y="2742970"/>
            <a:ext cx="85279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zh-CN" sz="5400" b="1" dirty="0">
                <a:solidFill>
                  <a:srgbClr val="0E6FC6"/>
                </a:solidFill>
                <a:latin typeface="+mn-ea"/>
              </a:rPr>
              <a:t>30</a:t>
            </a:r>
            <a:endParaRPr lang="zh-CN" altLang="en-US" sz="5400" b="1" dirty="0">
              <a:solidFill>
                <a:srgbClr val="0E6FC6"/>
              </a:solidFill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F769FC-A6D4-258F-6061-AFD228D22B2F}"/>
              </a:ext>
            </a:extLst>
          </p:cNvPr>
          <p:cNvSpPr/>
          <p:nvPr/>
        </p:nvSpPr>
        <p:spPr>
          <a:xfrm>
            <a:off x="4695874" y="3118240"/>
            <a:ext cx="115621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dirty="0">
                <a:solidFill>
                  <a:srgbClr val="0E6FC6"/>
                </a:solidFill>
                <a:latin typeface="+mn-ea"/>
              </a:rPr>
              <a:t>基地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7BE3D1-3C98-4C99-6FBB-A3F315F0BE2D}"/>
              </a:ext>
            </a:extLst>
          </p:cNvPr>
          <p:cNvSpPr/>
          <p:nvPr/>
        </p:nvSpPr>
        <p:spPr>
          <a:xfrm>
            <a:off x="3992320" y="2742970"/>
            <a:ext cx="426399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dist"/>
            <a:r>
              <a:rPr lang="en-US" altLang="zh-CN" sz="5400" b="1" dirty="0">
                <a:solidFill>
                  <a:srgbClr val="0E6FC6"/>
                </a:solidFill>
                <a:latin typeface="+mn-ea"/>
              </a:rPr>
              <a:t>2</a:t>
            </a:r>
            <a:endParaRPr lang="zh-CN" altLang="en-US" sz="5400" b="1" dirty="0">
              <a:solidFill>
                <a:srgbClr val="0E6FC6"/>
              </a:solidFill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E67E5C-927F-0632-64F3-62A480CF1950}"/>
              </a:ext>
            </a:extLst>
          </p:cNvPr>
          <p:cNvSpPr/>
          <p:nvPr/>
        </p:nvSpPr>
        <p:spPr>
          <a:xfrm>
            <a:off x="4300417" y="309728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E6FC6"/>
                </a:solidFill>
                <a:latin typeface="+mn-ea"/>
              </a:rPr>
              <a:t>个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5197A9-E518-A969-3BC8-C8A240ED2BFD}"/>
              </a:ext>
            </a:extLst>
          </p:cNvPr>
          <p:cNvSpPr/>
          <p:nvPr/>
        </p:nvSpPr>
        <p:spPr>
          <a:xfrm>
            <a:off x="2492919" y="309728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E6FC6"/>
                </a:solidFill>
                <a:latin typeface="+mn-ea"/>
              </a:rPr>
              <a:t>个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576AEE-8282-5792-4E1D-4FEE50BB63F8}"/>
              </a:ext>
            </a:extLst>
          </p:cNvPr>
          <p:cNvSpPr/>
          <p:nvPr/>
        </p:nvSpPr>
        <p:spPr>
          <a:xfrm>
            <a:off x="6564326" y="309728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E6FC6"/>
                </a:solidFill>
                <a:latin typeface="+mn-ea"/>
              </a:rPr>
              <a:t>多个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722097-FA7F-CC7B-C1A7-52CD79874940}"/>
              </a:ext>
            </a:extLst>
          </p:cNvPr>
          <p:cNvGrpSpPr/>
          <p:nvPr/>
        </p:nvGrpSpPr>
        <p:grpSpPr>
          <a:xfrm>
            <a:off x="2069613" y="4415155"/>
            <a:ext cx="2629535" cy="1981200"/>
            <a:chOff x="1095" y="6833"/>
            <a:chExt cx="4141" cy="312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68025D4-DF00-8516-C281-BDAB8C88BBB9}"/>
                </a:ext>
              </a:extLst>
            </p:cNvPr>
            <p:cNvSpPr/>
            <p:nvPr/>
          </p:nvSpPr>
          <p:spPr>
            <a:xfrm>
              <a:off x="2116" y="6833"/>
              <a:ext cx="3120" cy="3120"/>
            </a:xfrm>
            <a:prstGeom prst="ellipse">
              <a:avLst/>
            </a:prstGeom>
            <a:blipFill dpi="0" rotWithShape="1">
              <a:blip r:embed="rId3" cstate="print"/>
              <a:srcRect/>
              <a:stretch>
                <a:fillRect l="-14000" r="-40000"/>
              </a:stretch>
            </a:blipFill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0E6FC6"/>
                </a:solidFill>
                <a:latin typeface="+mn-ea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6D09A7E-FE36-ADCD-611C-C4521D8062CA}"/>
                </a:ext>
              </a:extLst>
            </p:cNvPr>
            <p:cNvSpPr txBox="1"/>
            <p:nvPr/>
          </p:nvSpPr>
          <p:spPr>
            <a:xfrm>
              <a:off x="1095" y="7933"/>
              <a:ext cx="93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E6FC6"/>
                  </a:solidFill>
                  <a:latin typeface="+mn-ea"/>
                </a:rPr>
                <a:t>深圳</a:t>
              </a:r>
              <a:endParaRPr lang="en-US" altLang="zh-CN" sz="1600" dirty="0">
                <a:solidFill>
                  <a:srgbClr val="0E6FC6"/>
                </a:solidFill>
                <a:latin typeface="+mn-ea"/>
              </a:endParaRPr>
            </a:p>
            <a:p>
              <a:r>
                <a:rPr lang="zh-CN" altLang="en-US" sz="1600" dirty="0">
                  <a:solidFill>
                    <a:srgbClr val="0E6FC6"/>
                  </a:solidFill>
                  <a:latin typeface="+mn-ea"/>
                </a:rPr>
                <a:t>总部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CD93F74-B2FA-AC99-A7FD-D29DFAA6D044}"/>
                </a:ext>
              </a:extLst>
            </p:cNvPr>
            <p:cNvSpPr txBox="1"/>
            <p:nvPr/>
          </p:nvSpPr>
          <p:spPr>
            <a:xfrm>
              <a:off x="2850" y="7739"/>
              <a:ext cx="1694" cy="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E6FC6"/>
                  </a:solidFill>
                  <a:latin typeface="+mn-ea"/>
                </a:rPr>
                <a:t>SHEN</a:t>
              </a:r>
            </a:p>
            <a:p>
              <a:r>
                <a:rPr lang="en-US" altLang="zh-CN" sz="2400" b="1" dirty="0">
                  <a:solidFill>
                    <a:srgbClr val="0E6FC6"/>
                  </a:solidFill>
                  <a:latin typeface="+mn-ea"/>
                </a:rPr>
                <a:t>ZHEN</a:t>
              </a:r>
              <a:endParaRPr lang="zh-CN" altLang="en-US" sz="2400" b="1" dirty="0">
                <a:solidFill>
                  <a:srgbClr val="0E6FC6"/>
                </a:solidFill>
                <a:latin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C8EE959-B890-D0EE-BA20-A36C8B49B75A}"/>
              </a:ext>
            </a:extLst>
          </p:cNvPr>
          <p:cNvGrpSpPr/>
          <p:nvPr/>
        </p:nvGrpSpPr>
        <p:grpSpPr>
          <a:xfrm>
            <a:off x="4911238" y="4415155"/>
            <a:ext cx="2555240" cy="1981200"/>
            <a:chOff x="5527" y="6833"/>
            <a:chExt cx="4024" cy="312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7071B5C-A2ED-D7B7-1506-771A34C4AD9F}"/>
                </a:ext>
              </a:extLst>
            </p:cNvPr>
            <p:cNvSpPr/>
            <p:nvPr/>
          </p:nvSpPr>
          <p:spPr>
            <a:xfrm>
              <a:off x="6431" y="6833"/>
              <a:ext cx="3120" cy="3120"/>
            </a:xfrm>
            <a:prstGeom prst="ellipse">
              <a:avLst/>
            </a:prstGeom>
            <a:blipFill dpi="0" rotWithShape="1">
              <a:blip r:embed="rId4" cstate="print"/>
              <a:srcRect/>
              <a:stretch>
                <a:fillRect l="-35000" r="-47000"/>
              </a:stretch>
            </a:blipFill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0E6FC6"/>
                </a:solidFill>
                <a:latin typeface="+mn-ea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72C66C0-99EA-676E-DAD9-B4338AB3D6B2}"/>
                </a:ext>
              </a:extLst>
            </p:cNvPr>
            <p:cNvSpPr txBox="1"/>
            <p:nvPr/>
          </p:nvSpPr>
          <p:spPr>
            <a:xfrm>
              <a:off x="5527" y="7933"/>
              <a:ext cx="107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E6FC6"/>
                  </a:solidFill>
                  <a:latin typeface="+mn-ea"/>
                </a:rPr>
                <a:t>苏州</a:t>
              </a:r>
              <a:endParaRPr lang="en-US" altLang="zh-CN" sz="1600" dirty="0">
                <a:solidFill>
                  <a:srgbClr val="0E6FC6"/>
                </a:solidFill>
                <a:latin typeface="+mn-ea"/>
              </a:endParaRPr>
            </a:p>
            <a:p>
              <a:r>
                <a:rPr lang="zh-CN" altLang="en-US" sz="1600" dirty="0">
                  <a:solidFill>
                    <a:srgbClr val="0E6FC6"/>
                  </a:solidFill>
                  <a:latin typeface="+mn-ea"/>
                </a:rPr>
                <a:t>基地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6F3B76B-AEC5-88EB-41C3-768806D3636D}"/>
                </a:ext>
              </a:extLst>
            </p:cNvPr>
            <p:cNvSpPr txBox="1"/>
            <p:nvPr/>
          </p:nvSpPr>
          <p:spPr>
            <a:xfrm>
              <a:off x="7125" y="7739"/>
              <a:ext cx="1778" cy="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0E6FC6"/>
                  </a:solidFill>
                  <a:latin typeface="+mn-ea"/>
                </a:rPr>
                <a:t>SU</a:t>
              </a:r>
            </a:p>
            <a:p>
              <a:pPr algn="ctr"/>
              <a:r>
                <a:rPr lang="en-US" altLang="zh-CN" sz="2400" b="1" dirty="0">
                  <a:solidFill>
                    <a:srgbClr val="0E6FC6"/>
                  </a:solidFill>
                  <a:latin typeface="+mn-ea"/>
                </a:rPr>
                <a:t>ZHOU</a:t>
              </a:r>
              <a:endParaRPr lang="zh-CN" altLang="en-US" sz="2400" b="1" dirty="0">
                <a:solidFill>
                  <a:srgbClr val="0E6FC6"/>
                </a:solidFill>
                <a:latin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7C24AFF-DD89-214A-E26B-23204C8C2C67}"/>
              </a:ext>
            </a:extLst>
          </p:cNvPr>
          <p:cNvGrpSpPr/>
          <p:nvPr/>
        </p:nvGrpSpPr>
        <p:grpSpPr>
          <a:xfrm>
            <a:off x="7611893" y="4415155"/>
            <a:ext cx="2559050" cy="1981200"/>
            <a:chOff x="9823" y="6833"/>
            <a:chExt cx="4030" cy="312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FB2144E-CAF6-CC2B-C3EE-206F4F2334FB}"/>
                </a:ext>
              </a:extLst>
            </p:cNvPr>
            <p:cNvSpPr/>
            <p:nvPr/>
          </p:nvSpPr>
          <p:spPr>
            <a:xfrm>
              <a:off x="10733" y="6833"/>
              <a:ext cx="3120" cy="3120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 l="-9000" r="-55000"/>
              </a:stretch>
            </a:blipFill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0E6FC6"/>
                </a:solidFill>
                <a:latin typeface="+mn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D84C586-69F7-5555-8314-D17E9B085C5C}"/>
                </a:ext>
              </a:extLst>
            </p:cNvPr>
            <p:cNvSpPr txBox="1"/>
            <p:nvPr/>
          </p:nvSpPr>
          <p:spPr>
            <a:xfrm>
              <a:off x="9823" y="7933"/>
              <a:ext cx="1253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E6FC6"/>
                  </a:solidFill>
                  <a:latin typeface="+mn-ea"/>
                </a:rPr>
                <a:t>光明</a:t>
              </a:r>
            </a:p>
            <a:p>
              <a:r>
                <a:rPr lang="zh-CN" altLang="en-US" sz="1600" dirty="0">
                  <a:solidFill>
                    <a:srgbClr val="0E6FC6"/>
                  </a:solidFill>
                  <a:latin typeface="+mn-ea"/>
                </a:rPr>
                <a:t>基地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8554480-0B42-9EDC-745A-4518132AA86F}"/>
                </a:ext>
              </a:extLst>
            </p:cNvPr>
            <p:cNvSpPr txBox="1"/>
            <p:nvPr/>
          </p:nvSpPr>
          <p:spPr>
            <a:xfrm>
              <a:off x="11466" y="7739"/>
              <a:ext cx="1694" cy="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E6FC6"/>
                  </a:solidFill>
                  <a:latin typeface="+mn-ea"/>
                </a:rPr>
                <a:t>SHEN</a:t>
              </a:r>
            </a:p>
            <a:p>
              <a:r>
                <a:rPr lang="en-US" altLang="zh-CN" sz="2400" b="1" dirty="0">
                  <a:solidFill>
                    <a:srgbClr val="0E6FC6"/>
                  </a:solidFill>
                  <a:latin typeface="+mn-ea"/>
                </a:rPr>
                <a:t>ZHEN</a:t>
              </a:r>
              <a:endParaRPr lang="zh-CN" altLang="en-US" sz="2400" b="1" dirty="0">
                <a:solidFill>
                  <a:srgbClr val="0E6FC6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60230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共济产品及服务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C4AC11-4D8B-394D-395B-CBD8B2E3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70" y="846340"/>
            <a:ext cx="10567059" cy="551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4547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标准及专利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6F35CE-14A3-BBBD-216C-21EB20AA4A9F}"/>
              </a:ext>
            </a:extLst>
          </p:cNvPr>
          <p:cNvSpPr/>
          <p:nvPr/>
        </p:nvSpPr>
        <p:spPr>
          <a:xfrm>
            <a:off x="766122" y="2057400"/>
            <a:ext cx="5683885" cy="3873500"/>
          </a:xfrm>
          <a:prstGeom prst="rect">
            <a:avLst/>
          </a:prstGeom>
          <a:gradFill>
            <a:gsLst>
              <a:gs pos="100000">
                <a:srgbClr val="B3CED5"/>
              </a:gs>
              <a:gs pos="0">
                <a:srgbClr val="DDE3D8"/>
              </a:gs>
            </a:gsLst>
            <a:lin ang="5400000" scaled="1"/>
          </a:gradFill>
          <a:ln w="12700" cap="flat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12945C-3993-49F6-A8BD-5CE6202B6D37}"/>
              </a:ext>
            </a:extLst>
          </p:cNvPr>
          <p:cNvSpPr/>
          <p:nvPr/>
        </p:nvSpPr>
        <p:spPr>
          <a:xfrm>
            <a:off x="6690672" y="2057400"/>
            <a:ext cx="5032375" cy="3873500"/>
          </a:xfrm>
          <a:prstGeom prst="rect">
            <a:avLst/>
          </a:prstGeom>
          <a:gradFill>
            <a:gsLst>
              <a:gs pos="100000">
                <a:srgbClr val="B3CED5"/>
              </a:gs>
              <a:gs pos="0">
                <a:srgbClr val="DDE3D8"/>
              </a:gs>
            </a:gsLst>
            <a:lin ang="5400000" scaled="1"/>
          </a:gradFill>
          <a:ln w="12700" cap="flat">
            <a:gradFill>
              <a:gsLst>
                <a:gs pos="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D0EF85-6FAE-51C1-0C29-CD937EA42AA1}"/>
              </a:ext>
            </a:extLst>
          </p:cNvPr>
          <p:cNvSpPr/>
          <p:nvPr/>
        </p:nvSpPr>
        <p:spPr>
          <a:xfrm>
            <a:off x="798705" y="2099945"/>
            <a:ext cx="5476240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en-US" altLang="zh-CN" sz="16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行业标准</a:t>
            </a:r>
            <a:endParaRPr lang="en-US" altLang="zh-CN" sz="1600" b="1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参编 </a:t>
            </a:r>
            <a:r>
              <a:rPr lang="en-US" altLang="zh-CN" sz="12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GB/T 51409-2020</a:t>
            </a:r>
            <a:r>
              <a:rPr lang="zh-CN" altLang="zh-CN" sz="12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《数据中心综合监控系统工程技术标准》</a:t>
            </a:r>
            <a:endParaRPr lang="zh-CN" altLang="zh-CN" sz="1200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参编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2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GB 50462</a:t>
            </a:r>
            <a:r>
              <a:rPr lang="zh-CN" altLang="en-US" sz="12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《数据中心基础设施施工及验收标准》</a:t>
            </a: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修订</a:t>
            </a:r>
            <a:endParaRPr lang="en-US" altLang="zh-CN" sz="1200" dirty="0" err="1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3" algn="just">
              <a:lnSpc>
                <a:spcPct val="150000"/>
              </a:lnSpc>
            </a:pPr>
            <a:r>
              <a:rPr lang="en-US" altLang="zh-CN" sz="1200" dirty="0" err="1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主编 CDCC《数据</a:t>
            </a:r>
            <a:r>
              <a:rPr lang="zh-CN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中心监控系统技术白皮书》</a:t>
            </a:r>
          </a:p>
          <a:p>
            <a:pPr algn="just">
              <a:lnSpc>
                <a:spcPct val="150000"/>
              </a:lnSpc>
            </a:pPr>
            <a:r>
              <a:rPr lang="zh-CN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 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T/CESA 1132-2020《绿色设计产品评价技术规范 </a:t>
            </a:r>
            <a:r>
              <a:rPr lang="en-US" altLang="zh-CN" sz="1200" dirty="0" err="1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一体化机柜数据中心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》</a:t>
            </a:r>
            <a:endParaRPr lang="en-US" altLang="zh-CN" sz="1200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3" algn="just">
              <a:lnSpc>
                <a:spcPct val="150000"/>
              </a:lnSpc>
            </a:pP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参编 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SZDB/Z 101-2014《</a:t>
            </a: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金融数据中心基础设施监控系统建设规范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》</a:t>
            </a:r>
            <a:endParaRPr lang="en-US" altLang="zh-CN" sz="1200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3" algn="just">
              <a:lnSpc>
                <a:spcPct val="150000"/>
              </a:lnSpc>
            </a:pP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参编 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DB31/T 1302-2021《</a:t>
            </a: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数据中心能耗在线监测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技术规范》</a:t>
            </a:r>
          </a:p>
          <a:p>
            <a:pPr marL="0" lvl="3" algn="just">
              <a:lnSpc>
                <a:spcPct val="150000"/>
              </a:lnSpc>
            </a:pP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参编 T/CECS 761-2020《数据中心运行维护与管理标准》</a:t>
            </a:r>
            <a:endParaRPr lang="en-US" altLang="zh-CN" sz="1200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3" algn="just">
              <a:lnSpc>
                <a:spcPct val="150000"/>
              </a:lnSpc>
            </a:pP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参编 T/ZSEIA 011-2023《数据中心基础设施绿色建</a:t>
            </a:r>
            <a:r>
              <a:rPr lang="zh-CN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维服务评价技术要求》</a:t>
            </a:r>
          </a:p>
          <a:p>
            <a:pPr marL="0" lvl="3" algn="just">
              <a:lnSpc>
                <a:spcPct val="150000"/>
              </a:lnSpc>
            </a:pPr>
            <a:r>
              <a:rPr lang="zh-CN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参编《数据中心基础设施管理技术白皮书》</a:t>
            </a:r>
          </a:p>
          <a:p>
            <a:pPr marL="0" lvl="3" algn="just">
              <a:lnSpc>
                <a:spcPct val="150000"/>
              </a:lnSpc>
            </a:pPr>
            <a:r>
              <a:rPr lang="zh-CN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参编《数据中心运维管理技术白皮书》</a:t>
            </a:r>
            <a:endParaRPr lang="en-US" altLang="zh-CN" sz="1200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3" algn="just">
              <a:lnSpc>
                <a:spcPct val="150000"/>
              </a:lnSpc>
            </a:pP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参编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数据中心空调系统节能技术白皮书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</a:p>
          <a:p>
            <a:pPr marL="0" lvl="3" algn="just">
              <a:lnSpc>
                <a:spcPct val="150000"/>
              </a:lnSpc>
            </a:pPr>
            <a:r>
              <a:rPr lang="en-US" altLang="zh-CN" sz="1200" dirty="0" err="1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参编《信息化项目预算定额编制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》</a:t>
            </a:r>
            <a:endParaRPr lang="en-US" altLang="zh-CN" sz="1200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A6C590-9F0D-80F2-8CBF-6E44FA91166A}"/>
              </a:ext>
            </a:extLst>
          </p:cNvPr>
          <p:cNvSpPr/>
          <p:nvPr/>
        </p:nvSpPr>
        <p:spPr>
          <a:xfrm>
            <a:off x="6701060" y="2099945"/>
            <a:ext cx="4767040" cy="383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知识产权</a:t>
            </a:r>
            <a:endParaRPr lang="en-US" altLang="zh-CN" sz="1600" b="1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授权专利数</a:t>
            </a:r>
            <a:r>
              <a:rPr lang="en-US" altLang="zh-CN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200+</a:t>
            </a:r>
            <a:r>
              <a:rPr lang="zh-CN" altLang="en-US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其中发明专利</a:t>
            </a: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39%</a:t>
            </a: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集中在</a:t>
            </a:r>
            <a:r>
              <a:rPr lang="zh-CN" altLang="en-US" sz="16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</a:t>
            </a: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16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节能</a:t>
            </a: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领域，软件著作权登记数近</a:t>
            </a:r>
            <a:r>
              <a:rPr lang="en-US" altLang="zh-CN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</a:t>
            </a:r>
            <a:endParaRPr lang="en-US" altLang="zh-CN" sz="1200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社会荣誉</a:t>
            </a:r>
            <a:endParaRPr lang="en-US" altLang="zh-CN" sz="1600" b="1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行业、社会重要奖项荣誉</a:t>
            </a:r>
            <a:r>
              <a:rPr lang="en-US" altLang="zh-CN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 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企业资质</a:t>
            </a:r>
            <a:endParaRPr lang="en-US" altLang="zh-CN" sz="1600" b="1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国家高新技术 企业</a:t>
            </a:r>
            <a:endParaRPr lang="en-US" altLang="zh-CN" sz="1200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工信部认定的工业产品绿色设计示范企业</a:t>
            </a:r>
            <a:endParaRPr lang="en-US" altLang="zh-CN" sz="1200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CMMI Maturity Level 3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ISO9001/ISO14001/ISO20000/ISO27001/ISO45001/ISO22301/SA8000体系认证</a:t>
            </a:r>
            <a:endParaRPr lang="zh-CN" altLang="en-US" sz="1200" dirty="0">
              <a:solidFill>
                <a:srgbClr val="0E6FC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7E134F-2CCA-AEA7-7040-5F4CD7866749}"/>
              </a:ext>
            </a:extLst>
          </p:cNvPr>
          <p:cNvSpPr txBox="1"/>
          <p:nvPr/>
        </p:nvSpPr>
        <p:spPr>
          <a:xfrm>
            <a:off x="766122" y="1207423"/>
            <a:ext cx="7574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坚守创新根本，持续输出经验沉淀，在</a:t>
            </a:r>
            <a:r>
              <a:rPr lang="zh-CN" altLang="en-US" sz="24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</a:t>
            </a:r>
            <a:r>
              <a:rPr lang="zh-CN" altLang="en-US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sz="2400" b="1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节能</a:t>
            </a:r>
            <a:r>
              <a:rPr lang="zh-CN" altLang="en-US" dirty="0">
                <a:solidFill>
                  <a:srgbClr val="0E6F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相关领域持续发力。</a:t>
            </a:r>
          </a:p>
        </p:txBody>
      </p:sp>
    </p:spTree>
    <p:extLst>
      <p:ext uri="{BB962C8B-B14F-4D97-AF65-F5344CB8AC3E}">
        <p14:creationId xmlns:p14="http://schemas.microsoft.com/office/powerpoint/2010/main" val="297831271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6350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7175" y="104341"/>
            <a:ext cx="12044825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tx1"/>
                </a:solidFill>
              </a:rPr>
              <a:t>为各行业客户提供产品及服务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F9513061-9D22-D5E9-DF3B-8E7E76A47FCF}"/>
              </a:ext>
            </a:extLst>
          </p:cNvPr>
          <p:cNvSpPr/>
          <p:nvPr/>
        </p:nvSpPr>
        <p:spPr>
          <a:xfrm>
            <a:off x="774774" y="655348"/>
            <a:ext cx="10782300" cy="1076325"/>
          </a:xfrm>
          <a:prstGeom prst="roundRect">
            <a:avLst>
              <a:gd name="adj" fmla="val 7817"/>
            </a:avLst>
          </a:prstGeom>
          <a:blipFill>
            <a:blip r:embed="rId3"/>
            <a:stretch>
              <a:fillRect l="-24000" t="-2000" r="-4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16">
            <a:extLst>
              <a:ext uri="{FF2B5EF4-FFF2-40B4-BE49-F238E27FC236}">
                <a16:creationId xmlns:a16="http://schemas.microsoft.com/office/drawing/2014/main" id="{C9E40C66-3CED-0794-5953-F3CB30750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29" y="863770"/>
            <a:ext cx="10470515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457200" algn="just">
              <a:lnSpc>
                <a:spcPct val="14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服务机架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超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260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万个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，用户超过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000+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，实施项目超过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0000+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136E24C-9A99-5AC5-EB2E-416F388CBF00}"/>
              </a:ext>
            </a:extLst>
          </p:cNvPr>
          <p:cNvGrpSpPr/>
          <p:nvPr/>
        </p:nvGrpSpPr>
        <p:grpSpPr>
          <a:xfrm>
            <a:off x="73587" y="1646923"/>
            <a:ext cx="12044825" cy="5138044"/>
            <a:chOff x="149183" y="975340"/>
            <a:chExt cx="11981542" cy="513804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73ECB9E-0896-7759-ECF9-46C250AE3FEF}"/>
                </a:ext>
              </a:extLst>
            </p:cNvPr>
            <p:cNvGrpSpPr/>
            <p:nvPr/>
          </p:nvGrpSpPr>
          <p:grpSpPr>
            <a:xfrm>
              <a:off x="149183" y="1233411"/>
              <a:ext cx="11981542" cy="4879974"/>
              <a:chOff x="78772" y="2250334"/>
              <a:chExt cx="11981542" cy="4879974"/>
            </a:xfrm>
          </p:grpSpPr>
          <p:pic>
            <p:nvPicPr>
              <p:cNvPr id="51" name="Picture 2">
                <a:extLst>
                  <a:ext uri="{FF2B5EF4-FFF2-40B4-BE49-F238E27FC236}">
                    <a16:creationId xmlns:a16="http://schemas.microsoft.com/office/drawing/2014/main" id="{F89A4428-7D08-2439-C1C3-88851F4647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 r="676"/>
              <a:stretch>
                <a:fillRect/>
              </a:stretch>
            </p:blipFill>
            <p:spPr bwMode="auto">
              <a:xfrm>
                <a:off x="78772" y="2250334"/>
                <a:ext cx="11981542" cy="48799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AAB737A-3E7B-8E5E-1B58-08C78F96E585}"/>
                  </a:ext>
                </a:extLst>
              </p:cNvPr>
              <p:cNvSpPr/>
              <p:nvPr/>
            </p:nvSpPr>
            <p:spPr>
              <a:xfrm>
                <a:off x="441960" y="2252865"/>
                <a:ext cx="5593080" cy="23922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5725786-E448-45FE-A905-ABF429AA7038}"/>
                </a:ext>
              </a:extLst>
            </p:cNvPr>
            <p:cNvGrpSpPr/>
            <p:nvPr/>
          </p:nvGrpSpPr>
          <p:grpSpPr>
            <a:xfrm>
              <a:off x="512371" y="975340"/>
              <a:ext cx="5662877" cy="2823404"/>
              <a:chOff x="788242" y="565799"/>
              <a:chExt cx="10624311" cy="576039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70C212B6-AC7F-A895-FFEB-E5AA711856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979" b="90848"/>
              <a:stretch>
                <a:fillRect/>
              </a:stretch>
            </p:blipFill>
            <p:spPr>
              <a:xfrm>
                <a:off x="4710225" y="1285632"/>
                <a:ext cx="977808" cy="371589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35874615-6A8C-6CAD-AE22-74E68BCF86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98" r="54908" b="89344"/>
              <a:stretch>
                <a:fillRect/>
              </a:stretch>
            </p:blipFill>
            <p:spPr>
              <a:xfrm>
                <a:off x="788242" y="1981025"/>
                <a:ext cx="1587292" cy="477364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F6FBF4C-4236-49B6-D274-8DED35105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306" r="28253" b="90073"/>
              <a:stretch>
                <a:fillRect/>
              </a:stretch>
            </p:blipFill>
            <p:spPr>
              <a:xfrm>
                <a:off x="7789809" y="1242240"/>
                <a:ext cx="1759391" cy="49713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907778B0-9C72-2D7F-20E6-CFE19D7195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70" t="87594"/>
              <a:stretch>
                <a:fillRect/>
              </a:stretch>
            </p:blipFill>
            <p:spPr>
              <a:xfrm>
                <a:off x="2530496" y="3896771"/>
                <a:ext cx="1445140" cy="528046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6845F66A-739D-A546-E9BE-C296D09DE2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861" r="85979" b="34253"/>
              <a:stretch>
                <a:fillRect/>
              </a:stretch>
            </p:blipFill>
            <p:spPr>
              <a:xfrm>
                <a:off x="6388503" y="3099995"/>
                <a:ext cx="1210613" cy="647722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1FFF190-7FE4-CE42-9440-9F5CDF020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98" t="89100" r="54908"/>
              <a:stretch>
                <a:fillRect/>
              </a:stretch>
            </p:blipFill>
            <p:spPr>
              <a:xfrm>
                <a:off x="9988028" y="3248165"/>
                <a:ext cx="1351882" cy="403231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33D04FE5-1EF1-1926-8A4C-0774C42154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98" t="51836" r="54908" b="35608"/>
              <a:stretch>
                <a:fillRect/>
              </a:stretch>
            </p:blipFill>
            <p:spPr>
              <a:xfrm>
                <a:off x="4217231" y="3128827"/>
                <a:ext cx="1843449" cy="653181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C94944DB-3D03-17AA-2040-F4D196A4D1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270" b="90462"/>
              <a:stretch>
                <a:fillRect/>
              </a:stretch>
            </p:blipFill>
            <p:spPr>
              <a:xfrm>
                <a:off x="2628879" y="1267945"/>
                <a:ext cx="1548582" cy="43484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B4C57D63-0985-DAB3-2DD7-656EF19412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4019" y="3260779"/>
                <a:ext cx="1291780" cy="378004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E746BCE7-3B3F-727D-8FAB-0EF9F6A52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8529" y="565799"/>
                <a:ext cx="1608096" cy="1672281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B95A7CB6-5564-08E0-1C94-AB25CEE2D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4111" y="1339438"/>
                <a:ext cx="1548582" cy="1548583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8700C364-DFFC-D7FE-087A-F48295F5A7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6140" y="816971"/>
                <a:ext cx="1309577" cy="1169951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A5A80A32-CEE7-115A-4A68-BA0790F6A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209" y="2252508"/>
                <a:ext cx="1226678" cy="1226678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F6AD571-55C5-6BD0-7B49-BA9492B99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491" y="2955144"/>
                <a:ext cx="1130587" cy="1130587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1AC6A379-4F54-2596-1DC1-2C1DD6007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1192" y="1434052"/>
                <a:ext cx="1246310" cy="1246310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2D39248A-B874-6827-0EF7-B53F68569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7483" y="1327943"/>
                <a:ext cx="1425224" cy="1436304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69A5328F-D1E9-861A-90A4-2A46F1A4D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3031" y="2276248"/>
                <a:ext cx="1155376" cy="1155376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80018409-8281-0AD3-C455-0E2DD593E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4824" y="1737495"/>
                <a:ext cx="1639132" cy="655654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3E2DA0B0-89E2-7B3F-7519-1A5188EEA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0773" y="2175862"/>
                <a:ext cx="1291780" cy="1291780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325A1EB8-87BA-A6FA-EBDD-EFCA0CA31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1604" y="1483590"/>
                <a:ext cx="1155376" cy="1155376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9670609D-71F6-BE8F-7AAA-C8642CCBD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8604" y="2846094"/>
                <a:ext cx="1320040" cy="1320040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0DEB4ECA-FEE7-3D2B-4F4C-B96F5530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6534" y="2633308"/>
                <a:ext cx="1116314" cy="446526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E81D7857-182E-56D0-FA36-A7D534F70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892" y="2222336"/>
                <a:ext cx="1246310" cy="1246310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3702DADF-32EB-026A-4E10-340483046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5495" y="2058846"/>
                <a:ext cx="1568376" cy="1548651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565BB55D-6936-6616-E8CB-6ED53934A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8735" y="5009733"/>
                <a:ext cx="1250898" cy="1250898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48BBC042-108D-52AE-DEEF-3F8EAE30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615" y="5134727"/>
                <a:ext cx="1155939" cy="1155939"/>
              </a:xfrm>
              <a:prstGeom prst="rect">
                <a:avLst/>
              </a:prstGeom>
            </p:spPr>
          </p:pic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08E1A384-550E-F43C-AA8D-5BC5E1B1A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43771" y="4337660"/>
                <a:ext cx="1155939" cy="1155939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CF3A809F-DE36-09C6-75DC-2BA0D1440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8077" y="3601222"/>
                <a:ext cx="1155939" cy="1155939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CDEE38A5-8D0A-B230-E987-2FA2B748A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4827" y="4924334"/>
                <a:ext cx="1293609" cy="1293609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17770EEE-9F1E-F7E7-1AD8-5A8955685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9015" y="3634600"/>
                <a:ext cx="1161719" cy="1155939"/>
              </a:xfrm>
              <a:prstGeom prst="rect">
                <a:avLst/>
              </a:prstGeom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BC7693FE-5B3D-5205-B794-32155A8EF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9729" y="3607497"/>
                <a:ext cx="1155939" cy="1155939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2781745D-0DB3-B810-57B8-4864BA59B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3057" y="4369003"/>
                <a:ext cx="1060421" cy="1060421"/>
              </a:xfrm>
              <a:prstGeom prst="rect">
                <a:avLst/>
              </a:prstGeom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F7D8D993-080D-48AD-A446-2E14482FED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9329" y="4318355"/>
                <a:ext cx="1161719" cy="1161719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CAC1BE92-693F-F36E-CBF3-3322B53BE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9467" y="5145461"/>
                <a:ext cx="1163869" cy="1163869"/>
              </a:xfrm>
              <a:prstGeom prst="rect">
                <a:avLst/>
              </a:prstGeom>
            </p:spPr>
          </p:pic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329A420F-3F85-DAD4-7F46-69F941185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5097" y="4348657"/>
                <a:ext cx="1155939" cy="1155939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54227EB9-6402-2784-BB30-B5B04F36E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5650" y="5069120"/>
                <a:ext cx="1191510" cy="1191511"/>
              </a:xfrm>
              <a:prstGeom prst="rect">
                <a:avLst/>
              </a:prstGeom>
            </p:spPr>
          </p:pic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9184F484-84AE-D47D-3BD5-7366CA3DF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1087" y="4337660"/>
                <a:ext cx="1123108" cy="1123108"/>
              </a:xfrm>
              <a:prstGeom prst="rect">
                <a:avLst/>
              </a:prstGeom>
            </p:spPr>
          </p:pic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BA46D1BC-4658-FDB5-F4D1-DDAB37DF0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2309" y="4301397"/>
                <a:ext cx="1236319" cy="1236319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35874D3C-0725-9336-CC0F-FA3215C07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7498" y="4910014"/>
                <a:ext cx="1416184" cy="1416184"/>
              </a:xfrm>
              <a:prstGeom prst="rect">
                <a:avLst/>
              </a:prstGeom>
            </p:spPr>
          </p:pic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BB10124B-8023-FDDE-6E66-41C67DFDA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1416" y="3558826"/>
                <a:ext cx="1320041" cy="1320041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0861EABE-1C17-C8AD-D9B3-F87578750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528" y="584215"/>
                <a:ext cx="1664205" cy="1664205"/>
              </a:xfrm>
              <a:prstGeom prst="rect">
                <a:avLst/>
              </a:prstGeom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3810F34B-5F0C-5DEF-855D-E5B377C8D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14" y="3733229"/>
                <a:ext cx="1011932" cy="10119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0073481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75" y="173990"/>
            <a:ext cx="144000" cy="46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175" y="869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6" name="矩形 25"/>
          <p:cNvSpPr/>
          <p:nvPr/>
        </p:nvSpPr>
        <p:spPr>
          <a:xfrm>
            <a:off x="1699260" y="1704975"/>
            <a:ext cx="8801100" cy="3310890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86678" y="3430358"/>
            <a:ext cx="7218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方仓</a:t>
            </a:r>
            <a:r>
              <a:rPr kumimoji="1" lang="en-US" altLang="zh-CN" sz="4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/</a:t>
            </a:r>
            <a:r>
              <a:rPr kumimoji="1" lang="zh-CN" altLang="en-US" sz="4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微模块智能监控介绍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93397" y="1721742"/>
            <a:ext cx="150874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0" dirty="0">
                <a:solidFill>
                  <a:schemeClr val="bg2">
                    <a:lumMod val="50000"/>
                  </a:schemeClr>
                </a:solidFill>
                <a:latin typeface="华文仿宋" panose="02010600040101010101" charset="-122"/>
                <a:ea typeface="华文仿宋" panose="02010600040101010101" charset="-122"/>
                <a:cs typeface="华文仿宋" panose="02010600040101010101" charset="-122"/>
              </a:rPr>
              <a:t>02</a:t>
            </a:r>
            <a:endParaRPr kumimoji="1" lang="zh-CN" altLang="en-US" sz="11000" dirty="0">
              <a:solidFill>
                <a:schemeClr val="bg2">
                  <a:lumMod val="50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华文仿宋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2807589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10dac48-06af-4831-a8e5-cf6994e1418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5a98735-2195-4566-b7b2-8b192837d3b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57cf1f8-f965-4fcc-bb88-96e7518b41f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396d0a3-766b-4a3a-b4e6-df315c89485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396d0a3-766b-4a3a-b4e6-df315c89485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396d0a3-766b-4a3a-b4e6-df315c89485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579.908661417323,&quot;width&quot;:6084.03464566929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lIns="71320" tIns="35661" rIns="71320" bIns="35661" anchor="ctr"/>
      <a:lstStyle>
        <a:defPPr marL="0" marR="0" lvl="0" indent="0" algn="ctr" defTabSz="35687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5895</Words>
  <Application>Microsoft Office PowerPoint</Application>
  <PresentationFormat>宽屏</PresentationFormat>
  <Paragraphs>782</Paragraphs>
  <Slides>48</Slides>
  <Notes>40</Notes>
  <HiddenSlides>1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黑体</vt:lpstr>
      <vt:lpstr>华文仿宋</vt:lpstr>
      <vt:lpstr>微软雅黑</vt:lpstr>
      <vt:lpstr>微软雅黑 Light</vt:lpstr>
      <vt:lpstr>Arial</vt:lpstr>
      <vt:lpstr>Calibri</vt:lpstr>
      <vt:lpstr>Calibri Light</vt:lpstr>
      <vt:lpstr>Wingdings</vt:lpstr>
      <vt:lpstr>Office 主题</vt:lpstr>
      <vt:lpstr>12_自定义设计方案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监控平台功能—智能告警</vt:lpstr>
      <vt:lpstr>监控平台功能—CEP复杂事件分析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一体化采集监控主机</vt:lpstr>
      <vt:lpstr>一体化采集、监控主机特性</vt:lpstr>
      <vt:lpstr>XBM蓄电池监测产品</vt:lpstr>
      <vt:lpstr>XBM蓄电池监测产品特性</vt:lpstr>
      <vt:lpstr>XBM蓄电池监测产品参数</vt:lpstr>
      <vt:lpstr>环境监测产品</vt:lpstr>
      <vt:lpstr>漏水监测产品</vt:lpstr>
      <vt:lpstr>U位资产管理产品</vt:lpstr>
      <vt:lpstr>U位资产管理产品</vt:lpstr>
      <vt:lpstr>信创及国产化适配</vt:lpstr>
      <vt:lpstr>PowerPoint 演示文稿</vt:lpstr>
      <vt:lpstr>方案特性</vt:lpstr>
      <vt:lpstr>方案特性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lifei mo</cp:lastModifiedBy>
  <cp:revision>359</cp:revision>
  <dcterms:created xsi:type="dcterms:W3CDTF">2015-05-05T08:02:00Z</dcterms:created>
  <dcterms:modified xsi:type="dcterms:W3CDTF">2024-11-20T06:57:30Z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